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D7972-A2BE-47D9-B121-1E2371407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F7C964-395E-44B2-974A-DB5E7BA09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2E02D-43B8-43FC-915A-3A627ABA5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5405-B9C3-4913-8CAD-B837CB2AD53C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D5993E-50A1-4370-BD65-BE0AA8FB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60E471-BCC4-4D3E-9443-E82EA4FF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9D52-7C86-4C7A-BAA2-221CB6687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34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6A7B4-1A24-41FF-B3DC-D383849B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ED33BF-C35A-4C2E-AED9-3D8DAAF6F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5633A-1EB9-4E32-941B-27783454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5405-B9C3-4913-8CAD-B837CB2AD53C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13EA0B-6B98-4C75-9FA7-6A995A39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2155CC-5A4E-4115-8BF2-AF21918C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9D52-7C86-4C7A-BAA2-221CB6687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8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4E2FF2-88B8-4E11-BD21-CA9FFE44D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60F09C-2590-4209-8822-D7CB7BECD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ED9731-FDA7-4089-9D21-6B40830F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5405-B9C3-4913-8CAD-B837CB2AD53C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6D213-D453-43D9-98B1-F14FF51F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DBC475-707F-440E-B2BF-16EFDAF7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9D52-7C86-4C7A-BAA2-221CB6687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9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6B8B5-2E41-4160-B478-B1C4A79B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6A89D6-79E5-4F7B-A613-9D25DC64C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525A07-E86F-44C4-862B-01A5B33A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5405-B9C3-4913-8CAD-B837CB2AD53C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C7B2C8-BB21-4ECE-A954-13305F58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EF4CD-E976-46ED-B038-F929D003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9D52-7C86-4C7A-BAA2-221CB6687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70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D3586-2138-4F70-AE1A-B3CEB085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A244B1-C642-41E9-957F-A6801BD90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BC52B-DC33-4410-87B6-1E36E2B0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5405-B9C3-4913-8CAD-B837CB2AD53C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4FC7F4-4B15-4C51-9D6B-4EEAC5D5A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E7363E-B627-40C6-96D6-67FC9FCE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9D52-7C86-4C7A-BAA2-221CB6687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6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FEACD-571F-4E7B-AB95-8FA71660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2AF341-D259-450A-AC41-13C7123BE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1531AB-8F18-4B30-A3D4-1768BD2FC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2FE79-DECD-4A1F-A83B-842E94C3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5405-B9C3-4913-8CAD-B837CB2AD53C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5F2746-FD22-4D6B-88B0-373747C1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CF6278-5C8C-44FD-BD58-E5151953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9D52-7C86-4C7A-BAA2-221CB6687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5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63595-08CF-4DD5-A349-61500EB6E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2D1114-C7E3-4D71-AC40-CB14FB6F0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29F3FD-94AC-47E7-B277-14D42F559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C4FD01-8CEF-4B2C-8707-1EBE141B0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A75DEC-EA82-41B7-A71A-164A4413A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0F9284-161D-45D0-8AA1-D28F0273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5405-B9C3-4913-8CAD-B837CB2AD53C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4E619B-37EC-4D93-A82A-7AB593F3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E9AC0E-9A3D-420B-A160-2CC50C6C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9D52-7C86-4C7A-BAA2-221CB6687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63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69690-AF4A-496C-8F0F-CA1AE66B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34BD1A-1947-4571-BBAA-8C43BC622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5405-B9C3-4913-8CAD-B837CB2AD53C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36AAED-77DC-4A99-944A-7BF92D99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FB6CC4-48B1-4BD6-B4CA-22B3F9BCA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9D52-7C86-4C7A-BAA2-221CB6687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3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B4F1A9-6DB8-4A4B-89FE-8A3456B74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5405-B9C3-4913-8CAD-B837CB2AD53C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F5A057-1659-4E7D-A068-B84716B4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9D25B1-1F71-4C8F-89AD-FEFD2ABA4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9D52-7C86-4C7A-BAA2-221CB6687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26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0160F-3623-41D6-9664-A328A3CD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A092F4-1895-4363-BECD-724F990C6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37F25-DAA2-41EB-B2D5-CCD2FBE05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1AF5F6-888E-4BE2-B125-9B8D829A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5405-B9C3-4913-8CAD-B837CB2AD53C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4C0AF6-E3A8-4FD0-8DD2-2C9232CA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A44936-36B4-40C0-93A6-AC4F9FE3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9D52-7C86-4C7A-BAA2-221CB6687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63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71A5C-59C4-4599-A87F-BCFC92C11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ACA7F0-F729-4AC5-AB41-837A72FB9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7528E0-B8DD-42B8-B0B2-0EFAB7F70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685E1C-A5BC-4508-8E42-8EBF5D57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5405-B9C3-4913-8CAD-B837CB2AD53C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CB8C49-3B04-44DE-8190-2C8B36841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6BFAD2-0299-4C61-ADBC-10917A0F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9D52-7C86-4C7A-BAA2-221CB6687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87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E17BDE-940E-4088-ADBE-49CAECA84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3BAAF0-9C41-4310-9346-F118494EE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38F4E3-B764-41D3-8D32-750EC746E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A5405-B9C3-4913-8CAD-B837CB2AD53C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224B4-64DB-4470-AA27-CA1B1BB2E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F008FB-4367-4878-8153-5C6C86024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39D52-7C86-4C7A-BAA2-221CB6687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488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DCCAFC2-3A59-4A1B-9E0F-A57350488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786587"/>
              </p:ext>
            </p:extLst>
          </p:nvPr>
        </p:nvGraphicFramePr>
        <p:xfrm>
          <a:off x="1947158" y="2641959"/>
          <a:ext cx="3708924" cy="189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462">
                  <a:extLst>
                    <a:ext uri="{9D8B030D-6E8A-4147-A177-3AD203B41FA5}">
                      <a16:colId xmlns:a16="http://schemas.microsoft.com/office/drawing/2014/main" val="686147149"/>
                    </a:ext>
                  </a:extLst>
                </a:gridCol>
                <a:gridCol w="1854462">
                  <a:extLst>
                    <a:ext uri="{9D8B030D-6E8A-4147-A177-3AD203B41FA5}">
                      <a16:colId xmlns:a16="http://schemas.microsoft.com/office/drawing/2014/main" val="1290157664"/>
                    </a:ext>
                  </a:extLst>
                </a:gridCol>
              </a:tblGrid>
              <a:tr h="3783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178600"/>
                  </a:ext>
                </a:extLst>
              </a:tr>
              <a:tr h="3783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133856"/>
                  </a:ext>
                </a:extLst>
              </a:tr>
              <a:tr h="3783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045734"/>
                  </a:ext>
                </a:extLst>
              </a:tr>
              <a:tr h="37831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992811"/>
                  </a:ext>
                </a:extLst>
              </a:tr>
              <a:tr h="37831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95525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92B2393-AC78-4853-A24E-08C03E68E2FF}"/>
              </a:ext>
            </a:extLst>
          </p:cNvPr>
          <p:cNvSpPr txBox="1"/>
          <p:nvPr/>
        </p:nvSpPr>
        <p:spPr>
          <a:xfrm>
            <a:off x="1777476" y="1319752"/>
            <a:ext cx="50834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zh-CN" dirty="0"/>
              <a:t>var a=100;</a:t>
            </a:r>
          </a:p>
          <a:p>
            <a:r>
              <a:rPr lang="pt-BR" altLang="zh-CN" dirty="0"/>
              <a:t>var b=a; //</a:t>
            </a:r>
            <a:r>
              <a:rPr lang="zh-CN" altLang="en-US" dirty="0"/>
              <a:t>此时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值都为</a:t>
            </a:r>
            <a:r>
              <a:rPr lang="en-US" altLang="zh-CN" dirty="0"/>
              <a:t>100</a:t>
            </a:r>
            <a:r>
              <a:rPr lang="zh-CN" altLang="en-US" dirty="0"/>
              <a:t>，但两者相互独立</a:t>
            </a:r>
            <a:endParaRPr lang="pt-BR" altLang="zh-CN" dirty="0"/>
          </a:p>
          <a:p>
            <a:r>
              <a:rPr lang="pt-BR" altLang="zh-CN" dirty="0"/>
              <a:t>a++;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508C48-2C4A-4B50-8815-C8F95F034657}"/>
              </a:ext>
            </a:extLst>
          </p:cNvPr>
          <p:cNvSpPr/>
          <p:nvPr/>
        </p:nvSpPr>
        <p:spPr>
          <a:xfrm>
            <a:off x="7117237" y="876444"/>
            <a:ext cx="4326903" cy="40063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33DD71-2B70-4799-88D2-4DD0C8AC48B3}"/>
              </a:ext>
            </a:extLst>
          </p:cNvPr>
          <p:cNvSpPr txBox="1"/>
          <p:nvPr/>
        </p:nvSpPr>
        <p:spPr>
          <a:xfrm>
            <a:off x="3091992" y="48828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栈内存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A67804-40E1-4D50-A111-803FCD387107}"/>
              </a:ext>
            </a:extLst>
          </p:cNvPr>
          <p:cNvSpPr txBox="1"/>
          <p:nvPr/>
        </p:nvSpPr>
        <p:spPr>
          <a:xfrm>
            <a:off x="8955464" y="51354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堆内存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9F8B4B7-2A33-44F1-A12D-4C2E4CF6C50A}"/>
              </a:ext>
            </a:extLst>
          </p:cNvPr>
          <p:cNvSpPr txBox="1"/>
          <p:nvPr/>
        </p:nvSpPr>
        <p:spPr>
          <a:xfrm>
            <a:off x="1777476" y="55154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基本数据类型</a:t>
            </a:r>
          </a:p>
        </p:txBody>
      </p:sp>
    </p:spTree>
    <p:extLst>
      <p:ext uri="{BB962C8B-B14F-4D97-AF65-F5344CB8AC3E}">
        <p14:creationId xmlns:p14="http://schemas.microsoft.com/office/powerpoint/2010/main" val="111480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DCCAFC2-3A59-4A1B-9E0F-A57350488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457384"/>
              </p:ext>
            </p:extLst>
          </p:nvPr>
        </p:nvGraphicFramePr>
        <p:xfrm>
          <a:off x="1850271" y="2859550"/>
          <a:ext cx="3708924" cy="189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462">
                  <a:extLst>
                    <a:ext uri="{9D8B030D-6E8A-4147-A177-3AD203B41FA5}">
                      <a16:colId xmlns:a16="http://schemas.microsoft.com/office/drawing/2014/main" val="686147149"/>
                    </a:ext>
                  </a:extLst>
                </a:gridCol>
                <a:gridCol w="1854462">
                  <a:extLst>
                    <a:ext uri="{9D8B030D-6E8A-4147-A177-3AD203B41FA5}">
                      <a16:colId xmlns:a16="http://schemas.microsoft.com/office/drawing/2014/main" val="1290157664"/>
                    </a:ext>
                  </a:extLst>
                </a:gridCol>
              </a:tblGrid>
              <a:tr h="3783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178600"/>
                  </a:ext>
                </a:extLst>
              </a:tr>
              <a:tr h="3783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133856"/>
                  </a:ext>
                </a:extLst>
              </a:tr>
              <a:tr h="37831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045734"/>
                  </a:ext>
                </a:extLst>
              </a:tr>
              <a:tr h="37831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obj2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0x123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992811"/>
                  </a:ext>
                </a:extLst>
              </a:tr>
              <a:tr h="37831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obj1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0x123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95525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92B2393-AC78-4853-A24E-08C03E68E2FF}"/>
              </a:ext>
            </a:extLst>
          </p:cNvPr>
          <p:cNvSpPr txBox="1"/>
          <p:nvPr/>
        </p:nvSpPr>
        <p:spPr>
          <a:xfrm>
            <a:off x="1850271" y="1439627"/>
            <a:ext cx="3483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var obj1=new Object();</a:t>
            </a:r>
          </a:p>
          <a:p>
            <a:r>
              <a:rPr lang="en-US" altLang="zh-CN" dirty="0"/>
              <a:t>obj1.name="Febby";</a:t>
            </a:r>
          </a:p>
          <a:p>
            <a:r>
              <a:rPr lang="en-US" altLang="zh-CN" dirty="0"/>
              <a:t>var obj2=obj1; //</a:t>
            </a:r>
            <a:r>
              <a:rPr lang="zh-CN" altLang="en-US" dirty="0"/>
              <a:t>指向同一个对象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508C48-2C4A-4B50-8815-C8F95F034657}"/>
              </a:ext>
            </a:extLst>
          </p:cNvPr>
          <p:cNvSpPr/>
          <p:nvPr/>
        </p:nvSpPr>
        <p:spPr>
          <a:xfrm>
            <a:off x="7088957" y="1632451"/>
            <a:ext cx="4326903" cy="40063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46C104B-E939-4E3A-B0A5-6971C8EB03FE}"/>
              </a:ext>
            </a:extLst>
          </p:cNvPr>
          <p:cNvSpPr/>
          <p:nvPr/>
        </p:nvSpPr>
        <p:spPr>
          <a:xfrm>
            <a:off x="7202905" y="3267410"/>
            <a:ext cx="2064470" cy="180671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33DD71-2B70-4799-88D2-4DD0C8AC48B3}"/>
              </a:ext>
            </a:extLst>
          </p:cNvPr>
          <p:cNvSpPr txBox="1"/>
          <p:nvPr/>
        </p:nvSpPr>
        <p:spPr>
          <a:xfrm>
            <a:off x="3091993" y="50741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栈内存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A67804-40E1-4D50-A111-803FCD387107}"/>
              </a:ext>
            </a:extLst>
          </p:cNvPr>
          <p:cNvSpPr txBox="1"/>
          <p:nvPr/>
        </p:nvSpPr>
        <p:spPr>
          <a:xfrm>
            <a:off x="8813826" y="58153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堆内存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D06290-733F-4A5D-B1A9-BBF2B64544DB}"/>
              </a:ext>
            </a:extLst>
          </p:cNvPr>
          <p:cNvSpPr txBox="1"/>
          <p:nvPr/>
        </p:nvSpPr>
        <p:spPr>
          <a:xfrm>
            <a:off x="7833688" y="509300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0x123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FBBB96-FACA-41A9-B184-65AE6CC5151D}"/>
              </a:ext>
            </a:extLst>
          </p:cNvPr>
          <p:cNvSpPr txBox="1"/>
          <p:nvPr/>
        </p:nvSpPr>
        <p:spPr>
          <a:xfrm>
            <a:off x="7404624" y="4030579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name=“Febby”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780B758-5FEE-43B8-91B4-69D8D2BB6265}"/>
              </a:ext>
            </a:extLst>
          </p:cNvPr>
          <p:cNvCxnSpPr>
            <a:cxnSpLocks/>
          </p:cNvCxnSpPr>
          <p:nvPr/>
        </p:nvCxnSpPr>
        <p:spPr>
          <a:xfrm flipV="1">
            <a:off x="5203596" y="4399911"/>
            <a:ext cx="2108458" cy="1720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66E22C2-13F8-4D1A-8D19-AC474FF72CC9}"/>
              </a:ext>
            </a:extLst>
          </p:cNvPr>
          <p:cNvCxnSpPr/>
          <p:nvPr/>
        </p:nvCxnSpPr>
        <p:spPr>
          <a:xfrm>
            <a:off x="5291469" y="4170769"/>
            <a:ext cx="2020585" cy="146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E008B9C-1712-41C6-A990-BAA57AA288E6}"/>
              </a:ext>
            </a:extLst>
          </p:cNvPr>
          <p:cNvSpPr txBox="1"/>
          <p:nvPr/>
        </p:nvSpPr>
        <p:spPr>
          <a:xfrm>
            <a:off x="1850271" y="8128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引用数据类型</a:t>
            </a:r>
          </a:p>
        </p:txBody>
      </p:sp>
    </p:spTree>
    <p:extLst>
      <p:ext uri="{BB962C8B-B14F-4D97-AF65-F5344CB8AC3E}">
        <p14:creationId xmlns:p14="http://schemas.microsoft.com/office/powerpoint/2010/main" val="319677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DCCAFC2-3A59-4A1B-9E0F-A57350488C47}"/>
              </a:ext>
            </a:extLst>
          </p:cNvPr>
          <p:cNvGraphicFramePr>
            <a:graphicFrameLocks noGrp="1"/>
          </p:cNvGraphicFramePr>
          <p:nvPr/>
        </p:nvGraphicFramePr>
        <p:xfrm>
          <a:off x="1850271" y="2859550"/>
          <a:ext cx="3708924" cy="189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462">
                  <a:extLst>
                    <a:ext uri="{9D8B030D-6E8A-4147-A177-3AD203B41FA5}">
                      <a16:colId xmlns:a16="http://schemas.microsoft.com/office/drawing/2014/main" val="686147149"/>
                    </a:ext>
                  </a:extLst>
                </a:gridCol>
                <a:gridCol w="1854462">
                  <a:extLst>
                    <a:ext uri="{9D8B030D-6E8A-4147-A177-3AD203B41FA5}">
                      <a16:colId xmlns:a16="http://schemas.microsoft.com/office/drawing/2014/main" val="1290157664"/>
                    </a:ext>
                  </a:extLst>
                </a:gridCol>
              </a:tblGrid>
              <a:tr h="3783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178600"/>
                  </a:ext>
                </a:extLst>
              </a:tr>
              <a:tr h="3783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133856"/>
                  </a:ext>
                </a:extLst>
              </a:tr>
              <a:tr h="37831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045734"/>
                  </a:ext>
                </a:extLst>
              </a:tr>
              <a:tr h="37831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obj2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0x123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992811"/>
                  </a:ext>
                </a:extLst>
              </a:tr>
              <a:tr h="37831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obj1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0x123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95525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92B2393-AC78-4853-A24E-08C03E68E2FF}"/>
              </a:ext>
            </a:extLst>
          </p:cNvPr>
          <p:cNvSpPr txBox="1"/>
          <p:nvPr/>
        </p:nvSpPr>
        <p:spPr>
          <a:xfrm>
            <a:off x="1936766" y="828225"/>
            <a:ext cx="45304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var obj1=new Object();</a:t>
            </a:r>
          </a:p>
          <a:p>
            <a:r>
              <a:rPr lang="en-US" altLang="zh-CN" dirty="0"/>
              <a:t>obj1.name="Febby";</a:t>
            </a:r>
          </a:p>
          <a:p>
            <a:endParaRPr lang="en-US" altLang="zh-CN" dirty="0"/>
          </a:p>
          <a:p>
            <a:r>
              <a:rPr lang="en-US" altLang="zh-CN" dirty="0"/>
              <a:t>var obj2=obj1; //</a:t>
            </a:r>
            <a:r>
              <a:rPr lang="zh-CN" altLang="en-US" dirty="0"/>
              <a:t>指向同一个对象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obj2.name="Jack"; //</a:t>
            </a:r>
            <a:r>
              <a:rPr lang="zh-CN" altLang="en-US" dirty="0"/>
              <a:t>改对象，对</a:t>
            </a:r>
            <a:r>
              <a:rPr lang="en-US" altLang="zh-CN" dirty="0"/>
              <a:t>obj1</a:t>
            </a:r>
            <a:r>
              <a:rPr lang="zh-CN" altLang="en-US" dirty="0"/>
              <a:t>有影响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508C48-2C4A-4B50-8815-C8F95F034657}"/>
              </a:ext>
            </a:extLst>
          </p:cNvPr>
          <p:cNvSpPr/>
          <p:nvPr/>
        </p:nvSpPr>
        <p:spPr>
          <a:xfrm>
            <a:off x="7088957" y="1632451"/>
            <a:ext cx="4326903" cy="40063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46C104B-E939-4E3A-B0A5-6971C8EB03FE}"/>
              </a:ext>
            </a:extLst>
          </p:cNvPr>
          <p:cNvSpPr/>
          <p:nvPr/>
        </p:nvSpPr>
        <p:spPr>
          <a:xfrm>
            <a:off x="7202905" y="3267410"/>
            <a:ext cx="2064470" cy="180671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33DD71-2B70-4799-88D2-4DD0C8AC48B3}"/>
              </a:ext>
            </a:extLst>
          </p:cNvPr>
          <p:cNvSpPr txBox="1"/>
          <p:nvPr/>
        </p:nvSpPr>
        <p:spPr>
          <a:xfrm>
            <a:off x="3091993" y="50741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栈内存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A67804-40E1-4D50-A111-803FCD387107}"/>
              </a:ext>
            </a:extLst>
          </p:cNvPr>
          <p:cNvSpPr txBox="1"/>
          <p:nvPr/>
        </p:nvSpPr>
        <p:spPr>
          <a:xfrm>
            <a:off x="8813826" y="58153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堆内存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D06290-733F-4A5D-B1A9-BBF2B64544DB}"/>
              </a:ext>
            </a:extLst>
          </p:cNvPr>
          <p:cNvSpPr txBox="1"/>
          <p:nvPr/>
        </p:nvSpPr>
        <p:spPr>
          <a:xfrm>
            <a:off x="7833688" y="509300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0x123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FBBB96-FACA-41A9-B184-65AE6CC5151D}"/>
              </a:ext>
            </a:extLst>
          </p:cNvPr>
          <p:cNvSpPr txBox="1"/>
          <p:nvPr/>
        </p:nvSpPr>
        <p:spPr>
          <a:xfrm>
            <a:off x="7404624" y="4030579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name=“Jack”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780B758-5FEE-43B8-91B4-69D8D2BB6265}"/>
              </a:ext>
            </a:extLst>
          </p:cNvPr>
          <p:cNvCxnSpPr>
            <a:cxnSpLocks/>
          </p:cNvCxnSpPr>
          <p:nvPr/>
        </p:nvCxnSpPr>
        <p:spPr>
          <a:xfrm flipV="1">
            <a:off x="5203596" y="4399911"/>
            <a:ext cx="2108458" cy="1720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66E22C2-13F8-4D1A-8D19-AC474FF72CC9}"/>
              </a:ext>
            </a:extLst>
          </p:cNvPr>
          <p:cNvCxnSpPr/>
          <p:nvPr/>
        </p:nvCxnSpPr>
        <p:spPr>
          <a:xfrm>
            <a:off x="5291469" y="4170769"/>
            <a:ext cx="2020585" cy="146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3B8E312-32D1-4EEA-B085-1B2C28F44311}"/>
              </a:ext>
            </a:extLst>
          </p:cNvPr>
          <p:cNvSpPr txBox="1"/>
          <p:nvPr/>
        </p:nvSpPr>
        <p:spPr>
          <a:xfrm>
            <a:off x="1314982" y="4588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引用数据类型</a:t>
            </a:r>
          </a:p>
        </p:txBody>
      </p:sp>
    </p:spTree>
    <p:extLst>
      <p:ext uri="{BB962C8B-B14F-4D97-AF65-F5344CB8AC3E}">
        <p14:creationId xmlns:p14="http://schemas.microsoft.com/office/powerpoint/2010/main" val="143603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DCCAFC2-3A59-4A1B-9E0F-A57350488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815384"/>
              </p:ext>
            </p:extLst>
          </p:nvPr>
        </p:nvGraphicFramePr>
        <p:xfrm>
          <a:off x="1986710" y="3224989"/>
          <a:ext cx="3708924" cy="189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462">
                  <a:extLst>
                    <a:ext uri="{9D8B030D-6E8A-4147-A177-3AD203B41FA5}">
                      <a16:colId xmlns:a16="http://schemas.microsoft.com/office/drawing/2014/main" val="686147149"/>
                    </a:ext>
                  </a:extLst>
                </a:gridCol>
                <a:gridCol w="1854462">
                  <a:extLst>
                    <a:ext uri="{9D8B030D-6E8A-4147-A177-3AD203B41FA5}">
                      <a16:colId xmlns:a16="http://schemas.microsoft.com/office/drawing/2014/main" val="1290157664"/>
                    </a:ext>
                  </a:extLst>
                </a:gridCol>
              </a:tblGrid>
              <a:tr h="3783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178600"/>
                  </a:ext>
                </a:extLst>
              </a:tr>
              <a:tr h="3783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133856"/>
                  </a:ext>
                </a:extLst>
              </a:tr>
              <a:tr h="37831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045734"/>
                  </a:ext>
                </a:extLst>
              </a:tr>
              <a:tr h="37831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obj2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992811"/>
                  </a:ext>
                </a:extLst>
              </a:tr>
              <a:tr h="37831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obj1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0x123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95525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92B2393-AC78-4853-A24E-08C03E68E2FF}"/>
              </a:ext>
            </a:extLst>
          </p:cNvPr>
          <p:cNvSpPr txBox="1"/>
          <p:nvPr/>
        </p:nvSpPr>
        <p:spPr>
          <a:xfrm>
            <a:off x="1861889" y="763359"/>
            <a:ext cx="453040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var obj1=new Object();</a:t>
            </a:r>
          </a:p>
          <a:p>
            <a:r>
              <a:rPr lang="en-US" altLang="zh-CN" dirty="0"/>
              <a:t>obj1.name="Febby";</a:t>
            </a:r>
          </a:p>
          <a:p>
            <a:r>
              <a:rPr lang="en-US" altLang="zh-CN" dirty="0"/>
              <a:t>var obj2=obj1; //</a:t>
            </a:r>
            <a:r>
              <a:rPr lang="zh-CN" altLang="en-US" dirty="0"/>
              <a:t>指向同一个对象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obj2.name="Jack"; //</a:t>
            </a:r>
            <a:r>
              <a:rPr lang="zh-CN" altLang="en-US" dirty="0"/>
              <a:t>改对象，对</a:t>
            </a:r>
            <a:r>
              <a:rPr lang="en-US" altLang="zh-CN" dirty="0"/>
              <a:t>obj1</a:t>
            </a:r>
            <a:r>
              <a:rPr lang="zh-CN" altLang="en-US" dirty="0"/>
              <a:t>有影响</a:t>
            </a:r>
            <a:endParaRPr lang="en-US" altLang="zh-CN" dirty="0"/>
          </a:p>
          <a:p>
            <a:br>
              <a:rPr lang="zh-CN" altLang="en-US" dirty="0"/>
            </a:br>
            <a:r>
              <a:rPr lang="en-US" altLang="zh-CN" dirty="0"/>
              <a:t>//obj2=null</a:t>
            </a:r>
            <a:r>
              <a:rPr lang="zh-CN" altLang="en-US" dirty="0"/>
              <a:t>与堆内存连接断开，与</a:t>
            </a:r>
            <a:r>
              <a:rPr lang="en-US" altLang="zh-CN" dirty="0"/>
              <a:t>obj1</a:t>
            </a:r>
            <a:r>
              <a:rPr lang="zh-CN" altLang="en-US" dirty="0"/>
              <a:t>无关</a:t>
            </a:r>
          </a:p>
          <a:p>
            <a:r>
              <a:rPr lang="en-US" altLang="zh-CN" dirty="0"/>
              <a:t>obj2=null; //</a:t>
            </a:r>
            <a:r>
              <a:rPr lang="zh-CN" altLang="en-US" dirty="0"/>
              <a:t>改变量，对</a:t>
            </a:r>
            <a:r>
              <a:rPr lang="en-US" altLang="zh-CN" dirty="0"/>
              <a:t>obj1</a:t>
            </a:r>
            <a:r>
              <a:rPr lang="zh-CN" altLang="en-US" dirty="0"/>
              <a:t>无影响</a:t>
            </a:r>
          </a:p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508C48-2C4A-4B50-8815-C8F95F034657}"/>
              </a:ext>
            </a:extLst>
          </p:cNvPr>
          <p:cNvSpPr/>
          <p:nvPr/>
        </p:nvSpPr>
        <p:spPr>
          <a:xfrm>
            <a:off x="7088957" y="1632451"/>
            <a:ext cx="4326903" cy="40063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46C104B-E939-4E3A-B0A5-6971C8EB03FE}"/>
              </a:ext>
            </a:extLst>
          </p:cNvPr>
          <p:cNvSpPr/>
          <p:nvPr/>
        </p:nvSpPr>
        <p:spPr>
          <a:xfrm>
            <a:off x="7202905" y="3267410"/>
            <a:ext cx="2064470" cy="180671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33DD71-2B70-4799-88D2-4DD0C8AC48B3}"/>
              </a:ext>
            </a:extLst>
          </p:cNvPr>
          <p:cNvSpPr txBox="1"/>
          <p:nvPr/>
        </p:nvSpPr>
        <p:spPr>
          <a:xfrm>
            <a:off x="3402591" y="52680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栈内存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A67804-40E1-4D50-A111-803FCD387107}"/>
              </a:ext>
            </a:extLst>
          </p:cNvPr>
          <p:cNvSpPr txBox="1"/>
          <p:nvPr/>
        </p:nvSpPr>
        <p:spPr>
          <a:xfrm>
            <a:off x="8813826" y="58153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堆内存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D06290-733F-4A5D-B1A9-BBF2B64544DB}"/>
              </a:ext>
            </a:extLst>
          </p:cNvPr>
          <p:cNvSpPr txBox="1"/>
          <p:nvPr/>
        </p:nvSpPr>
        <p:spPr>
          <a:xfrm>
            <a:off x="7833688" y="509300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0x123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FBBB96-FACA-41A9-B184-65AE6CC5151D}"/>
              </a:ext>
            </a:extLst>
          </p:cNvPr>
          <p:cNvSpPr txBox="1"/>
          <p:nvPr/>
        </p:nvSpPr>
        <p:spPr>
          <a:xfrm>
            <a:off x="7404624" y="4030579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name=“Jack”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780B758-5FEE-43B8-91B4-69D8D2BB6265}"/>
              </a:ext>
            </a:extLst>
          </p:cNvPr>
          <p:cNvCxnSpPr>
            <a:cxnSpLocks/>
          </p:cNvCxnSpPr>
          <p:nvPr/>
        </p:nvCxnSpPr>
        <p:spPr>
          <a:xfrm flipV="1">
            <a:off x="5338067" y="4399911"/>
            <a:ext cx="2066557" cy="5435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BCB56F4-C1ED-450E-835C-5223B2B5BA54}"/>
              </a:ext>
            </a:extLst>
          </p:cNvPr>
          <p:cNvSpPr txBox="1"/>
          <p:nvPr/>
        </p:nvSpPr>
        <p:spPr>
          <a:xfrm>
            <a:off x="1459840" y="24257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引用数据类型</a:t>
            </a:r>
          </a:p>
        </p:txBody>
      </p:sp>
    </p:spTree>
    <p:extLst>
      <p:ext uri="{BB962C8B-B14F-4D97-AF65-F5344CB8AC3E}">
        <p14:creationId xmlns:p14="http://schemas.microsoft.com/office/powerpoint/2010/main" val="3895958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186</Words>
  <Application>Microsoft Office PowerPoint</Application>
  <PresentationFormat>宽屏</PresentationFormat>
  <Paragraphs>61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 雅群</dc:creator>
  <cp:lastModifiedBy>梁 雅群</cp:lastModifiedBy>
  <cp:revision>10</cp:revision>
  <dcterms:created xsi:type="dcterms:W3CDTF">2019-07-13T12:57:47Z</dcterms:created>
  <dcterms:modified xsi:type="dcterms:W3CDTF">2019-07-13T13:57:52Z</dcterms:modified>
</cp:coreProperties>
</file>