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0" r:id="rId3"/>
    <p:sldMasterId id="2147483690" r:id="rId4"/>
  </p:sldMasterIdLst>
  <p:sldIdLst>
    <p:sldId id="257" r:id="rId5"/>
    <p:sldId id="263" r:id="rId6"/>
    <p:sldId id="259" r:id="rId7"/>
    <p:sldId id="258" r:id="rId8"/>
    <p:sldId id="264" r:id="rId9"/>
    <p:sldId id="265" r:id="rId10"/>
    <p:sldId id="266" r:id="rId11"/>
    <p:sldId id="267" r:id="rId12"/>
    <p:sldId id="268" r:id="rId13"/>
    <p:sldId id="261" r:id="rId14"/>
    <p:sldId id="262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753" y="1123281"/>
            <a:ext cx="7244324" cy="2387600"/>
          </a:xfrm>
        </p:spPr>
        <p:txBody>
          <a:bodyPr anchor="b">
            <a:normAutofit/>
          </a:bodyPr>
          <a:lstStyle>
            <a:lvl1pPr algn="ctr">
              <a:defRPr sz="5600">
                <a:ln w="381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Pricedown Bl" panose="020B0A060002020801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1753" y="3602956"/>
            <a:ext cx="7244324" cy="759377"/>
          </a:xfrm>
        </p:spPr>
        <p:txBody>
          <a:bodyPr>
            <a:normAutofit/>
          </a:bodyPr>
          <a:lstStyle>
            <a:lvl1pPr marL="0" indent="0" algn="ctr">
              <a:buNone/>
              <a:defRPr sz="23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Pricedown Bl" panose="020B0A060002020801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7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753" y="1123281"/>
            <a:ext cx="7244324" cy="2387600"/>
          </a:xfrm>
        </p:spPr>
        <p:txBody>
          <a:bodyPr anchor="b">
            <a:normAutofit/>
          </a:bodyPr>
          <a:lstStyle>
            <a:lvl1pPr algn="ctr">
              <a:defRPr sz="5600">
                <a:ln w="381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Pricedown Bl" panose="020B0A060002020801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1753" y="3602956"/>
            <a:ext cx="7244324" cy="759377"/>
          </a:xfrm>
        </p:spPr>
        <p:txBody>
          <a:bodyPr>
            <a:normAutofit/>
          </a:bodyPr>
          <a:lstStyle>
            <a:lvl1pPr marL="0" indent="0" algn="ctr">
              <a:buNone/>
              <a:defRPr sz="23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Pricedown Bl" panose="020B0A060002020801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6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3" y="6356350"/>
            <a:ext cx="1584967" cy="365125"/>
          </a:xfrm>
        </p:spPr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7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95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60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20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66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2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58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11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753" y="1123281"/>
            <a:ext cx="7244324" cy="2387600"/>
          </a:xfrm>
        </p:spPr>
        <p:txBody>
          <a:bodyPr anchor="b">
            <a:normAutofit/>
          </a:bodyPr>
          <a:lstStyle>
            <a:lvl1pPr algn="ctr">
              <a:defRPr sz="5600">
                <a:ln w="381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Pricedown Bl" panose="020B0A060002020801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1753" y="3602956"/>
            <a:ext cx="7244324" cy="759377"/>
          </a:xfrm>
        </p:spPr>
        <p:txBody>
          <a:bodyPr>
            <a:normAutofit/>
          </a:bodyPr>
          <a:lstStyle>
            <a:lvl1pPr marL="0" indent="0" algn="ctr">
              <a:buNone/>
              <a:defRPr sz="23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Pricedown Bl" panose="020B0A060002020801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5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3" y="6356350"/>
            <a:ext cx="1584967" cy="365125"/>
          </a:xfrm>
        </p:spPr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098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3" y="6356350"/>
            <a:ext cx="1584967" cy="365125"/>
          </a:xfrm>
        </p:spPr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33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809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4813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111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6584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330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660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753" y="1123281"/>
            <a:ext cx="7244324" cy="2387600"/>
          </a:xfrm>
        </p:spPr>
        <p:txBody>
          <a:bodyPr anchor="b">
            <a:normAutofit/>
          </a:bodyPr>
          <a:lstStyle>
            <a:lvl1pPr algn="ctr">
              <a:defRPr sz="5600">
                <a:ln w="381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Pricedown Bl" panose="020B0A060002020801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1753" y="3602956"/>
            <a:ext cx="7244324" cy="759377"/>
          </a:xfrm>
        </p:spPr>
        <p:txBody>
          <a:bodyPr>
            <a:normAutofit/>
          </a:bodyPr>
          <a:lstStyle>
            <a:lvl1pPr marL="0" indent="0" algn="ctr">
              <a:buNone/>
              <a:defRPr sz="230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Pricedown Bl" panose="020B0A060002020801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133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3" y="6356350"/>
            <a:ext cx="1584967" cy="365125"/>
          </a:xfrm>
        </p:spPr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19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828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06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874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5682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318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5827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3916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6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93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7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6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2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64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81843" y="6356350"/>
            <a:ext cx="15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prstClr val="white">
                    <a:lumMod val="65000"/>
                  </a:prstClr>
                </a:solidFill>
              </a:rPr>
              <a:t>Find more PowerPoint templates on </a:t>
            </a:r>
            <a:r>
              <a:rPr lang="bs-Latn-BA" sz="1200" b="1" dirty="0">
                <a:solidFill>
                  <a:prstClr val="white">
                    <a:lumMod val="65000"/>
                  </a:prstClr>
                </a:solidFill>
                <a:hlinkClick r:id="rId13"/>
              </a:rPr>
              <a:t>prezentr.com</a:t>
            </a:r>
            <a:r>
              <a:rPr lang="bs-Latn-BA" sz="1200" dirty="0">
                <a:solidFill>
                  <a:prstClr val="white">
                    <a:lumMod val="65000"/>
                  </a:prstClr>
                </a:solidFill>
              </a:rPr>
              <a:t>!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2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ln w="38100">
            <a:solidFill>
              <a:schemeClr val="tx1"/>
            </a:solidFill>
          </a:ln>
          <a:solidFill>
            <a:schemeClr val="bg1"/>
          </a:solidFill>
          <a:latin typeface="Pricedown Bl" panose="020B0A060002020801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Tx/>
        <a:buBlip>
          <a:blip r:embed="rId14"/>
        </a:buBlip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4"/>
        </a:buBlip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4"/>
        </a:buBlip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4"/>
        </a:buBlip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4"/>
        </a:buBlip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81843" y="6356350"/>
            <a:ext cx="15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prstClr val="white">
                    <a:lumMod val="65000"/>
                  </a:prstClr>
                </a:solidFill>
              </a:rPr>
              <a:t>Find more PowerPoint templates on </a:t>
            </a:r>
            <a:r>
              <a:rPr lang="bs-Latn-BA" sz="1200" b="1" dirty="0">
                <a:solidFill>
                  <a:prstClr val="white">
                    <a:lumMod val="65000"/>
                  </a:prstClr>
                </a:solidFill>
                <a:hlinkClick r:id="rId13"/>
              </a:rPr>
              <a:t>prezentr.com</a:t>
            </a:r>
            <a:r>
              <a:rPr lang="bs-Latn-BA" sz="1200" dirty="0">
                <a:solidFill>
                  <a:prstClr val="white">
                    <a:lumMod val="65000"/>
                  </a:prstClr>
                </a:solidFill>
              </a:rPr>
              <a:t>!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22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ln w="38100">
            <a:solidFill>
              <a:schemeClr val="tx1"/>
            </a:solidFill>
          </a:ln>
          <a:solidFill>
            <a:schemeClr val="bg1"/>
          </a:solidFill>
          <a:latin typeface="Pricedown Bl" panose="020B0A060002020801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Tx/>
        <a:buBlip>
          <a:blip r:embed="rId14"/>
        </a:buBlip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4"/>
        </a:buBlip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4"/>
        </a:buBlip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4"/>
        </a:buBlip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4"/>
        </a:buBlip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81843" y="6356350"/>
            <a:ext cx="15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prstClr val="white">
                    <a:lumMod val="65000"/>
                  </a:prstClr>
                </a:solidFill>
              </a:rPr>
              <a:t>Find more PowerPoint templates on </a:t>
            </a:r>
            <a:r>
              <a:rPr lang="bs-Latn-BA" sz="1200" b="1" dirty="0">
                <a:solidFill>
                  <a:prstClr val="white">
                    <a:lumMod val="65000"/>
                  </a:prstClr>
                </a:solidFill>
                <a:hlinkClick r:id="rId13"/>
              </a:rPr>
              <a:t>prezentr.com</a:t>
            </a:r>
            <a:r>
              <a:rPr lang="bs-Latn-BA" sz="1200" dirty="0">
                <a:solidFill>
                  <a:prstClr val="white">
                    <a:lumMod val="65000"/>
                  </a:prstClr>
                </a:solidFill>
              </a:rPr>
              <a:t>!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24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ln w="38100">
            <a:solidFill>
              <a:schemeClr val="tx1"/>
            </a:solidFill>
          </a:ln>
          <a:solidFill>
            <a:schemeClr val="bg1"/>
          </a:solidFill>
          <a:latin typeface="Pricedown Bl" panose="020B0A060002020801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Tx/>
        <a:buBlip>
          <a:blip r:embed="rId14"/>
        </a:buBlip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4"/>
        </a:buBlip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4"/>
        </a:buBlip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4"/>
        </a:buBlip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4"/>
        </a:buBlip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81843" y="6356350"/>
            <a:ext cx="15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prstClr val="white">
                    <a:lumMod val="65000"/>
                  </a:prstClr>
                </a:solidFill>
              </a:rPr>
              <a:t>Find more PowerPoint templates on </a:t>
            </a:r>
            <a:r>
              <a:rPr lang="bs-Latn-BA" sz="1200" b="1" dirty="0">
                <a:solidFill>
                  <a:prstClr val="white">
                    <a:lumMod val="65000"/>
                  </a:prstClr>
                </a:solidFill>
                <a:hlinkClick r:id="rId13"/>
              </a:rPr>
              <a:t>prezentr.com</a:t>
            </a:r>
            <a:r>
              <a:rPr lang="bs-Latn-BA" sz="1200" dirty="0">
                <a:solidFill>
                  <a:prstClr val="white">
                    <a:lumMod val="65000"/>
                  </a:prstClr>
                </a:solidFill>
              </a:rPr>
              <a:t>!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ln w="38100">
            <a:solidFill>
              <a:schemeClr val="tx1"/>
            </a:solidFill>
          </a:ln>
          <a:solidFill>
            <a:schemeClr val="bg1"/>
          </a:solidFill>
          <a:latin typeface="Pricedown Bl" panose="020B0A060002020801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Tx/>
        <a:buBlip>
          <a:blip r:embed="rId14"/>
        </a:buBlip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4"/>
        </a:buBlip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4"/>
        </a:buBlip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4"/>
        </a:buBlip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4"/>
        </a:buBlip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febejovita@gmail.com" TargetMode="External"/><Relationship Id="rId2" Type="http://schemas.openxmlformats.org/officeDocument/2006/relationships/hyperlink" Target="http://www.linkedin.com/in/febe-jovita-7b1572246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0gBDuwZ8Fhl6KwzcLBwRtUCM2GU42evV#scrollTo=POwsD2kOoyRn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colab.research.google.com/drive/10gBDuwZ8Fhl6KwzcLBwRtUCM2GU42evV#scrollTo=POwsD2kOoyR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lab.research.google.com/drive/10gBDuwZ8Fhl6KwzcLBwRtUCM2GU42evV#scrollTo=POwsD2kOoyR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colab.research.google.com/drive/10gBDuwZ8Fhl6KwzcLBwRtUCM2GU42evV#scrollTo=POwsD2kOoyR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="" xmlns:a16="http://schemas.microsoft.com/office/drawing/2014/main" id="{690A4DCE-900A-874A-B628-D52BB5C182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Data Analytics Case Study : Games Sales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F</a:t>
            </a:r>
            <a:r>
              <a:rPr lang="bs-Latn-BA" sz="2400" b="1" u="sng" dirty="0" smtClean="0">
                <a:solidFill>
                  <a:srgbClr val="0070C0"/>
                </a:solidFill>
              </a:rPr>
              <a:t>e</a:t>
            </a:r>
            <a:r>
              <a:rPr lang="en-US" sz="2400" b="1" u="sng" dirty="0" smtClean="0">
                <a:solidFill>
                  <a:srgbClr val="0070C0"/>
                </a:solidFill>
              </a:rPr>
              <a:t>b</a:t>
            </a:r>
            <a:r>
              <a:rPr lang="bs-Latn-BA" sz="2400" b="1" u="sng" dirty="0" smtClean="0">
                <a:solidFill>
                  <a:srgbClr val="0070C0"/>
                </a:solidFill>
              </a:rPr>
              <a:t>e</a:t>
            </a:r>
            <a:r>
              <a:rPr lang="en-US" sz="2400" b="1" u="sng" dirty="0" smtClean="0">
                <a:solidFill>
                  <a:srgbClr val="0070C0"/>
                </a:solidFill>
              </a:rPr>
              <a:t> Jovita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64189"/>
            <a:ext cx="36576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700" dirty="0"/>
              <a:t>The oldest games is </a:t>
            </a:r>
            <a:r>
              <a:rPr lang="en-US" sz="2700" dirty="0" err="1">
                <a:solidFill>
                  <a:srgbClr val="0070C0"/>
                </a:solidFill>
              </a:rPr>
              <a:t>Hydlide</a:t>
            </a:r>
            <a:r>
              <a:rPr lang="en-US" sz="2700" dirty="0"/>
              <a:t> and the newest game is </a:t>
            </a:r>
            <a:r>
              <a:rPr lang="en-US" sz="2700" dirty="0" err="1">
                <a:solidFill>
                  <a:srgbClr val="0070C0"/>
                </a:solidFill>
              </a:rPr>
              <a:t>Valheim</a:t>
            </a:r>
            <a:r>
              <a:rPr lang="en-US" sz="2700" dirty="0" smtClean="0"/>
              <a:t>.</a:t>
            </a:r>
            <a:r>
              <a:rPr lang="en-US" sz="2700" dirty="0" smtClean="0"/>
              <a:t> </a:t>
            </a:r>
            <a:endParaRPr lang="en-US" sz="2700" dirty="0"/>
          </a:p>
          <a:p>
            <a:pPr marL="514350" indent="-514350">
              <a:buFont typeface="+mj-lt"/>
              <a:buAutoNum type="arabicPeriod"/>
            </a:pPr>
            <a:r>
              <a:rPr lang="en-US" sz="2700" dirty="0" smtClean="0"/>
              <a:t>The publisher </a:t>
            </a:r>
            <a:r>
              <a:rPr lang="en-US" sz="2700" dirty="0"/>
              <a:t>published most of the games is </a:t>
            </a:r>
            <a:r>
              <a:rPr lang="en-US" sz="2700" dirty="0">
                <a:solidFill>
                  <a:srgbClr val="0070C0"/>
                </a:solidFill>
              </a:rPr>
              <a:t>Electronic Arts</a:t>
            </a:r>
            <a:r>
              <a:rPr lang="en-US" sz="2700" dirty="0"/>
              <a:t> with 19 published games</a:t>
            </a:r>
            <a:r>
              <a:rPr lang="en-US" sz="2700" dirty="0" smtClean="0"/>
              <a:t>.</a:t>
            </a:r>
            <a:endParaRPr lang="en-US" sz="2700" dirty="0"/>
          </a:p>
          <a:p>
            <a:pPr marL="514350" indent="-514350">
              <a:buFont typeface="+mj-lt"/>
              <a:buAutoNum type="arabicPeriod"/>
            </a:pPr>
            <a:r>
              <a:rPr lang="en-US" sz="2700" dirty="0" smtClean="0"/>
              <a:t>The developer </a:t>
            </a:r>
            <a:r>
              <a:rPr lang="en-US" sz="2700" dirty="0"/>
              <a:t>developed most of the games is </a:t>
            </a:r>
            <a:r>
              <a:rPr lang="en-US" sz="2700" dirty="0">
                <a:solidFill>
                  <a:srgbClr val="0070C0"/>
                </a:solidFill>
              </a:rPr>
              <a:t>Blizzard </a:t>
            </a:r>
            <a:r>
              <a:rPr lang="en-US" sz="2700" dirty="0" err="1">
                <a:solidFill>
                  <a:srgbClr val="0070C0"/>
                </a:solidFill>
              </a:rPr>
              <a:t>Ent</a:t>
            </a:r>
            <a:r>
              <a:rPr lang="en-US" sz="2700" dirty="0" smtClean="0">
                <a:solidFill>
                  <a:srgbClr val="0070C0"/>
                </a:solidFill>
              </a:rPr>
              <a:t>.</a:t>
            </a:r>
            <a:endParaRPr lang="en-US" sz="2700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Series with most sales is </a:t>
            </a:r>
            <a:r>
              <a:rPr lang="en-US" sz="2700" dirty="0" err="1">
                <a:solidFill>
                  <a:srgbClr val="0070C0"/>
                </a:solidFill>
              </a:rPr>
              <a:t>Minecraft</a:t>
            </a:r>
            <a:r>
              <a:rPr lang="en-US" sz="2700" dirty="0"/>
              <a:t> and series with most games is </a:t>
            </a:r>
            <a:r>
              <a:rPr lang="en-US" sz="2700" dirty="0">
                <a:solidFill>
                  <a:srgbClr val="0070C0"/>
                </a:solidFill>
              </a:rPr>
              <a:t>Command &amp; Conquer</a:t>
            </a:r>
            <a:r>
              <a:rPr lang="en-US" sz="2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435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Promotion </a:t>
            </a:r>
            <a:r>
              <a:rPr lang="en-US" sz="2700" dirty="0"/>
              <a:t>: </a:t>
            </a:r>
            <a:r>
              <a:rPr lang="en-US" sz="2700" dirty="0">
                <a:solidFill>
                  <a:srgbClr val="0070C0"/>
                </a:solidFill>
              </a:rPr>
              <a:t>give attractive promotions to get more </a:t>
            </a:r>
            <a:r>
              <a:rPr lang="en-US" sz="2700" dirty="0" smtClean="0">
                <a:solidFill>
                  <a:srgbClr val="0070C0"/>
                </a:solidFill>
              </a:rPr>
              <a:t>gamers.</a:t>
            </a:r>
            <a:endParaRPr lang="en-US" sz="2700" dirty="0">
              <a:solidFill>
                <a:srgbClr val="0070C0"/>
              </a:solidFill>
            </a:endParaRPr>
          </a:p>
          <a:p>
            <a:r>
              <a:rPr lang="en-US" sz="2700" dirty="0" smtClean="0"/>
              <a:t>Championship </a:t>
            </a:r>
            <a:r>
              <a:rPr lang="en-US" sz="2700" dirty="0"/>
              <a:t>: </a:t>
            </a:r>
            <a:r>
              <a:rPr lang="en-US" sz="2700" dirty="0">
                <a:solidFill>
                  <a:srgbClr val="0070C0"/>
                </a:solidFill>
              </a:rPr>
              <a:t>organize championships to increase the spirit of </a:t>
            </a:r>
            <a:r>
              <a:rPr lang="en-US" sz="2700" dirty="0" smtClean="0">
                <a:solidFill>
                  <a:srgbClr val="0070C0"/>
                </a:solidFill>
              </a:rPr>
              <a:t>gamers.</a:t>
            </a:r>
            <a:endParaRPr lang="en-US" sz="2700" dirty="0">
              <a:solidFill>
                <a:srgbClr val="0070C0"/>
              </a:solidFill>
            </a:endParaRPr>
          </a:p>
          <a:p>
            <a:r>
              <a:rPr lang="en-US" sz="2700" dirty="0" smtClean="0"/>
              <a:t>Sustainable </a:t>
            </a:r>
            <a:r>
              <a:rPr lang="en-US" sz="2700" dirty="0"/>
              <a:t>: </a:t>
            </a:r>
            <a:r>
              <a:rPr lang="en-US" sz="2700" dirty="0">
                <a:solidFill>
                  <a:srgbClr val="0070C0"/>
                </a:solidFill>
              </a:rPr>
              <a:t>make many game variants for the best-selling </a:t>
            </a:r>
            <a:r>
              <a:rPr lang="en-US" sz="2700" dirty="0" smtClean="0">
                <a:solidFill>
                  <a:srgbClr val="0070C0"/>
                </a:solidFill>
              </a:rPr>
              <a:t>series.</a:t>
            </a:r>
          </a:p>
          <a:p>
            <a:r>
              <a:rPr lang="en-US" sz="2700" dirty="0" smtClean="0"/>
              <a:t>Collaboration </a:t>
            </a:r>
            <a:r>
              <a:rPr lang="en-US" sz="2700" dirty="0"/>
              <a:t>: </a:t>
            </a:r>
            <a:r>
              <a:rPr lang="en-US" sz="2700" dirty="0">
                <a:solidFill>
                  <a:srgbClr val="0070C0"/>
                </a:solidFill>
              </a:rPr>
              <a:t>enhance collaboration among developers, publishers and </a:t>
            </a:r>
            <a:r>
              <a:rPr lang="en-US" sz="2700" dirty="0" smtClean="0">
                <a:solidFill>
                  <a:srgbClr val="0070C0"/>
                </a:solidFill>
              </a:rPr>
              <a:t>influencers.</a:t>
            </a:r>
          </a:p>
          <a:p>
            <a:r>
              <a:rPr lang="en-US" sz="2700" dirty="0" smtClean="0"/>
              <a:t>Innovation </a:t>
            </a:r>
            <a:r>
              <a:rPr lang="en-US" sz="2700" dirty="0"/>
              <a:t>: </a:t>
            </a:r>
            <a:r>
              <a:rPr lang="en-US" sz="2700" dirty="0" smtClean="0">
                <a:solidFill>
                  <a:srgbClr val="0070C0"/>
                </a:solidFill>
              </a:rPr>
              <a:t>make many games </a:t>
            </a:r>
            <a:r>
              <a:rPr lang="en-US" sz="2700" dirty="0">
                <a:solidFill>
                  <a:srgbClr val="0070C0"/>
                </a:solidFill>
              </a:rPr>
              <a:t>in </a:t>
            </a:r>
            <a:r>
              <a:rPr lang="en-US" sz="2700" dirty="0" err="1" smtClean="0">
                <a:solidFill>
                  <a:srgbClr val="0070C0"/>
                </a:solidFill>
              </a:rPr>
              <a:t>metaverse</a:t>
            </a:r>
            <a:r>
              <a:rPr lang="en-US" sz="2700" dirty="0" smtClean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308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80301"/>
            <a:ext cx="8251553" cy="1033296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433769"/>
            <a:ext cx="8251553" cy="1500187"/>
          </a:xfrm>
        </p:spPr>
        <p:txBody>
          <a:bodyPr/>
          <a:lstStyle/>
          <a:p>
            <a:r>
              <a:rPr lang="en-US" dirty="0" smtClean="0"/>
              <a:t>LinkedIn 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www.linkedin.com/in/febe-jovita-7b1572246</a:t>
            </a:r>
            <a:r>
              <a:rPr lang="en-US" dirty="0" smtClean="0"/>
              <a:t> </a:t>
            </a:r>
          </a:p>
          <a:p>
            <a:r>
              <a:rPr lang="en-US" dirty="0" smtClean="0"/>
              <a:t>Email : </a:t>
            </a:r>
            <a:r>
              <a:rPr lang="en-US" dirty="0" smtClean="0">
                <a:hlinkClick r:id="rId3"/>
              </a:rPr>
              <a:t>febejovita@gmail.com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Instagram</a:t>
            </a:r>
            <a:r>
              <a:rPr lang="en-US" dirty="0" smtClean="0"/>
              <a:t> : @</a:t>
            </a:r>
            <a:r>
              <a:rPr lang="en-US" dirty="0" err="1" smtClean="0"/>
              <a:t>fjovitaj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3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18127"/>
            <a:ext cx="8623663" cy="1325563"/>
          </a:xfrm>
        </p:spPr>
        <p:txBody>
          <a:bodyPr/>
          <a:lstStyle/>
          <a:p>
            <a:r>
              <a:rPr lang="en-US" dirty="0" smtClean="0"/>
              <a:t>Table of Interest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67" y="1504022"/>
            <a:ext cx="8624888" cy="3929456"/>
          </a:xfrm>
        </p:spPr>
      </p:pic>
    </p:spTree>
    <p:extLst>
      <p:ext uri="{BB962C8B-B14F-4D97-AF65-F5344CB8AC3E}">
        <p14:creationId xmlns:p14="http://schemas.microsoft.com/office/powerpoint/2010/main" val="1454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be answered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Which game is the oldest and the newest games in that dataset ?</a:t>
            </a:r>
            <a:endParaRPr lang="en-US" sz="2700" dirty="0"/>
          </a:p>
          <a:p>
            <a:r>
              <a:rPr lang="en-US" sz="2700" dirty="0" smtClean="0"/>
              <a:t>Which publisher published most of the games ?</a:t>
            </a:r>
            <a:endParaRPr lang="en-US" sz="2700" dirty="0">
              <a:solidFill>
                <a:srgbClr val="E95867"/>
              </a:solidFill>
            </a:endParaRPr>
          </a:p>
          <a:p>
            <a:r>
              <a:rPr lang="en-US" sz="2700" dirty="0" smtClean="0"/>
              <a:t>Which developer developed most of the games ?</a:t>
            </a:r>
          </a:p>
          <a:p>
            <a:r>
              <a:rPr lang="en-US" sz="2700" dirty="0" smtClean="0"/>
              <a:t>Which series is the most sales ?</a:t>
            </a:r>
          </a:p>
          <a:p>
            <a:r>
              <a:rPr lang="en-US" sz="2700" dirty="0" smtClean="0"/>
              <a:t>Which series have the most games ?</a:t>
            </a:r>
          </a:p>
        </p:txBody>
      </p:sp>
    </p:spTree>
    <p:extLst>
      <p:ext uri="{BB962C8B-B14F-4D97-AF65-F5344CB8AC3E}">
        <p14:creationId xmlns:p14="http://schemas.microsoft.com/office/powerpoint/2010/main" val="9160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624" y="1082165"/>
            <a:ext cx="3302752" cy="330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5" y="1841862"/>
            <a:ext cx="8858122" cy="4387352"/>
          </a:xfrm>
        </p:spPr>
        <p:txBody>
          <a:bodyPr>
            <a:normAutofit/>
          </a:bodyPr>
          <a:lstStyle/>
          <a:p>
            <a:r>
              <a:rPr lang="en-US" sz="2700" dirty="0" smtClean="0"/>
              <a:t>Drop Duplicates</a:t>
            </a:r>
          </a:p>
          <a:p>
            <a:pPr marL="0" indent="0">
              <a:buNone/>
            </a:pPr>
            <a:r>
              <a:rPr lang="en-US" sz="2700" dirty="0"/>
              <a:t>	</a:t>
            </a:r>
            <a:r>
              <a:rPr lang="en-US" sz="2400" dirty="0" err="1"/>
              <a:t>df</a:t>
            </a:r>
            <a:r>
              <a:rPr lang="en-US" sz="2400" dirty="0"/>
              <a:t> = </a:t>
            </a:r>
            <a:r>
              <a:rPr lang="en-US" sz="2400" dirty="0" err="1"/>
              <a:t>df.drop_duplicates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700" dirty="0" smtClean="0"/>
              <a:t>	</a:t>
            </a:r>
            <a:r>
              <a:rPr lang="en-US" sz="2400" dirty="0"/>
              <a:t>df.info</a:t>
            </a:r>
            <a:r>
              <a:rPr lang="en-US" sz="2400" dirty="0" smtClean="0"/>
              <a:t>()</a:t>
            </a:r>
            <a:endParaRPr lang="en-US" sz="2700" dirty="0"/>
          </a:p>
          <a:p>
            <a:r>
              <a:rPr lang="en-US" sz="2700" dirty="0" smtClean="0"/>
              <a:t>Check Empty Values</a:t>
            </a:r>
          </a:p>
          <a:p>
            <a:pPr marL="0" indent="0">
              <a:buNone/>
            </a:pPr>
            <a:r>
              <a:rPr lang="en-US" sz="2700" dirty="0"/>
              <a:t>	</a:t>
            </a:r>
            <a:r>
              <a:rPr lang="en-US" sz="2400" dirty="0" err="1"/>
              <a:t>df.isna</a:t>
            </a:r>
            <a:r>
              <a:rPr lang="en-US" sz="2400" dirty="0"/>
              <a:t>().sum</a:t>
            </a:r>
            <a:r>
              <a:rPr lang="en-US" sz="2400" dirty="0" smtClean="0"/>
              <a:t>()</a:t>
            </a:r>
            <a:endParaRPr lang="en-US" sz="2700" dirty="0"/>
          </a:p>
          <a:p>
            <a:r>
              <a:rPr lang="en-US" sz="2700" dirty="0" smtClean="0"/>
              <a:t>Change </a:t>
            </a:r>
            <a:r>
              <a:rPr lang="en-US" sz="2700" dirty="0" err="1" smtClean="0"/>
              <a:t>Datatype</a:t>
            </a:r>
            <a:endParaRPr lang="en-US" sz="2700" dirty="0" smtClean="0"/>
          </a:p>
          <a:p>
            <a:pPr marL="0" indent="0">
              <a:buNone/>
            </a:pPr>
            <a:r>
              <a:rPr lang="en-US" sz="2700" dirty="0" smtClean="0"/>
              <a:t>	</a:t>
            </a:r>
            <a:r>
              <a:rPr lang="en-US" sz="2400" dirty="0" err="1"/>
              <a:t>df</a:t>
            </a:r>
            <a:r>
              <a:rPr lang="en-US" sz="2400" dirty="0"/>
              <a:t>['Release'] = </a:t>
            </a:r>
            <a:r>
              <a:rPr lang="en-US" sz="2400" dirty="0" err="1"/>
              <a:t>pd.to_datetime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['Release'], format='%m/%d/%Y')</a:t>
            </a:r>
          </a:p>
          <a:p>
            <a:pPr marL="0" indent="0">
              <a:buNone/>
            </a:pPr>
            <a:r>
              <a:rPr lang="en-US" sz="2700" dirty="0" smtClean="0"/>
              <a:t>	</a:t>
            </a:r>
            <a:r>
              <a:rPr lang="en-US" sz="2400" dirty="0"/>
              <a:t>df.info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4" name="Google Shape;68;p15"/>
          <p:cNvSpPr txBox="1"/>
          <p:nvPr/>
        </p:nvSpPr>
        <p:spPr>
          <a:xfrm>
            <a:off x="302936" y="5834853"/>
            <a:ext cx="44880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For more details, you can view Jupiter Notebook here </a:t>
            </a:r>
            <a:r>
              <a:rPr lang="en-US" sz="1100" kern="0" dirty="0">
                <a:solidFill>
                  <a:srgbClr val="000000"/>
                </a:solidFill>
                <a:latin typeface="Arial"/>
                <a:cs typeface="Arial"/>
                <a:sym typeface="Arial"/>
                <a:hlinkClick r:id="rId2"/>
              </a:rPr>
              <a:t>https://</a:t>
            </a:r>
            <a:r>
              <a:rPr lang="en-US" sz="11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  <a:hlinkClick r:id="rId2"/>
              </a:rPr>
              <a:t>colab.research.google.com/drive/10gBDuwZ8Fhl6KwzcLBwRtUCM2GU42evV#scrollTo=POwsD2kOoyRn</a:t>
            </a:r>
            <a:endParaRPr sz="11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517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80301"/>
            <a:ext cx="8251553" cy="1033296"/>
          </a:xfrm>
        </p:spPr>
        <p:txBody>
          <a:bodyPr>
            <a:normAutofit/>
          </a:bodyPr>
          <a:lstStyle/>
          <a:p>
            <a:r>
              <a:rPr lang="en-US" sz="3200" dirty="0"/>
              <a:t>Which game is the oldest and the newest games in that dataset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433769"/>
            <a:ext cx="8251553" cy="1500187"/>
          </a:xfrm>
        </p:spPr>
        <p:txBody>
          <a:bodyPr/>
          <a:lstStyle/>
          <a:p>
            <a:r>
              <a:rPr lang="en-US" dirty="0" smtClean="0"/>
              <a:t>The oldest games is </a:t>
            </a:r>
            <a:r>
              <a:rPr lang="en-US" dirty="0" err="1" smtClean="0"/>
              <a:t>Hydlide</a:t>
            </a:r>
            <a:r>
              <a:rPr lang="en-US" dirty="0" smtClean="0"/>
              <a:t> and the newest game is </a:t>
            </a:r>
            <a:r>
              <a:rPr lang="en-US" dirty="0" err="1" smtClean="0"/>
              <a:t>Valheim</a:t>
            </a:r>
            <a:r>
              <a:rPr lang="en-US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87" y="2070817"/>
            <a:ext cx="3788062" cy="4214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427" y="1924050"/>
            <a:ext cx="5918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80301"/>
            <a:ext cx="8251553" cy="1033296"/>
          </a:xfrm>
        </p:spPr>
        <p:txBody>
          <a:bodyPr>
            <a:normAutofit/>
          </a:bodyPr>
          <a:lstStyle/>
          <a:p>
            <a:r>
              <a:rPr lang="en-US" sz="3200" dirty="0"/>
              <a:t>Which publisher published most of the games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433769"/>
            <a:ext cx="8251553" cy="1500187"/>
          </a:xfrm>
        </p:spPr>
        <p:txBody>
          <a:bodyPr/>
          <a:lstStyle/>
          <a:p>
            <a:r>
              <a:rPr lang="en-US" b="1" dirty="0" smtClean="0"/>
              <a:t>Electronic Arts</a:t>
            </a:r>
            <a:r>
              <a:rPr lang="en-US" dirty="0" smtClean="0"/>
              <a:t> with 19 published games.</a:t>
            </a:r>
          </a:p>
        </p:txBody>
      </p:sp>
      <p:sp>
        <p:nvSpPr>
          <p:cNvPr id="4" name="Google Shape;68;p15"/>
          <p:cNvSpPr txBox="1"/>
          <p:nvPr/>
        </p:nvSpPr>
        <p:spPr>
          <a:xfrm>
            <a:off x="431721" y="5899245"/>
            <a:ext cx="44880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For more details, you can view Jupiter Notebook here </a:t>
            </a:r>
            <a:r>
              <a:rPr lang="en-US" sz="1100" kern="0" dirty="0">
                <a:solidFill>
                  <a:srgbClr val="000000"/>
                </a:solidFill>
                <a:latin typeface="Arial"/>
                <a:cs typeface="Arial"/>
                <a:sym typeface="Arial"/>
                <a:hlinkClick r:id="rId2"/>
              </a:rPr>
              <a:t>https://</a:t>
            </a:r>
            <a:r>
              <a:rPr lang="en-US" sz="11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  <a:hlinkClick r:id="rId2"/>
              </a:rPr>
              <a:t>colab.research.google.com/drive/10gBDuwZ8Fhl6KwzcLBwRtUCM2GU42evV#scrollTo=POwsD2kOoyRn</a:t>
            </a:r>
            <a:endParaRPr sz="11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3" y="2130115"/>
            <a:ext cx="4383289" cy="3493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20" y="1824725"/>
            <a:ext cx="7235964" cy="32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80301"/>
            <a:ext cx="8251553" cy="1033296"/>
          </a:xfrm>
        </p:spPr>
        <p:txBody>
          <a:bodyPr>
            <a:normAutofit/>
          </a:bodyPr>
          <a:lstStyle/>
          <a:p>
            <a:r>
              <a:rPr lang="en-US" sz="3200" dirty="0"/>
              <a:t>Which developer developed most of the games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433769"/>
            <a:ext cx="8251553" cy="1500187"/>
          </a:xfrm>
        </p:spPr>
        <p:txBody>
          <a:bodyPr/>
          <a:lstStyle/>
          <a:p>
            <a:r>
              <a:rPr lang="en-US" dirty="0" smtClean="0"/>
              <a:t>Blizzard </a:t>
            </a:r>
            <a:r>
              <a:rPr lang="en-US" dirty="0" err="1" smtClean="0"/>
              <a:t>Ent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7" y="1911175"/>
            <a:ext cx="4566892" cy="3910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946" y="1497654"/>
            <a:ext cx="7381765" cy="3254653"/>
          </a:xfrm>
          <a:prstGeom prst="rect">
            <a:avLst/>
          </a:prstGeom>
        </p:spPr>
      </p:pic>
      <p:sp>
        <p:nvSpPr>
          <p:cNvPr id="7" name="Google Shape;68;p15"/>
          <p:cNvSpPr txBox="1"/>
          <p:nvPr/>
        </p:nvSpPr>
        <p:spPr>
          <a:xfrm>
            <a:off x="431721" y="5899245"/>
            <a:ext cx="44880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For more details, you can view Jupiter Notebook here </a:t>
            </a:r>
            <a:r>
              <a:rPr lang="en-US" sz="1100" kern="0" dirty="0">
                <a:solidFill>
                  <a:srgbClr val="000000"/>
                </a:solidFill>
                <a:latin typeface="Arial"/>
                <a:cs typeface="Arial"/>
                <a:sym typeface="Arial"/>
                <a:hlinkClick r:id="rId4"/>
              </a:rPr>
              <a:t>https://</a:t>
            </a:r>
            <a:r>
              <a:rPr lang="en-US" sz="11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  <a:hlinkClick r:id="rId4"/>
              </a:rPr>
              <a:t>colab.research.google.com/drive/10gBDuwZ8Fhl6KwzcLBwRtUCM2GU42evV#scrollTo=POwsD2kOoyRn</a:t>
            </a:r>
            <a:endParaRPr sz="11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8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80301"/>
            <a:ext cx="8251553" cy="1033296"/>
          </a:xfrm>
        </p:spPr>
        <p:txBody>
          <a:bodyPr>
            <a:normAutofit/>
          </a:bodyPr>
          <a:lstStyle/>
          <a:p>
            <a:r>
              <a:rPr lang="en-US" sz="3200" dirty="0"/>
              <a:t>Which series is the most sales </a:t>
            </a:r>
            <a:r>
              <a:rPr lang="en-US" sz="3200" dirty="0" smtClean="0"/>
              <a:t>?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Which series have the most games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4" y="1433769"/>
            <a:ext cx="4045512" cy="1500187"/>
          </a:xfrm>
        </p:spPr>
        <p:txBody>
          <a:bodyPr/>
          <a:lstStyle/>
          <a:p>
            <a:r>
              <a:rPr lang="en-US" dirty="0" smtClean="0"/>
              <a:t>Series with most sales is </a:t>
            </a:r>
            <a:r>
              <a:rPr lang="en-US" b="1" dirty="0" err="1" smtClean="0"/>
              <a:t>Minecraft</a:t>
            </a:r>
            <a:r>
              <a:rPr lang="en-US" dirty="0"/>
              <a:t> </a:t>
            </a:r>
            <a:r>
              <a:rPr lang="en-US" dirty="0" smtClean="0"/>
              <a:t>and series with most games is </a:t>
            </a:r>
            <a:r>
              <a:rPr lang="en-US" b="1" dirty="0" smtClean="0"/>
              <a:t>Command &amp; Conquer.</a:t>
            </a:r>
          </a:p>
        </p:txBody>
      </p:sp>
      <p:sp>
        <p:nvSpPr>
          <p:cNvPr id="4" name="Google Shape;68;p15"/>
          <p:cNvSpPr txBox="1"/>
          <p:nvPr/>
        </p:nvSpPr>
        <p:spPr>
          <a:xfrm>
            <a:off x="5609040" y="6143946"/>
            <a:ext cx="44880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11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For more details, you can view Jupiter Notebook here </a:t>
            </a:r>
            <a:r>
              <a:rPr lang="en-US" sz="1100" kern="0" dirty="0">
                <a:solidFill>
                  <a:srgbClr val="000000"/>
                </a:solidFill>
                <a:latin typeface="Arial"/>
                <a:cs typeface="Arial"/>
                <a:sym typeface="Arial"/>
                <a:hlinkClick r:id="rId2"/>
              </a:rPr>
              <a:t>https://</a:t>
            </a:r>
            <a:r>
              <a:rPr lang="en-US" sz="11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  <a:hlinkClick r:id="rId2"/>
              </a:rPr>
              <a:t>colab.research.google.com/drive/10gBDuwZ8Fhl6KwzcLBwRtUCM2GU42evV#scrollTo=POwsD2kOoyRn</a:t>
            </a:r>
            <a:endParaRPr sz="11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2770"/>
            <a:ext cx="7974215" cy="35404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19" y="1204791"/>
            <a:ext cx="7147778" cy="31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TA-V-PowerPoint-Template" id="{1FA0FB25-9F7E-E840-9E8E-1427A9209C96}" vid="{880186C4-755F-714B-8DFD-F5BCE08DCC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TA-V-PowerPoint-Template" id="{1FA0FB25-9F7E-E840-9E8E-1427A9209C96}" vid="{880186C4-755F-714B-8DFD-F5BCE08DCCDC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TA-V-PowerPoint-Template" id="{1FA0FB25-9F7E-E840-9E8E-1427A9209C96}" vid="{880186C4-755F-714B-8DFD-F5BCE08DCCDC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TA-V-PowerPoint-Template" id="{1FA0FB25-9F7E-E840-9E8E-1427A9209C96}" vid="{880186C4-755F-714B-8DFD-F5BCE08DCC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312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Open Sans</vt:lpstr>
      <vt:lpstr>Pricedown Bl</vt:lpstr>
      <vt:lpstr>Trebuchet MS</vt:lpstr>
      <vt:lpstr>1_Office Theme</vt:lpstr>
      <vt:lpstr>Office Theme</vt:lpstr>
      <vt:lpstr>2_Office Theme</vt:lpstr>
      <vt:lpstr>3_Office Theme</vt:lpstr>
      <vt:lpstr>Data Analytics Case Study : Games Sales</vt:lpstr>
      <vt:lpstr>Table of Interest</vt:lpstr>
      <vt:lpstr>Questions to be answered</vt:lpstr>
      <vt:lpstr>Tools</vt:lpstr>
      <vt:lpstr>Data Cleaning</vt:lpstr>
      <vt:lpstr>Which game is the oldest and the newest games in that dataset ?</vt:lpstr>
      <vt:lpstr>Which publisher published most of the games ?</vt:lpstr>
      <vt:lpstr>Which developer developed most of the games ?</vt:lpstr>
      <vt:lpstr>Which series is the most sales ? Which series have the most games ?</vt:lpstr>
      <vt:lpstr>Conclusion</vt:lpstr>
      <vt:lpstr>Recommendations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Febe Jovita</dc:creator>
  <cp:lastModifiedBy>Febe Jovita</cp:lastModifiedBy>
  <cp:revision>47</cp:revision>
  <dcterms:created xsi:type="dcterms:W3CDTF">2022-10-05T04:06:23Z</dcterms:created>
  <dcterms:modified xsi:type="dcterms:W3CDTF">2022-10-12T03:12:36Z</dcterms:modified>
</cp:coreProperties>
</file>