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66" r:id="rId5"/>
    <p:sldId id="259" r:id="rId6"/>
    <p:sldId id="260" r:id="rId7"/>
    <p:sldId id="261" r:id="rId8"/>
    <p:sldId id="262"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varScale="1">
        <p:scale>
          <a:sx n="78" d="100"/>
          <a:sy n="78" d="100"/>
        </p:scale>
        <p:origin x="878"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3C7275F-7EB1-43A9-8411-B07215BD6BA8}"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7F13CEE-C930-4681-93C2-0A261D7AE073}" type="slidenum">
              <a:rPr lang="en-IN" smtClean="0"/>
              <a:t>‹#›</a:t>
            </a:fld>
            <a:endParaRPr lang="en-IN"/>
          </a:p>
        </p:txBody>
      </p:sp>
    </p:spTree>
    <p:extLst>
      <p:ext uri="{BB962C8B-B14F-4D97-AF65-F5344CB8AC3E}">
        <p14:creationId xmlns:p14="http://schemas.microsoft.com/office/powerpoint/2010/main" val="243300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F13CEE-C930-4681-93C2-0A261D7AE073}" type="slidenum">
              <a:rPr lang="en-IN" smtClean="0"/>
              <a:t>5</a:t>
            </a:fld>
            <a:endParaRPr lang="en-IN"/>
          </a:p>
        </p:txBody>
      </p:sp>
    </p:spTree>
    <p:extLst>
      <p:ext uri="{BB962C8B-B14F-4D97-AF65-F5344CB8AC3E}">
        <p14:creationId xmlns:p14="http://schemas.microsoft.com/office/powerpoint/2010/main" val="289207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F13CEE-C930-4681-93C2-0A261D7AE073}" type="slidenum">
              <a:rPr lang="en-IN" smtClean="0"/>
              <a:t>8</a:t>
            </a:fld>
            <a:endParaRPr lang="en-IN"/>
          </a:p>
        </p:txBody>
      </p:sp>
    </p:spTree>
    <p:extLst>
      <p:ext uri="{BB962C8B-B14F-4D97-AF65-F5344CB8AC3E}">
        <p14:creationId xmlns:p14="http://schemas.microsoft.com/office/powerpoint/2010/main" val="2544711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04800" y="333106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343400" y="568004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321277" y="1666875"/>
            <a:ext cx="8510270" cy="4203715"/>
          </a:xfrm>
          <a:prstGeom prst="rect">
            <a:avLst/>
          </a:prstGeom>
        </p:spPr>
        <p:txBody>
          <a:bodyPr vert="horz" wrap="square" lIns="0" tIns="12700" rIns="0" bIns="0" rtlCol="0">
            <a:spAutoFit/>
          </a:bodyPr>
          <a:lstStyle/>
          <a:p>
            <a:pPr marL="12700">
              <a:lnSpc>
                <a:spcPct val="100000"/>
              </a:lnSpc>
              <a:spcBef>
                <a:spcPts val="100"/>
              </a:spcBef>
            </a:pPr>
            <a:r>
              <a:rPr lang="en-US" sz="2400" spc="10" dirty="0">
                <a:solidFill>
                  <a:srgbClr val="00B050"/>
                </a:solidFill>
                <a:latin typeface="Times New Roman" panose="02020603050405020304" pitchFamily="18" charset="0"/>
                <a:cs typeface="Times New Roman" panose="02020603050405020304" pitchFamily="18" charset="0"/>
              </a:rPr>
              <a:t>NAME</a:t>
            </a:r>
            <a:r>
              <a:rPr lang="en-US" sz="2400" spc="10" dirty="0">
                <a:latin typeface="Times New Roman" panose="02020603050405020304" pitchFamily="18" charset="0"/>
                <a:cs typeface="Times New Roman" panose="02020603050405020304" pitchFamily="18" charset="0"/>
              </a:rPr>
              <a:t> : FEBI S</a:t>
            </a:r>
          </a:p>
          <a:p>
            <a:pPr marL="12700">
              <a:lnSpc>
                <a:spcPct val="100000"/>
              </a:lnSpc>
              <a:spcBef>
                <a:spcPts val="100"/>
              </a:spcBef>
            </a:pPr>
            <a:endParaRPr lang="en-US" sz="2400" spc="1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400" spc="10" dirty="0">
                <a:solidFill>
                  <a:srgbClr val="00B050"/>
                </a:solidFill>
                <a:latin typeface="Times New Roman" panose="02020603050405020304" pitchFamily="18" charset="0"/>
                <a:cs typeface="Times New Roman" panose="02020603050405020304" pitchFamily="18" charset="0"/>
              </a:rPr>
              <a:t>DEPT</a:t>
            </a:r>
            <a:r>
              <a:rPr lang="en-US" sz="2400" spc="10" dirty="0">
                <a:latin typeface="Times New Roman" panose="02020603050405020304" pitchFamily="18" charset="0"/>
                <a:cs typeface="Times New Roman" panose="02020603050405020304" pitchFamily="18" charset="0"/>
              </a:rPr>
              <a:t> : COMPUTER SCIENCE </a:t>
            </a:r>
          </a:p>
          <a:p>
            <a:pPr marL="12700">
              <a:lnSpc>
                <a:spcPct val="100000"/>
              </a:lnSpc>
              <a:spcBef>
                <a:spcPts val="100"/>
              </a:spcBef>
            </a:pPr>
            <a:r>
              <a:rPr lang="en-US" sz="2400" spc="10" dirty="0">
                <a:latin typeface="Times New Roman" panose="02020603050405020304" pitchFamily="18" charset="0"/>
                <a:cs typeface="Times New Roman" panose="02020603050405020304" pitchFamily="18" charset="0"/>
              </a:rPr>
              <a:t>AND ENGINEERING</a:t>
            </a:r>
          </a:p>
          <a:p>
            <a:pPr marL="12700">
              <a:lnSpc>
                <a:spcPct val="100000"/>
              </a:lnSpc>
              <a:spcBef>
                <a:spcPts val="100"/>
              </a:spcBef>
            </a:pPr>
            <a:endParaRPr lang="en-US" sz="2400" spc="1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400" spc="10" dirty="0">
                <a:solidFill>
                  <a:srgbClr val="00B050"/>
                </a:solidFill>
                <a:latin typeface="Times New Roman" panose="02020603050405020304" pitchFamily="18" charset="0"/>
                <a:cs typeface="Times New Roman" panose="02020603050405020304" pitchFamily="18" charset="0"/>
              </a:rPr>
              <a:t>INSTITUTION</a:t>
            </a:r>
            <a:r>
              <a:rPr lang="en-US" sz="2400" spc="10" dirty="0">
                <a:latin typeface="Times New Roman" panose="02020603050405020304" pitchFamily="18" charset="0"/>
                <a:cs typeface="Times New Roman" panose="02020603050405020304" pitchFamily="18" charset="0"/>
              </a:rPr>
              <a:t> : ANNA UNIVERSITY </a:t>
            </a:r>
          </a:p>
          <a:p>
            <a:pPr marL="12700">
              <a:lnSpc>
                <a:spcPct val="100000"/>
              </a:lnSpc>
              <a:spcBef>
                <a:spcPts val="100"/>
              </a:spcBef>
            </a:pPr>
            <a:r>
              <a:rPr lang="en-US" sz="2400" spc="10" dirty="0">
                <a:latin typeface="Times New Roman" panose="02020603050405020304" pitchFamily="18" charset="0"/>
                <a:cs typeface="Times New Roman" panose="02020603050405020304" pitchFamily="18" charset="0"/>
              </a:rPr>
              <a:t>REGIONAL CAMPUS TIRUNELVELI</a:t>
            </a:r>
          </a:p>
          <a:p>
            <a:pPr marL="12700">
              <a:lnSpc>
                <a:spcPct val="100000"/>
              </a:lnSpc>
              <a:spcBef>
                <a:spcPts val="100"/>
              </a:spcBef>
            </a:pPr>
            <a:endParaRPr lang="en-US" sz="2400" spc="10" dirty="0">
              <a:latin typeface="Times New Roman" panose="02020603050405020304" pitchFamily="18" charset="0"/>
              <a:cs typeface="Times New Roman" panose="02020603050405020304" pitchFamily="18" charset="0"/>
            </a:endParaRPr>
          </a:p>
          <a:p>
            <a:pPr marL="12700">
              <a:spcBef>
                <a:spcPts val="100"/>
              </a:spcBef>
            </a:pPr>
            <a:r>
              <a:rPr lang="en-US" sz="2400" spc="5" dirty="0">
                <a:solidFill>
                  <a:srgbClr val="00B050"/>
                </a:solidFill>
                <a:latin typeface="Times New Roman" panose="02020603050405020304" pitchFamily="18" charset="0"/>
                <a:cs typeface="Times New Roman" panose="02020603050405020304" pitchFamily="18" charset="0"/>
              </a:rPr>
              <a:t>PROJECT TITLE </a:t>
            </a:r>
            <a:r>
              <a:rPr lang="en-US" sz="2400" spc="5" dirty="0">
                <a:latin typeface="Times New Roman" panose="02020603050405020304" pitchFamily="18" charset="0"/>
                <a:cs typeface="Times New Roman" panose="02020603050405020304" pitchFamily="18" charset="0"/>
              </a:rPr>
              <a:t>: IMAGE GENERATION </a:t>
            </a:r>
          </a:p>
          <a:p>
            <a:pPr marL="12700">
              <a:spcBef>
                <a:spcPts val="100"/>
              </a:spcBef>
            </a:pPr>
            <a:r>
              <a:rPr lang="en-US" sz="2400" spc="5" dirty="0">
                <a:latin typeface="Times New Roman" panose="02020603050405020304" pitchFamily="18" charset="0"/>
                <a:cs typeface="Times New Roman" panose="02020603050405020304" pitchFamily="18" charset="0"/>
              </a:rPr>
              <a:t>                                                       – GEN AI </a:t>
            </a:r>
            <a:endParaRPr lang="en-IN" sz="2400" dirty="0">
              <a:latin typeface="Times New Roman" panose="02020603050405020304" pitchFamily="18" charset="0"/>
              <a:cs typeface="Times New Roman" panose="02020603050405020304" pitchFamily="18" charset="0"/>
            </a:endParaRPr>
          </a:p>
          <a:p>
            <a:pPr marL="12700">
              <a:lnSpc>
                <a:spcPct val="100000"/>
              </a:lnSpc>
              <a:spcBef>
                <a:spcPts val="100"/>
              </a:spcBef>
            </a:pPr>
            <a:endParaRPr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9243"/>
            <a:ext cx="12192000" cy="689206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4" y="829627"/>
            <a:ext cx="7642225" cy="1978747"/>
          </a:xfrm>
          <a:prstGeom prst="rect">
            <a:avLst/>
          </a:prstGeom>
        </p:spPr>
        <p:txBody>
          <a:bodyPr vert="horz" wrap="square" lIns="0" tIns="16510" rIns="0" bIns="0" rtlCol="0">
            <a:spAutoFit/>
          </a:bodyPr>
          <a:lstStyle/>
          <a:p>
            <a:pPr marL="12700">
              <a:lnSpc>
                <a:spcPct val="100000"/>
              </a:lnSpc>
              <a:spcBef>
                <a:spcPts val="130"/>
              </a:spcBef>
            </a:pPr>
            <a:r>
              <a:rPr lang="en-US" sz="4250" spc="5" dirty="0"/>
              <a:t>AGENDA</a:t>
            </a:r>
            <a:br>
              <a:rPr lang="en-US" sz="4250" spc="5" dirty="0"/>
            </a:br>
            <a:br>
              <a:rPr lang="en-US" sz="4250" spc="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TextBox 25">
            <a:extLst>
              <a:ext uri="{FF2B5EF4-FFF2-40B4-BE49-F238E27FC236}">
                <a16:creationId xmlns:a16="http://schemas.microsoft.com/office/drawing/2014/main" id="{4E73472C-C5A3-1DB6-DEA1-272C2FDC6092}"/>
              </a:ext>
            </a:extLst>
          </p:cNvPr>
          <p:cNvSpPr txBox="1"/>
          <p:nvPr/>
        </p:nvSpPr>
        <p:spPr>
          <a:xfrm>
            <a:off x="656422" y="1648970"/>
            <a:ext cx="6135830" cy="406265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PROBLEM STATEMENT</a:t>
            </a:r>
          </a:p>
          <a:p>
            <a:pPr marL="285750" indent="-28575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PROJECT OVERVIEW</a:t>
            </a:r>
          </a:p>
          <a:p>
            <a:pPr marL="285750" indent="-28575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IMAGE GENERATION TECHNIQUES</a:t>
            </a:r>
          </a:p>
          <a:p>
            <a:pPr marL="285750" indent="-28575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PROPOSED SOLUTION</a:t>
            </a:r>
          </a:p>
          <a:p>
            <a:pPr marL="285750" indent="-285750">
              <a:lnSpc>
                <a:spcPct val="20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092018" y="1118587"/>
            <a:ext cx="6866880" cy="567463"/>
          </a:xfrm>
          <a:prstGeom prst="rect">
            <a:avLst/>
          </a:prstGeom>
        </p:spPr>
        <p:txBody>
          <a:bodyPr vert="horz" wrap="square" lIns="0" tIns="13335" rIns="0" bIns="0" rtlCol="0">
            <a:spAutoFit/>
          </a:bodyPr>
          <a:lstStyle/>
          <a:p>
            <a:pPr marL="12700">
              <a:lnSpc>
                <a:spcPct val="100000"/>
              </a:lnSpc>
              <a:spcBef>
                <a:spcPts val="105"/>
              </a:spcBef>
            </a:pPr>
            <a:r>
              <a:rPr lang="en-US" sz="3600" dirty="0"/>
              <a:t>PROBLEM STATEMENT</a:t>
            </a:r>
            <a:endParaRPr sz="36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3DEEC7FD-51D2-2C36-E78A-6862D45AF02E}"/>
              </a:ext>
            </a:extLst>
          </p:cNvPr>
          <p:cNvSpPr txBox="1"/>
          <p:nvPr/>
        </p:nvSpPr>
        <p:spPr>
          <a:xfrm>
            <a:off x="1177875" y="2462197"/>
            <a:ext cx="8854594"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problem aims to develop a generated image from the fake face image dataset which consists of real faces and masked faces. It involves various Generative </a:t>
            </a:r>
            <a:r>
              <a:rPr lang="en-US" dirty="0" err="1">
                <a:latin typeface="Times New Roman" panose="02020603050405020304" pitchFamily="18" charset="0"/>
                <a:cs typeface="Times New Roman" panose="02020603050405020304" pitchFamily="18" charset="0"/>
              </a:rPr>
              <a:t>Adversial</a:t>
            </a:r>
            <a:r>
              <a:rPr lang="en-US" dirty="0">
                <a:latin typeface="Times New Roman" panose="02020603050405020304" pitchFamily="18" charset="0"/>
                <a:cs typeface="Times New Roman" panose="02020603050405020304" pitchFamily="18" charset="0"/>
              </a:rPr>
              <a:t> Network(GAN) techniques for generating set of fake face and real face images into real face image.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5A1A-6D79-306A-F2FC-E959348606DC}"/>
              </a:ext>
            </a:extLst>
          </p:cNvPr>
          <p:cNvSpPr>
            <a:spLocks noGrp="1"/>
          </p:cNvSpPr>
          <p:nvPr>
            <p:ph type="title"/>
          </p:nvPr>
        </p:nvSpPr>
        <p:spPr>
          <a:xfrm>
            <a:off x="626917" y="797903"/>
            <a:ext cx="10681335" cy="758190"/>
          </a:xfrm>
        </p:spPr>
        <p:txBody>
          <a:bodyPr/>
          <a:lstStyle/>
          <a:p>
            <a:r>
              <a:rPr lang="en-US" dirty="0"/>
              <a:t>PROBLEM OVERVIEW</a:t>
            </a:r>
            <a:endParaRPr lang="en-IN" dirty="0"/>
          </a:p>
        </p:txBody>
      </p:sp>
      <p:sp>
        <p:nvSpPr>
          <p:cNvPr id="5" name="Text Placeholder 4">
            <a:extLst>
              <a:ext uri="{FF2B5EF4-FFF2-40B4-BE49-F238E27FC236}">
                <a16:creationId xmlns:a16="http://schemas.microsoft.com/office/drawing/2014/main" id="{C055987D-1DF4-6E88-784F-B03FF31919AA}"/>
              </a:ext>
            </a:extLst>
          </p:cNvPr>
          <p:cNvSpPr>
            <a:spLocks noGrp="1"/>
          </p:cNvSpPr>
          <p:nvPr>
            <p:ph type="body" idx="1"/>
          </p:nvPr>
        </p:nvSpPr>
        <p:spPr>
          <a:xfrm>
            <a:off x="609599" y="2514600"/>
            <a:ext cx="9144001" cy="2631490"/>
          </a:xfrm>
        </p:spPr>
        <p:txBody>
          <a:bodyPr/>
          <a:lstStyle/>
          <a:p>
            <a:pPr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rPr>
              <a:t>This project focused on generating CIFAR-10-like images using Generative Adversarial Networks (GANs)</a:t>
            </a:r>
            <a:r>
              <a:rPr lang="en-US" sz="1800" b="0"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Times New Roman" panose="02020603050405020304" pitchFamily="18" charset="0"/>
              </a:rPr>
              <a:t> The custom GAN model consists of a Generator and a Discriminator, trained to produce realistic images and differentiate between real and generated ones</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latin typeface="Times New Roman" panose="02020603050405020304" pitchFamily="18" charset="0"/>
              </a:rPr>
              <a:t>These innovative tools utilize deep learning algorithms to create images that can be used for a variety of purposes, from personal art projects to marketing campaigns.</a:t>
            </a:r>
            <a:endParaRPr lang="en-US" b="0" dirty="0">
              <a:effectLst/>
            </a:endParaRPr>
          </a:p>
          <a:p>
            <a:br>
              <a:rPr lang="en-US" dirty="0"/>
            </a:br>
            <a:endParaRPr lang="en-IN" dirty="0"/>
          </a:p>
        </p:txBody>
      </p:sp>
    </p:spTree>
    <p:extLst>
      <p:ext uri="{BB962C8B-B14F-4D97-AF65-F5344CB8AC3E}">
        <p14:creationId xmlns:p14="http://schemas.microsoft.com/office/powerpoint/2010/main" val="277915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43526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88161"/>
            <a:ext cx="8700453"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600" spc="-20" dirty="0"/>
              <a:t>IMAGE GENERATION TECHNIQUES</a:t>
            </a:r>
            <a:endParaRPr sz="36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960B468-0BC5-033F-F2FB-C2974A6BC540}"/>
              </a:ext>
            </a:extLst>
          </p:cNvPr>
          <p:cNvSpPr txBox="1"/>
          <p:nvPr/>
        </p:nvSpPr>
        <p:spPr>
          <a:xfrm>
            <a:off x="739775" y="1569129"/>
            <a:ext cx="8700453" cy="880369"/>
          </a:xfrm>
          <a:prstGeom prst="rect">
            <a:avLst/>
          </a:prstGeom>
          <a:noFill/>
        </p:spPr>
        <p:txBody>
          <a:bodyPr wrap="square">
            <a:spAutoFit/>
          </a:bodyPr>
          <a:lstStyle/>
          <a:p>
            <a:pPr>
              <a:lnSpc>
                <a:spcPct val="150000"/>
              </a:lnSpc>
            </a:pPr>
            <a:r>
              <a:rPr lang="en-US" dirty="0">
                <a:solidFill>
                  <a:srgbClr val="0D0D0D"/>
                </a:solidFill>
                <a:highlight>
                  <a:srgbClr val="FFFFFF"/>
                </a:highlight>
                <a:latin typeface="Times New Roman" panose="02020603050405020304" pitchFamily="18" charset="0"/>
                <a:cs typeface="Times New Roman" panose="02020603050405020304" pitchFamily="18" charset="0"/>
              </a:rPr>
              <a:t>A</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n overview of different image generation techniques, including Variational Autoencoders (VAEs), Generative Adversarial Networks (GANs), and Auto-regressive Models</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5F3DA6A-962E-855F-D7AA-12CD0D2D2ED0}"/>
              </a:ext>
            </a:extLst>
          </p:cNvPr>
          <p:cNvSpPr txBox="1"/>
          <p:nvPr/>
        </p:nvSpPr>
        <p:spPr>
          <a:xfrm>
            <a:off x="676275" y="2964714"/>
            <a:ext cx="9394825" cy="4342856"/>
          </a:xfrm>
          <a:prstGeom prst="rect">
            <a:avLst/>
          </a:prstGeom>
          <a:noFill/>
        </p:spPr>
        <p:txBody>
          <a:bodyPr wrap="square">
            <a:spAutoFit/>
          </a:bodyPr>
          <a:lstStyle/>
          <a:p>
            <a:pPr marL="342900" indent="-342900" algn="l">
              <a:lnSpc>
                <a:spcPct val="150000"/>
              </a:lnSpc>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Variational Autoencoders (VAEs)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model consists of an encoder network that maps input images to a probability distribution in the latent space and a decoder network that reconstructs images from samples drawn from this distribution.</a:t>
            </a: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VAEs are capable of generating diverse outputs by sampling from the learned latent space, but they may produce blurry images due to the nature of the reconstruction objective.</a:t>
            </a:r>
          </a:p>
          <a:p>
            <a:pPr marL="285750" indent="-285750" algn="l">
              <a:lnSpc>
                <a:spcPct val="150000"/>
              </a:lnSpc>
              <a:buFont typeface="Arial" panose="020B0604020202020204" pitchFamily="34" charset="0"/>
              <a:buChar char="•"/>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br>
              <a:rPr lang="en-US" dirty="0"/>
            </a:br>
            <a:endParaRPr lang="en-US" b="0" i="0" dirty="0">
              <a:solidFill>
                <a:srgbClr val="0D0D0D"/>
              </a:solidFill>
              <a:effectLst/>
              <a:highlight>
                <a:srgbClr val="FFFFFF"/>
              </a:highlight>
              <a:latin typeface="Söhne"/>
            </a:endParaRPr>
          </a:p>
          <a:p>
            <a:pPr marL="285750" indent="-285750" algn="l">
              <a:lnSpc>
                <a:spcPct val="150000"/>
              </a:lnSpc>
              <a:buFont typeface="Arial" panose="020B0604020202020204" pitchFamily="34" charset="0"/>
              <a:buChar char="•"/>
            </a:pP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296E732C-AE67-C25D-FBC5-3853137EA148}"/>
              </a:ext>
            </a:extLst>
          </p:cNvPr>
          <p:cNvSpPr txBox="1"/>
          <p:nvPr/>
        </p:nvSpPr>
        <p:spPr>
          <a:xfrm>
            <a:off x="840798" y="781050"/>
            <a:ext cx="9134475" cy="2120068"/>
          </a:xfrm>
          <a:prstGeom prst="rect">
            <a:avLst/>
          </a:prstGeom>
          <a:noFill/>
        </p:spPr>
        <p:txBody>
          <a:bodyPr wrap="square">
            <a:spAutoFit/>
          </a:bodyPr>
          <a:lstStyle/>
          <a:p>
            <a:pPr algn="l">
              <a:lnSpc>
                <a:spcPct val="150000"/>
              </a:lnSpc>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2. Generative Adversarial Networks (GANs)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GANs are composed of two neural networks: a generator and a discriminator, trained simultaneously in a adversarial manner.</a:t>
            </a: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During training, the generator aims to fool the discriminator by generating increasingly realistic images, while the discriminator strives to distinguish between real and fake images.</a:t>
            </a:r>
          </a:p>
        </p:txBody>
      </p:sp>
      <p:sp>
        <p:nvSpPr>
          <p:cNvPr id="14" name="TextBox 13">
            <a:extLst>
              <a:ext uri="{FF2B5EF4-FFF2-40B4-BE49-F238E27FC236}">
                <a16:creationId xmlns:a16="http://schemas.microsoft.com/office/drawing/2014/main" id="{1C738DC0-535E-5FE8-0836-E3D9CAA89945}"/>
              </a:ext>
            </a:extLst>
          </p:cNvPr>
          <p:cNvSpPr txBox="1"/>
          <p:nvPr/>
        </p:nvSpPr>
        <p:spPr>
          <a:xfrm>
            <a:off x="840798" y="3311435"/>
            <a:ext cx="8599775" cy="2446824"/>
          </a:xfrm>
          <a:prstGeom prst="rect">
            <a:avLst/>
          </a:prstGeom>
          <a:noFill/>
        </p:spPr>
        <p:txBody>
          <a:bodyPr wrap="square">
            <a:spAutoFit/>
          </a:bodyPr>
          <a:lstStyle/>
          <a:p>
            <a:pPr algn="l">
              <a:lnSpc>
                <a:spcPct val="150000"/>
              </a:lnSpc>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3. Auto-regressive Models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Auto-regressive models generate images pixel by pixel, sequentially, based on the previously generated pixels.</a:t>
            </a: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Auto-regressive models are suitable for generating images with structured patterns and fine-grained details, such as natural scenes and textures.</a:t>
            </a:r>
          </a:p>
          <a:p>
            <a:pPr marL="285750" indent="-285750" algn="l">
              <a:buFont typeface="Arial" panose="020B0604020202020204" pitchFamily="34" charset="0"/>
              <a:buChar char="•"/>
            </a:pPr>
            <a:endParaRPr lang="en-US" b="0" i="0" dirty="0">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73" y="38904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spc="25" dirty="0"/>
              <a:t>PROPOSED SOLUTION</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37A8D46-F419-4D4B-2D67-D0703A6B3785}"/>
              </a:ext>
            </a:extLst>
          </p:cNvPr>
          <p:cNvSpPr txBox="1"/>
          <p:nvPr/>
        </p:nvSpPr>
        <p:spPr>
          <a:xfrm>
            <a:off x="595917" y="1093738"/>
            <a:ext cx="8991139" cy="4705391"/>
          </a:xfrm>
          <a:prstGeom prst="rect">
            <a:avLst/>
          </a:prstGeom>
          <a:noFill/>
        </p:spPr>
        <p:txBody>
          <a:bodyPr wrap="square">
            <a:spAutoFit/>
          </a:bodyPr>
          <a:lstStyle/>
          <a:p>
            <a:pPr algn="just">
              <a:lnSpc>
                <a:spcPct val="150000"/>
              </a:lnSpc>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Generator and Discriminator Networks:</a:t>
            </a:r>
          </a:p>
          <a:p>
            <a:pPr algn="just">
              <a:lnSpc>
                <a:spcPct val="150000"/>
              </a:lnSpc>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Generator</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generator network takes random noise vector  as input and generates synthetic data samples. It typically consists of multiple layers of neural networks, such as convolutional or deconvolutional layers, followed by activation functions (e.g.,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ReLU</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and normalization layers (e.g., batch normalization). </a:t>
            </a: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Discriminator</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discriminator network evaluates the authenticity of the generated samples by distinguishing between real samples from the training dataset and fake samples generated by the generator. Like the generator, the discriminator consists of multiple layers of neural networks, often convolutional layers followed by activation functions and normalization layers.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5D28684E-55EC-AFEB-82A8-A36C037549DC}"/>
              </a:ext>
            </a:extLst>
          </p:cNvPr>
          <p:cNvSpPr txBox="1"/>
          <p:nvPr/>
        </p:nvSpPr>
        <p:spPr>
          <a:xfrm>
            <a:off x="736310" y="855762"/>
            <a:ext cx="8617239" cy="2889189"/>
          </a:xfrm>
          <a:prstGeom prst="rect">
            <a:avLst/>
          </a:prstGeom>
          <a:noFill/>
        </p:spPr>
        <p:txBody>
          <a:bodyPr wrap="square">
            <a:spAutoFit/>
          </a:bodyPr>
          <a:lstStyle/>
          <a:p>
            <a:pPr algn="l"/>
            <a:r>
              <a:rPr lang="en-IN"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Objective Function</a:t>
            </a: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algn="l">
              <a:lnSpc>
                <a:spcPct val="150000"/>
              </a:lnSpc>
            </a:pPr>
            <a:endParaRPr lang="en-IN"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lnSpc>
                <a:spcPct val="150000"/>
              </a:lnSpc>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The training objective of GANs is formulated as a minimax game between the generator and the discriminator:</a:t>
            </a:r>
          </a:p>
          <a:p>
            <a:pPr marL="742950" lvl="1" indent="-285750" algn="l">
              <a:lnSpc>
                <a:spcPct val="150000"/>
              </a:lnSpc>
              <a:buFont typeface="+mj-lt"/>
              <a:buAutoNum type="arabicPeriod"/>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The generator aims to minimize the following objective function: </a:t>
            </a:r>
            <a:r>
              <a:rPr lang="en-IN" b="0" i="0" dirty="0" err="1">
                <a:solidFill>
                  <a:srgbClr val="0D0D0D"/>
                </a:solidFill>
                <a:effectLst/>
                <a:highlight>
                  <a:srgbClr val="FFFFFF"/>
                </a:highlight>
                <a:latin typeface="+mj-lt"/>
                <a:cs typeface="Times New Roman" panose="02020603050405020304" pitchFamily="18" charset="0"/>
              </a:rPr>
              <a:t>min⁡Gmax⁡D</a:t>
            </a:r>
            <a:r>
              <a:rPr lang="en-IN" b="0" i="0" dirty="0">
                <a:solidFill>
                  <a:srgbClr val="0D0D0D"/>
                </a:solidFill>
                <a:effectLst/>
                <a:highlight>
                  <a:srgbClr val="FFFFFF"/>
                </a:highlight>
                <a:latin typeface="+mj-lt"/>
                <a:cs typeface="Times New Roman" panose="02020603050405020304" pitchFamily="18" charset="0"/>
              </a:rPr>
              <a:t>𝑉(</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𝐷,𝐺)=𝐸𝑥∼𝑝𝑑𝑎𝑡𝑎(𝑥)[log⁡𝐷(𝑥)]+𝐸𝑧∼𝑝𝑧(𝑧)[</a:t>
            </a:r>
            <a:r>
              <a:rPr lang="en-IN" b="0" i="0" dirty="0">
                <a:solidFill>
                  <a:srgbClr val="0D0D0D"/>
                </a:solidFill>
                <a:effectLst/>
                <a:highlight>
                  <a:srgbClr val="FFFFFF"/>
                </a:highlight>
                <a:latin typeface="+mj-lt"/>
                <a:cs typeface="Times New Roman" panose="02020603050405020304" pitchFamily="18" charset="0"/>
              </a:rPr>
              <a:t>log⁡(−𝐷(𝐺(𝑧)))]</a:t>
            </a: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min</a:t>
            </a:r>
            <a:r>
              <a:rPr lang="en-IN" b="0" i="1" dirty="0" err="1">
                <a:solidFill>
                  <a:srgbClr val="0D0D0D"/>
                </a:solidFill>
                <a:effectLst/>
                <a:highlight>
                  <a:srgbClr val="FFFFFF"/>
                </a:highlight>
                <a:latin typeface="Times New Roman" panose="02020603050405020304" pitchFamily="18" charset="0"/>
                <a:cs typeface="Times New Roman" panose="02020603050405020304" pitchFamily="18" charset="0"/>
              </a:rPr>
              <a:t>G</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max</a:t>
            </a:r>
            <a:r>
              <a:rPr lang="en-IN" b="0" i="1" dirty="0" err="1">
                <a:solidFill>
                  <a:srgbClr val="0D0D0D"/>
                </a:solidFill>
                <a:effectLst/>
                <a:highlight>
                  <a:srgbClr val="FFFFFF"/>
                </a:highlight>
                <a:latin typeface="Times New Roman" panose="02020603050405020304" pitchFamily="18" charset="0"/>
                <a:cs typeface="Times New Roman" panose="02020603050405020304" pitchFamily="18" charset="0"/>
              </a:rPr>
              <a:t>D</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1" dirty="0">
                <a:solidFill>
                  <a:srgbClr val="0D0D0D"/>
                </a:solidFill>
                <a:effectLst/>
                <a:highlight>
                  <a:srgbClr val="FFFFFF"/>
                </a:highlight>
                <a:latin typeface="Times New Roman" panose="02020603050405020304" pitchFamily="18" charset="0"/>
                <a:cs typeface="Times New Roman" panose="02020603050405020304" pitchFamily="18" charset="0"/>
              </a:rPr>
              <a:t>V</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1" dirty="0">
                <a:solidFill>
                  <a:srgbClr val="0D0D0D"/>
                </a:solidFill>
                <a:effectLst/>
                <a:highlight>
                  <a:srgbClr val="FFFFFF"/>
                </a:highlight>
                <a:latin typeface="Times New Roman" panose="02020603050405020304" pitchFamily="18" charset="0"/>
                <a:cs typeface="Times New Roman" panose="02020603050405020304" pitchFamily="18" charset="0"/>
              </a:rPr>
              <a:t>D</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1" dirty="0">
                <a:solidFill>
                  <a:srgbClr val="0D0D0D"/>
                </a:solidFill>
                <a:effectLst/>
                <a:highlight>
                  <a:srgbClr val="FFFFFF"/>
                </a:highlight>
                <a:latin typeface="Times New Roman" panose="02020603050405020304" pitchFamily="18" charset="0"/>
                <a:cs typeface="Times New Roman" panose="02020603050405020304" pitchFamily="18" charset="0"/>
              </a:rPr>
              <a:t>G</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E</a:t>
            </a:r>
            <a:r>
              <a:rPr lang="en-IN" b="0" i="1" dirty="0" err="1">
                <a:solidFill>
                  <a:srgbClr val="0D0D0D"/>
                </a:solidFill>
                <a:effectLst/>
                <a:highlight>
                  <a:srgbClr val="FFFFFF"/>
                </a:highlight>
                <a:latin typeface="Times New Roman" panose="02020603050405020304" pitchFamily="18" charset="0"/>
                <a:cs typeface="Times New Roman" panose="02020603050405020304" pitchFamily="18" charset="0"/>
              </a:rPr>
              <a:t>x</a:t>
            </a: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1" dirty="0" err="1">
                <a:solidFill>
                  <a:srgbClr val="0D0D0D"/>
                </a:solidFill>
                <a:effectLst/>
                <a:highlight>
                  <a:srgbClr val="FFFFFF"/>
                </a:highlight>
                <a:latin typeface="Times New Roman" panose="02020603050405020304" pitchFamily="18" charset="0"/>
                <a:cs typeface="Times New Roman" panose="02020603050405020304" pitchFamily="18" charset="0"/>
              </a:rPr>
              <a:t>pdata</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1" dirty="0">
                <a:solidFill>
                  <a:srgbClr val="0D0D0D"/>
                </a:solidFill>
                <a:effectLst/>
                <a:highlight>
                  <a:srgbClr val="FFFFFF"/>
                </a:highlight>
                <a:latin typeface="Times New Roman" panose="02020603050405020304" pitchFamily="18" charset="0"/>
                <a:cs typeface="Times New Roman" panose="02020603050405020304" pitchFamily="18" charset="0"/>
              </a:rPr>
              <a:t>x</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log</a:t>
            </a:r>
            <a:r>
              <a:rPr lang="en-IN" b="0" i="1" dirty="0" err="1">
                <a:solidFill>
                  <a:srgbClr val="0D0D0D"/>
                </a:solidFill>
                <a:effectLst/>
                <a:highlight>
                  <a:srgbClr val="FFFFFF"/>
                </a:highlight>
                <a:latin typeface="Times New Roman" panose="02020603050405020304" pitchFamily="18" charset="0"/>
                <a:cs typeface="Times New Roman" panose="02020603050405020304" pitchFamily="18" charset="0"/>
              </a:rPr>
              <a:t>D</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1" dirty="0">
                <a:solidFill>
                  <a:srgbClr val="0D0D0D"/>
                </a:solidFill>
                <a:effectLst/>
                <a:highlight>
                  <a:srgbClr val="FFFFFF"/>
                </a:highlight>
                <a:latin typeface="Times New Roman" panose="02020603050405020304" pitchFamily="18" charset="0"/>
                <a:cs typeface="Times New Roman" panose="02020603050405020304" pitchFamily="18" charset="0"/>
              </a:rPr>
              <a:t>x</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E</a:t>
            </a:r>
            <a:r>
              <a:rPr lang="en-IN" b="0" i="1" dirty="0" err="1">
                <a:solidFill>
                  <a:srgbClr val="0D0D0D"/>
                </a:solidFill>
                <a:effectLst/>
                <a:highlight>
                  <a:srgbClr val="FFFFFF"/>
                </a:highlight>
                <a:latin typeface="Times New Roman" panose="02020603050405020304" pitchFamily="18" charset="0"/>
                <a:cs typeface="Times New Roman" panose="02020603050405020304" pitchFamily="18" charset="0"/>
              </a:rPr>
              <a:t>z</a:t>
            </a: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1" dirty="0" err="1">
                <a:solidFill>
                  <a:srgbClr val="0D0D0D"/>
                </a:solidFill>
                <a:effectLst/>
                <a:highlight>
                  <a:srgbClr val="FFFFFF"/>
                </a:highlight>
                <a:latin typeface="Times New Roman" panose="02020603050405020304" pitchFamily="18" charset="0"/>
                <a:cs typeface="Times New Roman" panose="02020603050405020304" pitchFamily="18" charset="0"/>
              </a:rPr>
              <a:t>pz</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1" dirty="0">
                <a:solidFill>
                  <a:srgbClr val="0D0D0D"/>
                </a:solidFill>
                <a:effectLst/>
                <a:highlight>
                  <a:srgbClr val="FFFFFF"/>
                </a:highlight>
                <a:latin typeface="Times New Roman" panose="02020603050405020304" pitchFamily="18" charset="0"/>
                <a:cs typeface="Times New Roman" panose="02020603050405020304" pitchFamily="18" charset="0"/>
              </a:rPr>
              <a:t>z</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)​[log(1−</a:t>
            </a:r>
            <a:r>
              <a:rPr lang="en-IN" b="0" i="1" dirty="0">
                <a:solidFill>
                  <a:srgbClr val="0D0D0D"/>
                </a:solidFill>
                <a:effectLst/>
                <a:highlight>
                  <a:srgbClr val="FFFFFF"/>
                </a:highlight>
                <a:latin typeface="Times New Roman" panose="02020603050405020304" pitchFamily="18" charset="0"/>
                <a:cs typeface="Times New Roman" panose="02020603050405020304" pitchFamily="18" charset="0"/>
              </a:rPr>
              <a:t>D</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1" dirty="0">
                <a:solidFill>
                  <a:srgbClr val="0D0D0D"/>
                </a:solidFill>
                <a:effectLst/>
                <a:highlight>
                  <a:srgbClr val="FFFFFF"/>
                </a:highlight>
                <a:latin typeface="Times New Roman" panose="02020603050405020304" pitchFamily="18" charset="0"/>
                <a:cs typeface="Times New Roman" panose="02020603050405020304" pitchFamily="18" charset="0"/>
              </a:rPr>
              <a:t>G</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IN" b="0" i="1" dirty="0">
                <a:solidFill>
                  <a:srgbClr val="0D0D0D"/>
                </a:solidFill>
                <a:effectLst/>
                <a:highlight>
                  <a:srgbClr val="FFFFFF"/>
                </a:highlight>
                <a:latin typeface="Times New Roman" panose="02020603050405020304" pitchFamily="18" charset="0"/>
                <a:cs typeface="Times New Roman" panose="02020603050405020304" pitchFamily="18" charset="0"/>
              </a:rPr>
              <a:t>z</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p:txBody>
      </p:sp>
      <p:pic>
        <p:nvPicPr>
          <p:cNvPr id="1026" name="Picture 2">
            <a:extLst>
              <a:ext uri="{FF2B5EF4-FFF2-40B4-BE49-F238E27FC236}">
                <a16:creationId xmlns:a16="http://schemas.microsoft.com/office/drawing/2014/main" id="{310F1C0D-BFED-147B-E1CC-100B430113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114800"/>
            <a:ext cx="7162800" cy="219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892868" cy="752129"/>
          </a:xfrm>
          <a:prstGeom prst="rect">
            <a:avLst/>
          </a:prstGeom>
        </p:spPr>
        <p:txBody>
          <a:bodyPr vert="horz" wrap="square" lIns="0" tIns="13335" rIns="0" bIns="0" rtlCol="0">
            <a:spAutoFit/>
          </a:bodyPr>
          <a:lstStyle/>
          <a:p>
            <a:pPr marL="12700">
              <a:lnSpc>
                <a:spcPct val="100000"/>
              </a:lnSpc>
              <a:spcBef>
                <a:spcPts val="105"/>
              </a:spcBef>
            </a:pPr>
            <a:r>
              <a:rPr lang="en-US" dirty="0"/>
              <a:t>RESULT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3" name="Picture 12">
            <a:extLst>
              <a:ext uri="{FF2B5EF4-FFF2-40B4-BE49-F238E27FC236}">
                <a16:creationId xmlns:a16="http://schemas.microsoft.com/office/drawing/2014/main" id="{A4C8EC81-57CC-DA92-471D-A781B4A38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2550" y="2152650"/>
            <a:ext cx="4648200" cy="3133725"/>
          </a:xfrm>
          <a:prstGeom prst="rect">
            <a:avLst/>
          </a:prstGeom>
        </p:spPr>
      </p:pic>
      <p:sp>
        <p:nvSpPr>
          <p:cNvPr id="15" name="TextBox 14">
            <a:extLst>
              <a:ext uri="{FF2B5EF4-FFF2-40B4-BE49-F238E27FC236}">
                <a16:creationId xmlns:a16="http://schemas.microsoft.com/office/drawing/2014/main" id="{3AF7755E-D5C8-DB8C-429E-3200F73B548D}"/>
              </a:ext>
            </a:extLst>
          </p:cNvPr>
          <p:cNvSpPr txBox="1"/>
          <p:nvPr/>
        </p:nvSpPr>
        <p:spPr>
          <a:xfrm>
            <a:off x="755332" y="2152650"/>
            <a:ext cx="4648200" cy="2723823"/>
          </a:xfrm>
          <a:prstGeom prst="rect">
            <a:avLst/>
          </a:prstGeom>
          <a:noFill/>
        </p:spPr>
        <p:txBody>
          <a:bodyPr wrap="square">
            <a:spAutoFit/>
          </a:bodyPr>
          <a:lstStyle/>
          <a:p>
            <a:pPr marL="12700"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rPr>
              <a:t>The project demonstrates  the effectiveness of GAN in generating realistic images  and provides insights into the challenges and opportunities in training and deploying generative models . </a:t>
            </a:r>
            <a:endParaRPr lang="en-US" b="0" dirty="0">
              <a:effectLst/>
            </a:endParaRPr>
          </a:p>
          <a:p>
            <a:br>
              <a:rPr lang="en-US" dirty="0"/>
            </a:b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NM_PRO FEBI</Template>
  <TotalTime>0</TotalTime>
  <Words>642</Words>
  <Application>Microsoft Office PowerPoint</Application>
  <PresentationFormat>Widescreen</PresentationFormat>
  <Paragraphs>66</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Söhne</vt:lpstr>
      <vt:lpstr>Times New Roman</vt:lpstr>
      <vt:lpstr>Trebuchet MS</vt:lpstr>
      <vt:lpstr>Office Theme</vt:lpstr>
      <vt:lpstr>PowerPoint Presentation</vt:lpstr>
      <vt:lpstr>AGENDA  </vt:lpstr>
      <vt:lpstr>PROBLEM STATEMENT</vt:lpstr>
      <vt:lpstr>PROBLEM OVERVIEW</vt:lpstr>
      <vt:lpstr>IMAGE GENERATION TECHNIQUES</vt:lpstr>
      <vt:lpstr>PowerPoint Presentation</vt:lpstr>
      <vt:lpstr>PROPOSED SOLUTION</vt:lpstr>
      <vt:lpstr>PowerPoint Presentation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febi harshi</dc:creator>
  <cp:lastModifiedBy>febi harshi</cp:lastModifiedBy>
  <cp:revision>1</cp:revision>
  <dcterms:created xsi:type="dcterms:W3CDTF">2024-04-24T08:21:34Z</dcterms:created>
  <dcterms:modified xsi:type="dcterms:W3CDTF">2024-04-24T08:21:58Z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2024-04-23T00:00:00Z</vt:filetime>
  </property>
</Properties>
</file>