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5" r:id="rId6"/>
    <p:sldId id="276" r:id="rId7"/>
    <p:sldId id="293" r:id="rId8"/>
    <p:sldId id="285" r:id="rId9"/>
    <p:sldId id="300" r:id="rId10"/>
    <p:sldId id="298" r:id="rId11"/>
    <p:sldId id="297" r:id="rId12"/>
    <p:sldId id="279" r:id="rId13"/>
    <p:sldId id="288" r:id="rId14"/>
    <p:sldId id="301" r:id="rId15"/>
    <p:sldId id="294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3"/>
    <a:srgbClr val="FDF66A"/>
    <a:srgbClr val="DFFE5A"/>
    <a:srgbClr val="F7CFB6"/>
    <a:srgbClr val="F8D48A"/>
    <a:srgbClr val="711B73"/>
    <a:srgbClr val="EE8008"/>
    <a:srgbClr val="EBDC1D"/>
    <a:srgbClr val="FABE79"/>
    <a:srgbClr val="263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48975-09DC-237E-DA2E-B142DDD72E3A}" v="21" dt="2024-10-03T22:54:51.503"/>
    <p1510:client id="{F0726EBB-8AF6-4514-9EEF-83F845D277DE}" v="368" dt="2024-10-04T18:31:54.180"/>
    <p1510:client id="{F7AA1E0D-2D93-4AF1-9C98-962113B2F71B}" v="908" dt="2024-10-04T17:05:50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153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137657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9813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1040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230377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/>
              <a:t>Click to edit </a:t>
            </a:r>
            <a:r>
              <a:rPr lang="en-US" altLang="zh-CN"/>
              <a:t>Text</a:t>
            </a:r>
            <a:r>
              <a:rPr lang="zh-CN" altLang="en-US"/>
              <a:t> </a:t>
            </a:r>
            <a:r>
              <a:rPr lang="en-US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5" y="143923"/>
            <a:ext cx="10870750" cy="2397734"/>
          </a:xfrm>
        </p:spPr>
        <p:txBody>
          <a:bodyPr/>
          <a:lstStyle/>
          <a:p>
            <a:pPr algn="ctr"/>
            <a:r>
              <a:rPr lang="en-US" altLang="zh-CN" sz="4000"/>
              <a:t>ENERGY CONSUMPTION FORECASTING USING </a:t>
            </a:r>
            <a:br>
              <a:rPr lang="en-US" altLang="zh-CN" sz="4000"/>
            </a:br>
            <a:r>
              <a:rPr lang="en-US" altLang="zh-CN" sz="4000"/>
              <a:t>MACHINE LEARNING FOR SMART GRID TECHNOLOGY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99443" y="4105477"/>
            <a:ext cx="5539967" cy="21324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Submitted by,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Anish </a:t>
            </a:r>
            <a:r>
              <a:rPr lang="en-US" err="1"/>
              <a:t>Appu</a:t>
            </a:r>
            <a:r>
              <a:rPr lang="en-US"/>
              <a:t> </a:t>
            </a:r>
            <a:r>
              <a:rPr lang="en-US" err="1"/>
              <a:t>Kuttan</a:t>
            </a:r>
            <a:endParaRPr lang="en-US"/>
          </a:p>
          <a:p>
            <a:r>
              <a:rPr lang="en-US"/>
              <a:t>    Email</a:t>
            </a:r>
            <a:r>
              <a:rPr lang="en-CA"/>
              <a:t>: appukuttan0830@saskpolytech.ca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Febin Lawrence Pravada Rence</a:t>
            </a:r>
          </a:p>
          <a:p>
            <a:r>
              <a:rPr lang="en-US"/>
              <a:t>    Email</a:t>
            </a:r>
            <a:r>
              <a:rPr lang="en-CA"/>
              <a:t>: lawrencepravadar@saskpolytech.ca</a:t>
            </a:r>
            <a:endParaRPr lang="en-US"/>
          </a:p>
          <a:p>
            <a:endParaRPr lang="en-US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22" r="6522"/>
          <a:stretch/>
        </p:blipFill>
        <p:spPr>
          <a:xfrm>
            <a:off x="8519017" y="3198828"/>
            <a:ext cx="3056728" cy="3515249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21148" y="3198828"/>
            <a:ext cx="1233239" cy="150124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7071" y="463184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A1900-1C3C-1B94-6D61-96B827E54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91" y="3022999"/>
            <a:ext cx="2196617" cy="1127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23" y="436322"/>
            <a:ext cx="9823998" cy="1325563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9801" y="1421842"/>
            <a:ext cx="6580095" cy="200715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CA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predictions optimize electricity distribution, minimize energy waste, and enhance grid management, ultimately resulting in cost savings for both energy providers and consumers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>
                <a:latin typeface="Aptos" panose="020B0004020202020204" pitchFamily="34" charset="0"/>
              </a:rPr>
              <a:t>Enhanced energy forecasting also promotes the integration of renewable sources like wind and solar, contributing to more sustainable energy practices.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>
                <a:latin typeface="Aptos" panose="020B0004020202020204" pitchFamily="34" charset="0"/>
              </a:rPr>
              <a:t>By leveraging predictive analytics, the project opens doors to smarter, data-driven energy solutions, ensuring grid reliability and resilience.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>
                <a:latin typeface="Aptos" panose="020B0004020202020204" pitchFamily="34" charset="0"/>
              </a:rPr>
              <a:t>Future advancements could include real-time forecasting through IoT-enabled smart meters, further improving energy efficiency and enabling dynamic load balancing in smart grids. </a:t>
            </a:r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-463" t="738" r="463" b="-738"/>
          <a:stretch/>
        </p:blipFill>
        <p:spPr>
          <a:xfrm>
            <a:off x="7561983" y="94770"/>
            <a:ext cx="4248873" cy="4731130"/>
          </a:xfrm>
        </p:spPr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0638156" y="440265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683"/>
            <a:ext cx="10515600" cy="11154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u="sng" dirty="0">
                <a:latin typeface="+mn-lt"/>
              </a:rPr>
              <a:t>REFERENCE:</a:t>
            </a:r>
            <a:br>
              <a:rPr lang="en-US" sz="1800" u="sng" dirty="0"/>
            </a:br>
            <a:br>
              <a:rPr lang="en-US" sz="1800" dirty="0"/>
            </a:br>
            <a:r>
              <a:rPr lang="en-US" sz="1800" dirty="0">
                <a:latin typeface="+mn-lt"/>
              </a:rPr>
              <a:t>1.https://www.geeksforgeeks.org/ml-linear-regression/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2.https://www.mdpi.com/2071-1050/15/9/7087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3.How to Create an ARIMA Model for Time Series Forecasting in Python - MachineLearningMastery.com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4.Short-Term Firm-Level Energy-Consumption Forecasting for Energy-Intensive Manufacturing: A Comparison of Machine Learning and Deep Learning Models (mdpi.com)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5.Forecasting Renewable Energy Generation with Machine Learning and Deep Learning: Current Advances and Future Prospects (mdpi.com)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6.Thanksgiving holiday causes unique electricity usage patterns across the country - U.S. Energy Information Administration (EIA)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7.Multi-Time-Scale Energy Storage Optimization Configuration for Power Balance in Distribution Systems (mdpi.com)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11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261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12" y="2131498"/>
            <a:ext cx="5553682" cy="1688906"/>
          </a:xfrm>
        </p:spPr>
        <p:txBody>
          <a:bodyPr/>
          <a:lstStyle/>
          <a:p>
            <a:r>
              <a:rPr lang="en-US" sz="880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88" y="1492186"/>
            <a:ext cx="5055698" cy="1325563"/>
          </a:xfrm>
        </p:spPr>
        <p:txBody>
          <a:bodyPr/>
          <a:lstStyle/>
          <a:p>
            <a:r>
              <a:rPr lang="en-US" sz="660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560296" y="3358889"/>
            <a:ext cx="5240594" cy="1879791"/>
          </a:xfrm>
        </p:spPr>
        <p:txBody>
          <a:bodyPr/>
          <a:lstStyle/>
          <a:p>
            <a:r>
              <a:rPr lang="en-US" sz="1600" b="1"/>
              <a:t>Submitted by,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Anish </a:t>
            </a:r>
            <a:r>
              <a:rPr lang="en-US" sz="1600" err="1"/>
              <a:t>Appu</a:t>
            </a:r>
            <a:r>
              <a:rPr lang="en-US" sz="1600"/>
              <a:t> </a:t>
            </a:r>
            <a:r>
              <a:rPr lang="en-US" sz="1600" err="1"/>
              <a:t>Kuttan</a:t>
            </a:r>
            <a:endParaRPr lang="en-US" sz="1600"/>
          </a:p>
          <a:p>
            <a:r>
              <a:rPr lang="en-US" sz="1600"/>
              <a:t>    Email</a:t>
            </a:r>
            <a:r>
              <a:rPr lang="en-CA" sz="1600"/>
              <a:t>: appukuttan0830@saskpolytech.ca</a:t>
            </a:r>
            <a:endParaRPr lang="en-US" sz="16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/>
              <a:t>Febin Lawrence Pravada Rence</a:t>
            </a:r>
          </a:p>
          <a:p>
            <a:r>
              <a:rPr lang="en-US" sz="1600"/>
              <a:t>    Email</a:t>
            </a:r>
            <a:r>
              <a:rPr lang="en-CA" sz="1600"/>
              <a:t>: lawrencepravadar@saskpolytech.ca</a:t>
            </a:r>
            <a:endParaRPr lang="en-US" sz="1600"/>
          </a:p>
          <a:p>
            <a:endParaRPr lang="en-US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24" y="1183935"/>
            <a:ext cx="1913129" cy="873419"/>
          </a:xfrm>
        </p:spPr>
        <p:txBody>
          <a:bodyPr/>
          <a:lstStyle/>
          <a:p>
            <a:r>
              <a:rPr lang="en-US" altLang="zh-CN" sz="4000"/>
              <a:t>Agenda</a:t>
            </a:r>
            <a:endParaRPr lang="en-US" sz="40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86655" y="3124931"/>
            <a:ext cx="1904890" cy="619353"/>
          </a:xfrm>
        </p:spPr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79502" y="4624517"/>
            <a:ext cx="1914694" cy="1089194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11275" y="4606587"/>
            <a:ext cx="1913128" cy="110712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Project Methodology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01516" y="1084302"/>
            <a:ext cx="1913128" cy="107568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Aim of the Project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2F149-2FE0-CBA5-7B62-4FFAED4F9802}"/>
              </a:ext>
            </a:extLst>
          </p:cNvPr>
          <p:cNvSpPr txBox="1"/>
          <p:nvPr/>
        </p:nvSpPr>
        <p:spPr>
          <a:xfrm>
            <a:off x="5524912" y="3244334"/>
            <a:ext cx="153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AAC6E2-8A37-E63C-5DEA-83A25D9D992A}"/>
              </a:ext>
            </a:extLst>
          </p:cNvPr>
          <p:cNvSpPr txBox="1"/>
          <p:nvPr/>
        </p:nvSpPr>
        <p:spPr>
          <a:xfrm>
            <a:off x="8419513" y="1089845"/>
            <a:ext cx="1904890" cy="967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18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Dataset Architecture &amp; Technologies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0FBB0D-97FA-39A7-1769-3BB4C6455E0B}"/>
              </a:ext>
            </a:extLst>
          </p:cNvPr>
          <p:cNvSpPr txBox="1"/>
          <p:nvPr/>
        </p:nvSpPr>
        <p:spPr>
          <a:xfrm>
            <a:off x="9954589" y="3219163"/>
            <a:ext cx="1698172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Budget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386832-2C06-27FE-29AF-50061E0E29A9}"/>
              </a:ext>
            </a:extLst>
          </p:cNvPr>
          <p:cNvSpPr txBox="1"/>
          <p:nvPr/>
        </p:nvSpPr>
        <p:spPr>
          <a:xfrm>
            <a:off x="10803675" y="4981722"/>
            <a:ext cx="2127380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398721"/>
            <a:ext cx="5117162" cy="1325563"/>
          </a:xfrm>
        </p:spPr>
        <p:txBody>
          <a:bodyPr/>
          <a:lstStyle/>
          <a:p>
            <a:r>
              <a:rPr lang="en-US" altLang="zh-CN"/>
              <a:t>Introduction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2041525"/>
            <a:ext cx="6049847" cy="33049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/>
              <a:t>This project aims to use machine learning to predict household energy consumption in smart grids.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/>
              <a:t>The goal is to optimize electricity usage and improve the efficiency of the power grid.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/>
              <a:t>This project applies machine learning to predict household energy consumption in smart grids, helping improve electricity management.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/>
              <a:t>The project focuses on reducing energy costs, increasing efficiency, and supporting a more reliable and sustainable grid.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65D30-C8B0-4C7F-9428-BE0930BE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0876" y="1061817"/>
            <a:ext cx="4781550" cy="501904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reflection endPos="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127000"/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698" y="-96838"/>
            <a:ext cx="6599429" cy="1325563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3178" t="-1" r="2470" b="-11688"/>
          <a:stretch/>
        </p:blipFill>
        <p:spPr>
          <a:xfrm>
            <a:off x="257174" y="1062036"/>
            <a:ext cx="5000625" cy="4733925"/>
          </a:xfrm>
        </p:spPr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3065" y="1796189"/>
            <a:ext cx="6279696" cy="3265621"/>
          </a:xfrm>
        </p:spPr>
        <p:txBody>
          <a:bodyPr/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8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predictive model for forecasting household energy consumption using machine learning techniques.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8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Assist energy providers in optimizing power generation and supply management.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8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and predict changes in energy demand during holidays to improve grid reliability.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8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Forecast renewable energy generation (wind and solar) to balance the energy grid more efficiently.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8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 energy storage optimization by predicting when to store surplus energy.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8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 anomalies in energy demand or generation, identifying outages or inefficiencies in the grid system.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17" y="518364"/>
            <a:ext cx="10515600" cy="1205058"/>
          </a:xfrm>
        </p:spPr>
        <p:txBody>
          <a:bodyPr/>
          <a:lstStyle/>
          <a:p>
            <a:r>
              <a:rPr lang="en-US"/>
              <a:t>Timeline:</a:t>
            </a:r>
            <a:br>
              <a:rPr lang="en-US"/>
            </a:br>
            <a:r>
              <a:rPr lang="en-US" sz="2000"/>
              <a:t>Project Duration: September 23rd – November 30th</a:t>
            </a:r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88553" y="2309553"/>
            <a:ext cx="1877575" cy="668325"/>
          </a:xfrm>
        </p:spPr>
        <p:txBody>
          <a:bodyPr/>
          <a:lstStyle/>
          <a:p>
            <a:r>
              <a:rPr lang="en-US"/>
              <a:t>Sprint 2:</a:t>
            </a:r>
          </a:p>
          <a:p>
            <a:r>
              <a:rPr lang="en-US" sz="1600"/>
              <a:t>(Sept 30 – Oct 6) 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88552" y="3153139"/>
            <a:ext cx="1877575" cy="506399"/>
          </a:xfrm>
        </p:spPr>
        <p:txBody>
          <a:bodyPr/>
          <a:lstStyle/>
          <a:p>
            <a:r>
              <a:rPr lang="en-US" altLang="zh-CN" noProof="0"/>
              <a:t>Data Preprocessing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 Placeholder 62">
            <a:extLst>
              <a:ext uri="{FF2B5EF4-FFF2-40B4-BE49-F238E27FC236}">
                <a16:creationId xmlns:a16="http://schemas.microsoft.com/office/drawing/2014/main" id="{1A71EA44-D327-C0BF-EE53-D628DE53B85D}"/>
              </a:ext>
            </a:extLst>
          </p:cNvPr>
          <p:cNvSpPr txBox="1">
            <a:spLocks/>
          </p:cNvSpPr>
          <p:nvPr/>
        </p:nvSpPr>
        <p:spPr>
          <a:xfrm>
            <a:off x="1479579" y="3648795"/>
            <a:ext cx="204944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1:</a:t>
            </a:r>
          </a:p>
          <a:p>
            <a:r>
              <a:rPr lang="en-US" sz="1600"/>
              <a:t>(Sept 23 – Sept 29) </a:t>
            </a:r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273AFFE8-289F-F557-98EC-7B0218378062}"/>
              </a:ext>
            </a:extLst>
          </p:cNvPr>
          <p:cNvSpPr txBox="1">
            <a:spLocks/>
          </p:cNvSpPr>
          <p:nvPr/>
        </p:nvSpPr>
        <p:spPr>
          <a:xfrm>
            <a:off x="1565515" y="4601255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Setup and Initial Research</a:t>
            </a:r>
            <a:endParaRPr lang="en-US" altLang="zh-CN"/>
          </a:p>
        </p:txBody>
      </p:sp>
      <p:sp>
        <p:nvSpPr>
          <p:cNvPr id="12" name="Text Placeholder 62">
            <a:extLst>
              <a:ext uri="{FF2B5EF4-FFF2-40B4-BE49-F238E27FC236}">
                <a16:creationId xmlns:a16="http://schemas.microsoft.com/office/drawing/2014/main" id="{1606E85F-DCD8-47EE-65D0-2595CCA05D01}"/>
              </a:ext>
            </a:extLst>
          </p:cNvPr>
          <p:cNvSpPr txBox="1">
            <a:spLocks/>
          </p:cNvSpPr>
          <p:nvPr/>
        </p:nvSpPr>
        <p:spPr>
          <a:xfrm>
            <a:off x="5087565" y="4186129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3:</a:t>
            </a:r>
          </a:p>
          <a:p>
            <a:r>
              <a:rPr lang="en-US" sz="1600"/>
              <a:t>(Oct 7 – Oct 13) 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2BEF6545-942E-EB9A-99AC-A51CC704A0DE}"/>
              </a:ext>
            </a:extLst>
          </p:cNvPr>
          <p:cNvSpPr txBox="1">
            <a:spLocks/>
          </p:cNvSpPr>
          <p:nvPr/>
        </p:nvSpPr>
        <p:spPr>
          <a:xfrm>
            <a:off x="5157212" y="5203556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Feature Engineering</a:t>
            </a:r>
            <a:endParaRPr lang="en-US" altLang="zh-CN"/>
          </a:p>
        </p:txBody>
      </p:sp>
      <p:sp>
        <p:nvSpPr>
          <p:cNvPr id="30" name="Text Placeholder 62">
            <a:extLst>
              <a:ext uri="{FF2B5EF4-FFF2-40B4-BE49-F238E27FC236}">
                <a16:creationId xmlns:a16="http://schemas.microsoft.com/office/drawing/2014/main" id="{1B9F375F-04D8-81C7-C6E8-8E6318A568EE}"/>
              </a:ext>
            </a:extLst>
          </p:cNvPr>
          <p:cNvSpPr txBox="1">
            <a:spLocks/>
          </p:cNvSpPr>
          <p:nvPr/>
        </p:nvSpPr>
        <p:spPr>
          <a:xfrm>
            <a:off x="8698154" y="2310442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5:</a:t>
            </a:r>
          </a:p>
          <a:p>
            <a:r>
              <a:rPr lang="en-US" sz="1600"/>
              <a:t>(Oct 21 – Oct 27) 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F1E2C17-B750-848D-CC93-17F14F202E99}"/>
              </a:ext>
            </a:extLst>
          </p:cNvPr>
          <p:cNvSpPr txBox="1">
            <a:spLocks/>
          </p:cNvSpPr>
          <p:nvPr/>
        </p:nvSpPr>
        <p:spPr>
          <a:xfrm>
            <a:off x="8797459" y="3094837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Model Training  and Optimization</a:t>
            </a:r>
            <a:endParaRPr lang="en-US" altLang="zh-CN"/>
          </a:p>
        </p:txBody>
      </p:sp>
      <p:sp>
        <p:nvSpPr>
          <p:cNvPr id="32" name="Picture Placeholder 15">
            <a:extLst>
              <a:ext uri="{FF2B5EF4-FFF2-40B4-BE49-F238E27FC236}">
                <a16:creationId xmlns:a16="http://schemas.microsoft.com/office/drawing/2014/main" id="{0AB31A1B-B7F9-B1A2-9BEA-C6FE6DBE1439}"/>
              </a:ext>
            </a:extLst>
          </p:cNvPr>
          <p:cNvSpPr txBox="1">
            <a:spLocks/>
          </p:cNvSpPr>
          <p:nvPr/>
        </p:nvSpPr>
        <p:spPr>
          <a:xfrm>
            <a:off x="7576562" y="5089256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Model Selection and Baseline Model Implementation</a:t>
            </a:r>
          </a:p>
        </p:txBody>
      </p:sp>
      <p:sp>
        <p:nvSpPr>
          <p:cNvPr id="33" name="Text Placeholder 62">
            <a:extLst>
              <a:ext uri="{FF2B5EF4-FFF2-40B4-BE49-F238E27FC236}">
                <a16:creationId xmlns:a16="http://schemas.microsoft.com/office/drawing/2014/main" id="{65F6BD54-19EB-22F1-823B-D3C9551134D3}"/>
              </a:ext>
            </a:extLst>
          </p:cNvPr>
          <p:cNvSpPr txBox="1">
            <a:spLocks/>
          </p:cNvSpPr>
          <p:nvPr/>
        </p:nvSpPr>
        <p:spPr>
          <a:xfrm>
            <a:off x="7576561" y="4149093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4:</a:t>
            </a:r>
          </a:p>
          <a:p>
            <a:r>
              <a:rPr lang="en-US" sz="1600"/>
              <a:t>(Oct 14 – Oct 20) </a:t>
            </a:r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17" y="518364"/>
            <a:ext cx="10515600" cy="1205058"/>
          </a:xfrm>
        </p:spPr>
        <p:txBody>
          <a:bodyPr/>
          <a:lstStyle/>
          <a:p>
            <a:r>
              <a:rPr lang="en-US"/>
              <a:t>Timeline:</a:t>
            </a:r>
            <a:br>
              <a:rPr lang="en-US"/>
            </a:br>
            <a:r>
              <a:rPr lang="en-US" sz="2000"/>
              <a:t>Project Duration: September 23rd – November 30th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" name="Text Placeholder 62">
            <a:extLst>
              <a:ext uri="{FF2B5EF4-FFF2-40B4-BE49-F238E27FC236}">
                <a16:creationId xmlns:a16="http://schemas.microsoft.com/office/drawing/2014/main" id="{1A72C255-50D0-ACF9-34A8-F2A8DDA24AFD}"/>
              </a:ext>
            </a:extLst>
          </p:cNvPr>
          <p:cNvSpPr txBox="1">
            <a:spLocks/>
          </p:cNvSpPr>
          <p:nvPr/>
        </p:nvSpPr>
        <p:spPr>
          <a:xfrm>
            <a:off x="3889942" y="2185718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7:</a:t>
            </a:r>
          </a:p>
          <a:p>
            <a:r>
              <a:rPr lang="en-US" sz="1600"/>
              <a:t>(Nov 4 – Nov 10) </a:t>
            </a:r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70A1066C-D367-A8BC-3128-8A377FA3653A}"/>
              </a:ext>
            </a:extLst>
          </p:cNvPr>
          <p:cNvSpPr txBox="1">
            <a:spLocks/>
          </p:cNvSpPr>
          <p:nvPr/>
        </p:nvSpPr>
        <p:spPr>
          <a:xfrm>
            <a:off x="3889942" y="3206170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/>
              <a:t>Model Comparison and Selection</a:t>
            </a:r>
          </a:p>
        </p:txBody>
      </p:sp>
      <p:sp>
        <p:nvSpPr>
          <p:cNvPr id="32" name="Text Placeholder 62">
            <a:extLst>
              <a:ext uri="{FF2B5EF4-FFF2-40B4-BE49-F238E27FC236}">
                <a16:creationId xmlns:a16="http://schemas.microsoft.com/office/drawing/2014/main" id="{F08EA821-82D4-7199-FAA1-6AEA3393006F}"/>
              </a:ext>
            </a:extLst>
          </p:cNvPr>
          <p:cNvSpPr txBox="1">
            <a:spLocks/>
          </p:cNvSpPr>
          <p:nvPr/>
        </p:nvSpPr>
        <p:spPr>
          <a:xfrm>
            <a:off x="1620190" y="3609163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6:</a:t>
            </a:r>
          </a:p>
          <a:p>
            <a:r>
              <a:rPr lang="en-US" sz="1600"/>
              <a:t>(Oct 28 – Nov 3) </a:t>
            </a:r>
          </a:p>
        </p:txBody>
      </p:sp>
      <p:sp>
        <p:nvSpPr>
          <p:cNvPr id="33" name="Text Placeholder 62">
            <a:extLst>
              <a:ext uri="{FF2B5EF4-FFF2-40B4-BE49-F238E27FC236}">
                <a16:creationId xmlns:a16="http://schemas.microsoft.com/office/drawing/2014/main" id="{0692A432-1FA1-13DC-9D4C-605AA44E0984}"/>
              </a:ext>
            </a:extLst>
          </p:cNvPr>
          <p:cNvSpPr txBox="1">
            <a:spLocks/>
          </p:cNvSpPr>
          <p:nvPr/>
        </p:nvSpPr>
        <p:spPr>
          <a:xfrm>
            <a:off x="8711180" y="2130633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10:</a:t>
            </a:r>
          </a:p>
          <a:p>
            <a:r>
              <a:rPr lang="en-US" sz="1600"/>
              <a:t>(Nov 25 – Nov 30) </a:t>
            </a:r>
          </a:p>
        </p:txBody>
      </p:sp>
      <p:sp>
        <p:nvSpPr>
          <p:cNvPr id="34" name="Text Placeholder 62">
            <a:extLst>
              <a:ext uri="{FF2B5EF4-FFF2-40B4-BE49-F238E27FC236}">
                <a16:creationId xmlns:a16="http://schemas.microsoft.com/office/drawing/2014/main" id="{FAB9EA69-9EC2-7C84-810E-C1526F8EF009}"/>
              </a:ext>
            </a:extLst>
          </p:cNvPr>
          <p:cNvSpPr txBox="1">
            <a:spLocks/>
          </p:cNvSpPr>
          <p:nvPr/>
        </p:nvSpPr>
        <p:spPr>
          <a:xfrm>
            <a:off x="7537319" y="4152805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9:</a:t>
            </a:r>
          </a:p>
          <a:p>
            <a:r>
              <a:rPr lang="en-US" sz="1600"/>
              <a:t>(Nov 18 – Nov 24) </a:t>
            </a:r>
          </a:p>
        </p:txBody>
      </p:sp>
      <p:sp>
        <p:nvSpPr>
          <p:cNvPr id="35" name="Text Placeholder 62">
            <a:extLst>
              <a:ext uri="{FF2B5EF4-FFF2-40B4-BE49-F238E27FC236}">
                <a16:creationId xmlns:a16="http://schemas.microsoft.com/office/drawing/2014/main" id="{5F2FC1BE-F872-A5FA-73A2-9538AF585530}"/>
              </a:ext>
            </a:extLst>
          </p:cNvPr>
          <p:cNvSpPr txBox="1">
            <a:spLocks/>
          </p:cNvSpPr>
          <p:nvPr/>
        </p:nvSpPr>
        <p:spPr>
          <a:xfrm>
            <a:off x="5157211" y="4152805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Sprint 8:</a:t>
            </a:r>
          </a:p>
          <a:p>
            <a:r>
              <a:rPr lang="en-US" sz="1600"/>
              <a:t>(Nov 11 – Nov 17) 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D8C8A480-EC35-14AA-63D6-23096F1363CB}"/>
              </a:ext>
            </a:extLst>
          </p:cNvPr>
          <p:cNvSpPr txBox="1">
            <a:spLocks/>
          </p:cNvSpPr>
          <p:nvPr/>
        </p:nvSpPr>
        <p:spPr>
          <a:xfrm>
            <a:off x="1620190" y="4664666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/>
              <a:t>Model Validation and Testing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673FFFDD-E107-7C81-5C3C-B7CAEE6ADA7A}"/>
              </a:ext>
            </a:extLst>
          </p:cNvPr>
          <p:cNvSpPr txBox="1">
            <a:spLocks/>
          </p:cNvSpPr>
          <p:nvPr/>
        </p:nvSpPr>
        <p:spPr>
          <a:xfrm>
            <a:off x="7537319" y="5261366"/>
            <a:ext cx="1877575" cy="668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/>
              <a:t>Final Documentation and Report Preparation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DE87C365-E6B1-864D-ADD7-41AE0ECA45E6}"/>
              </a:ext>
            </a:extLst>
          </p:cNvPr>
          <p:cNvSpPr txBox="1">
            <a:spLocks/>
          </p:cNvSpPr>
          <p:nvPr/>
        </p:nvSpPr>
        <p:spPr>
          <a:xfrm>
            <a:off x="5157212" y="5261367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/>
              <a:t>Model Performance Enhancement</a:t>
            </a:r>
          </a:p>
        </p:txBody>
      </p:sp>
      <p:sp>
        <p:nvSpPr>
          <p:cNvPr id="39" name="Picture Placeholder 15">
            <a:extLst>
              <a:ext uri="{FF2B5EF4-FFF2-40B4-BE49-F238E27FC236}">
                <a16:creationId xmlns:a16="http://schemas.microsoft.com/office/drawing/2014/main" id="{47884BAC-CFDF-A5B2-8E76-4E624AE3D46E}"/>
              </a:ext>
            </a:extLst>
          </p:cNvPr>
          <p:cNvSpPr txBox="1">
            <a:spLocks/>
          </p:cNvSpPr>
          <p:nvPr/>
        </p:nvSpPr>
        <p:spPr>
          <a:xfrm>
            <a:off x="8711181" y="3102764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/>
              <a:t>Final Presentation and Project Wrap-up</a:t>
            </a:r>
          </a:p>
        </p:txBody>
      </p:sp>
    </p:spTree>
    <p:extLst>
      <p:ext uri="{BB962C8B-B14F-4D97-AF65-F5344CB8AC3E}">
        <p14:creationId xmlns:p14="http://schemas.microsoft.com/office/powerpoint/2010/main" val="176848867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398721"/>
            <a:ext cx="5117162" cy="1325563"/>
          </a:xfrm>
        </p:spPr>
        <p:txBody>
          <a:bodyPr/>
          <a:lstStyle/>
          <a:p>
            <a:r>
              <a:rPr lang="en-US" altLang="zh-CN"/>
              <a:t>Project Methodology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041525"/>
            <a:ext cx="5586426" cy="3304916"/>
          </a:xfrm>
        </p:spPr>
        <p:txBody>
          <a:bodyPr/>
          <a:lstStyle/>
          <a:p>
            <a:r>
              <a:rPr lang="en-US" sz="1800" b="1"/>
              <a:t>Utilizing an advanced model for effective energy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248776" y="6385553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B4A853-2028-A80B-8EC3-357B0A7E6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46827" t="1641" r="1017" b="1497"/>
          <a:stretch/>
        </p:blipFill>
        <p:spPr>
          <a:xfrm>
            <a:off x="5992372" y="195262"/>
            <a:ext cx="6105525" cy="627085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651900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>
            <a:alpha val="6196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1565644" y="6562725"/>
            <a:ext cx="458592" cy="287020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09641-8399-3A9B-EF32-602A3A51970A}"/>
              </a:ext>
            </a:extLst>
          </p:cNvPr>
          <p:cNvSpPr txBox="1">
            <a:spLocks/>
          </p:cNvSpPr>
          <p:nvPr/>
        </p:nvSpPr>
        <p:spPr>
          <a:xfrm>
            <a:off x="606486" y="68766"/>
            <a:ext cx="7109147" cy="11986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Dataset and Technologies</a:t>
            </a:r>
            <a:br>
              <a:rPr lang="en-CA"/>
            </a:br>
            <a:r>
              <a:rPr lang="en-CA"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Exploring Energy Consumption Data for Smart Grid Applications</a:t>
            </a:r>
            <a:endParaRPr lang="en-CA" sz="16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FEFF2-6C00-1AF0-E7B6-59048C561FE9}"/>
              </a:ext>
            </a:extLst>
          </p:cNvPr>
          <p:cNvSpPr/>
          <p:nvPr/>
        </p:nvSpPr>
        <p:spPr>
          <a:xfrm>
            <a:off x="3025334" y="1682242"/>
            <a:ext cx="3065504" cy="2440241"/>
          </a:xfrm>
          <a:prstGeom prst="rect">
            <a:avLst/>
          </a:prstGeom>
          <a:solidFill>
            <a:srgbClr val="F8D48A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Key Columns: Settlement date, demand, generation capacity</a:t>
            </a:r>
          </a:p>
          <a:p>
            <a:pPr algn="ctr"/>
            <a:endParaRPr lang="en-CA">
              <a:solidFill>
                <a:schemeClr val="tx1"/>
              </a:solidFill>
            </a:endParaRPr>
          </a:p>
          <a:p>
            <a:pPr algn="ctr"/>
            <a:r>
              <a:rPr lang="en-CA">
                <a:solidFill>
                  <a:schemeClr val="tx1"/>
                </a:solidFill>
              </a:rPr>
              <a:t>Essential data 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8A2088-F592-D3D7-4752-0D188E458CC4}"/>
              </a:ext>
            </a:extLst>
          </p:cNvPr>
          <p:cNvSpPr/>
          <p:nvPr/>
        </p:nvSpPr>
        <p:spPr>
          <a:xfrm>
            <a:off x="-7786" y="4122483"/>
            <a:ext cx="3059082" cy="2440241"/>
          </a:xfrm>
          <a:prstGeom prst="rect">
            <a:avLst/>
          </a:prstGeom>
          <a:solidFill>
            <a:srgbClr val="F7CFB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latin typeface="+mj-lt"/>
              </a:rPr>
              <a:t>Electricity Consumption UK 2009-2024</a:t>
            </a:r>
          </a:p>
          <a:p>
            <a:pPr algn="ctr"/>
            <a:endParaRPr lang="en-CA" b="1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CA">
                <a:solidFill>
                  <a:schemeClr val="tx1"/>
                </a:solidFill>
              </a:rPr>
              <a:t>Long-term dataset for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D2A0FC-5261-D328-FF70-53A2118E918E}"/>
              </a:ext>
            </a:extLst>
          </p:cNvPr>
          <p:cNvSpPr/>
          <p:nvPr/>
        </p:nvSpPr>
        <p:spPr>
          <a:xfrm>
            <a:off x="6102425" y="4127969"/>
            <a:ext cx="3043917" cy="2411665"/>
          </a:xfrm>
          <a:prstGeom prst="rect">
            <a:avLst/>
          </a:prstGeom>
          <a:solidFill>
            <a:srgbClr val="FDF66A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Technologies: Python, Azure Cloud, Scikit-learn, Matplotlib</a:t>
            </a:r>
          </a:p>
          <a:p>
            <a:pPr algn="ctr"/>
            <a:endParaRPr lang="en-CA" b="1">
              <a:solidFill>
                <a:schemeClr val="tx1"/>
              </a:solidFill>
            </a:endParaRPr>
          </a:p>
          <a:p>
            <a:pPr algn="ctr"/>
            <a:r>
              <a:rPr lang="en-CA">
                <a:solidFill>
                  <a:schemeClr val="tx1"/>
                </a:solidFill>
              </a:rPr>
              <a:t>Tools for 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4E205A-8818-0826-BE1C-75A5BCA06006}"/>
              </a:ext>
            </a:extLst>
          </p:cNvPr>
          <p:cNvSpPr/>
          <p:nvPr/>
        </p:nvSpPr>
        <p:spPr>
          <a:xfrm>
            <a:off x="9155867" y="1672146"/>
            <a:ext cx="3036133" cy="2440240"/>
          </a:xfrm>
          <a:prstGeom prst="rect">
            <a:avLst/>
          </a:prstGeom>
          <a:solidFill>
            <a:srgbClr val="DFFE5A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/>
                </a:solidFill>
              </a:rPr>
              <a:t>Data visualization with Matplotlib and Seaborn</a:t>
            </a:r>
          </a:p>
          <a:p>
            <a:pPr algn="ctr"/>
            <a:endParaRPr lang="en-CA"/>
          </a:p>
          <a:p>
            <a:pPr algn="ctr"/>
            <a:r>
              <a:rPr lang="en-CA" sz="1600">
                <a:solidFill>
                  <a:schemeClr val="tx1"/>
                </a:solidFill>
              </a:rPr>
              <a:t>Visual Insights for decision-making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96442E-A7DD-0975-6C11-A7FE8BAD5514}"/>
              </a:ext>
            </a:extLst>
          </p:cNvPr>
          <p:cNvSpPr/>
          <p:nvPr/>
        </p:nvSpPr>
        <p:spPr>
          <a:xfrm>
            <a:off x="-12839" y="1682242"/>
            <a:ext cx="3048597" cy="24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18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The Dataset covers electricity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18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Consumption from 2009 to 2024,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18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Providing a comprehensive view of </a:t>
            </a: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t</a:t>
            </a:r>
            <a:r>
              <a:rPr lang="en-CA" sz="18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rends.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59EF7D-CC4F-AF61-54B1-123F77F952BC}"/>
              </a:ext>
            </a:extLst>
          </p:cNvPr>
          <p:cNvSpPr/>
          <p:nvPr/>
        </p:nvSpPr>
        <p:spPr>
          <a:xfrm>
            <a:off x="6082000" y="1682242"/>
            <a:ext cx="3065504" cy="2440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18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Utilizing advanced technologies for efficient data processing and model training in machine learning.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0BEB47-F1CB-CD94-72AE-966FE76C714A}"/>
              </a:ext>
            </a:extLst>
          </p:cNvPr>
          <p:cNvSpPr/>
          <p:nvPr/>
        </p:nvSpPr>
        <p:spPr>
          <a:xfrm>
            <a:off x="3036921" y="4122483"/>
            <a:ext cx="3065504" cy="241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18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The Dataset includes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critical</a:t>
            </a:r>
            <a:r>
              <a:rPr lang="en-CA" sz="18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columns for analysis, enabling accurate forecasting and insights.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574D6C-94EE-8019-E4D1-33B11652AAD7}"/>
              </a:ext>
            </a:extLst>
          </p:cNvPr>
          <p:cNvSpPr/>
          <p:nvPr/>
        </p:nvSpPr>
        <p:spPr>
          <a:xfrm>
            <a:off x="9155867" y="4125952"/>
            <a:ext cx="3036133" cy="241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CA" sz="18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Employing Matplotlib and Seaborn for clear and effective data visualization enhances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362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405984"/>
            <a:ext cx="10889796" cy="773887"/>
          </a:xfrm>
        </p:spPr>
        <p:txBody>
          <a:bodyPr/>
          <a:lstStyle/>
          <a:p>
            <a:r>
              <a:rPr lang="en-US"/>
              <a:t>Budget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123771373"/>
              </p:ext>
            </p:extLst>
          </p:nvPr>
        </p:nvGraphicFramePr>
        <p:xfrm>
          <a:off x="768522" y="1402763"/>
          <a:ext cx="8219392" cy="481515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45463">
                  <a:extLst>
                    <a:ext uri="{9D8B030D-6E8A-4147-A177-3AD203B41FA5}">
                      <a16:colId xmlns:a16="http://schemas.microsoft.com/office/drawing/2014/main" val="1457000769"/>
                    </a:ext>
                  </a:extLst>
                </a:gridCol>
                <a:gridCol w="2880611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2493318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</a:tblGrid>
              <a:tr h="446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Cost Range (CAD)</a:t>
                      </a:r>
                      <a:endParaRPr lang="en-US" b="1" i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1117531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endParaRPr lang="en-US" b="0" i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Pandas, Scikit-learn, ARIMA, Power Bi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$0 - $94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702677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 (Optional)</a:t>
                      </a:r>
                      <a:endParaRPr lang="en-US" b="0" i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S3, Google Cloud Storage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$0 - $13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859638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Materials</a:t>
                      </a:r>
                      <a:endParaRPr lang="en-US" b="0" i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Books, Journals, Papers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$20 - $100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436735"/>
                  </a:ext>
                </a:extLst>
              </a:tr>
              <a:tr h="621701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Presentation/Printing</a:t>
                      </a:r>
                      <a:endParaRPr lang="en-US" b="0" i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Presentation Materials, Printing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$20 - $60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  <a:tr h="601747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Miscellaneous</a:t>
                      </a:r>
                      <a:endParaRPr lang="en-US" b="0" i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Unforeseen Costs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$70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492559"/>
                  </a:ext>
                </a:extLst>
              </a:tr>
              <a:tr h="446742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Estimated Budget</a:t>
                      </a:r>
                      <a:endParaRPr lang="en-US" b="1" i="0">
                        <a:solidFill>
                          <a:schemeClr val="accent6"/>
                        </a:solidFill>
                        <a:latin typeface="+mn-lt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$20 - $200</a:t>
                      </a:r>
                      <a:endParaRPr lang="en-US" b="0" i="0">
                        <a:solidFill>
                          <a:schemeClr val="accent6"/>
                        </a:solidFill>
                        <a:latin typeface="Posterama" panose="020B0504020200020000" pitchFamily="34" charset="0"/>
                        <a:cs typeface="Posterama" panose="020B0504020200020000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466992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10" name="Picture 9" descr="A pile of gold coins&#10;&#10;Description automatically generated">
            <a:extLst>
              <a:ext uri="{FF2B5EF4-FFF2-40B4-BE49-F238E27FC236}">
                <a16:creationId xmlns:a16="http://schemas.microsoft.com/office/drawing/2014/main" id="{FE92E064-B206-1B23-991F-64A86F67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59" y="-14822"/>
            <a:ext cx="6375142" cy="14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AC161A1382BA428D623EECA87848DF" ma:contentTypeVersion="9" ma:contentTypeDescription="Create a new document." ma:contentTypeScope="" ma:versionID="218edf92c954346461c4fe99c5260b64">
  <xsd:schema xmlns:xsd="http://www.w3.org/2001/XMLSchema" xmlns:xs="http://www.w3.org/2001/XMLSchema" xmlns:p="http://schemas.microsoft.com/office/2006/metadata/properties" xmlns:ns3="858bb581-6ee2-4d6f-ad6e-30f27814d2a3" xmlns:ns4="165f15df-2697-42b1-babf-7e2e37588ad8" targetNamespace="http://schemas.microsoft.com/office/2006/metadata/properties" ma:root="true" ma:fieldsID="174cc01f1e04da03b01d037f8dc0856b" ns3:_="" ns4:_="">
    <xsd:import namespace="858bb581-6ee2-4d6f-ad6e-30f27814d2a3"/>
    <xsd:import namespace="165f15df-2697-42b1-babf-7e2e37588a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bb581-6ee2-4d6f-ad6e-30f27814d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f15df-2697-42b1-babf-7e2e37588ad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8bb581-6ee2-4d6f-ad6e-30f27814d2a3" xsi:nil="true"/>
  </documentManagement>
</p:properties>
</file>

<file path=customXml/itemProps1.xml><?xml version="1.0" encoding="utf-8"?>
<ds:datastoreItem xmlns:ds="http://schemas.openxmlformats.org/officeDocument/2006/customXml" ds:itemID="{AF4E4863-89BB-4529-A944-4776F1CEA237}">
  <ds:schemaRefs>
    <ds:schemaRef ds:uri="165f15df-2697-42b1-babf-7e2e37588ad8"/>
    <ds:schemaRef ds:uri="858bb581-6ee2-4d6f-ad6e-30f27814d2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858bb581-6ee2-4d6f-ad6e-30f27814d2a3"/>
    <ds:schemaRef ds:uri="http://schemas.openxmlformats.org/package/2006/metadata/core-properties"/>
    <ds:schemaRef ds:uri="http://purl.org/dc/elements/1.1/"/>
    <ds:schemaRef ds:uri="165f15df-2697-42b1-babf-7e2e37588ad8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115</TotalTime>
  <Words>864</Words>
  <Application>Microsoft Office PowerPoint</Application>
  <PresentationFormat>Widescreen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等线</vt:lpstr>
      <vt:lpstr>微软雅黑</vt:lpstr>
      <vt:lpstr>Abadi</vt:lpstr>
      <vt:lpstr>Aptos</vt:lpstr>
      <vt:lpstr>Arial</vt:lpstr>
      <vt:lpstr>Calibri</vt:lpstr>
      <vt:lpstr>Posterama</vt:lpstr>
      <vt:lpstr>Posterama Text Black</vt:lpstr>
      <vt:lpstr>Posterama Text SemiBold</vt:lpstr>
      <vt:lpstr>Wingdings</vt:lpstr>
      <vt:lpstr>Custom​​</vt:lpstr>
      <vt:lpstr>ENERGY CONSUMPTION FORECASTING USING  MACHINE LEARNING FOR SMART GRID TECHNOLOGY</vt:lpstr>
      <vt:lpstr>Agenda</vt:lpstr>
      <vt:lpstr>Introduction</vt:lpstr>
      <vt:lpstr>Objective</vt:lpstr>
      <vt:lpstr>Timeline: Project Duration: September 23rd – November 30th</vt:lpstr>
      <vt:lpstr>Timeline: Project Duration: September 23rd – November 30th</vt:lpstr>
      <vt:lpstr>Project Methodology</vt:lpstr>
      <vt:lpstr>PowerPoint Presentation</vt:lpstr>
      <vt:lpstr>Budget</vt:lpstr>
      <vt:lpstr>Conclusion</vt:lpstr>
      <vt:lpstr>REFERENCE:  1.https://www.geeksforgeeks.org/ml-linear-regression/ 2.https://www.mdpi.com/2071-1050/15/9/7087 3.How to Create an ARIMA Model for Time Series Forecasting in Python - MachineLearningMastery.com 4.Short-Term Firm-Level Energy-Consumption Forecasting for Energy-Intensive Manufacturing: A Comparison of Machine Learning and Deep Learning Models (mdpi.com) 5.Forecasting Renewable Energy Generation with Machine Learning and Deep Learning: Current Advances and Future Prospects (mdpi.com) 6.Thanksgiving holiday causes unique electricity usage patterns across the country - U.S. Energy Information Administration (EIA) 7.Multi-Time-Scale Energy Storage Optimization Configuration for Power Balance in Distribution Systems (mdpi.com)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Pravada Rence, Febin</dc:creator>
  <cp:lastModifiedBy>Lawrence Pravada Rence, Febin</cp:lastModifiedBy>
  <cp:revision>2</cp:revision>
  <dcterms:created xsi:type="dcterms:W3CDTF">2024-10-03T16:31:44Z</dcterms:created>
  <dcterms:modified xsi:type="dcterms:W3CDTF">2024-10-04T21:10:50Z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0x010100CFAC161A1382BA428D623EECA87848DF</vt:lpwstr>
  </property>
</Properties>
</file>