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28" r:id="rId3"/>
    <p:sldId id="257" r:id="rId4"/>
    <p:sldId id="332" r:id="rId5"/>
    <p:sldId id="259" r:id="rId6"/>
    <p:sldId id="258" r:id="rId7"/>
    <p:sldId id="322" r:id="rId8"/>
    <p:sldId id="323" r:id="rId9"/>
    <p:sldId id="324" r:id="rId10"/>
    <p:sldId id="325" r:id="rId11"/>
    <p:sldId id="326" r:id="rId12"/>
    <p:sldId id="327" r:id="rId13"/>
    <p:sldId id="331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EC9CBD-A533-43FA-9E72-9C1447117662}" v="3" dt="2025-03-05T09:30:27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D5FA72-5BC0-455C-AD5C-3DECBD968ED9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028460-5C2A-435C-9643-684BDA1904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18091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028460-5C2A-435C-9643-684BDA19043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9925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8E32-81B8-9C17-9E54-93E5F972B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CE1298-A272-9073-C9FD-B5C3C1394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F79E76-1FF3-9A99-9E21-C8BF3345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BB1054-842B-CD71-111D-AAE5E8D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6AAB332-60DE-AE3D-1D78-0BC1B3D5B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386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F52ED-2CB3-4C02-A2EC-A396D25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ADFB4D3-29BC-2F48-F8D3-2C92E838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895B074-122D-BE22-B849-7895E7EA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8ED4BF6-15E7-A797-20E0-FB97F65A2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9138C3-4840-FCB9-E5B9-B186C8C13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714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3139A2-84E3-0A7F-9EB5-46CB31D4B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CA013D7C-42AF-DD6B-D9A0-A71574518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4D5353-0B92-E067-A02D-98CAAFE56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0CBAC69-3335-BAE9-CECD-D22035EF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A4A0934-CDAD-B67A-BF42-CA42CDAF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3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8E12FA-5A9E-15F2-0785-4D6E5B504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BC987C-555F-4DD4-AC2F-7E0548C5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0483147-CCC3-962B-83CC-59910F8AA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1EA985C-7AC9-C150-95A1-6477D49A7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A5DE990-9206-5DF7-C241-7236F198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96347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61A03-B153-1E7B-C615-F446203FD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4140DF-2CBF-E64A-262F-C00B450AC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F87AA03-58E1-DD7E-EB89-9F8F6DC3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A6CEE9B-3A88-A3D4-FB7A-A61620827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33D7813-A52C-E591-328A-D1F4D2995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112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7402DD-DA5E-CF3D-324E-2AA1D5FFA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10802B4-277D-5FCE-CB48-013B5AEFA5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DA9F75C-DC7A-AD62-1E0F-7F9825376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6746A7A-9583-7788-9BBC-BF5EC68C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E4B6620-1647-2F8C-3B06-51E070EA9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CA4301F-9F30-7CCF-F70E-B66655C0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356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E6588C-FBAF-5513-45D4-ED74A91D4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E6DA760-2A67-B4F8-308E-D96B9BB3B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422456C-B716-364E-B72F-56168AC9B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C9A2A67-AAAB-FF73-0A45-D583C5126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78E0548D-C612-89B7-9E27-655493E46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EFD0FEC1-D087-AAEB-6B51-76256F5E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9ED2E644-98B2-3C7F-0E25-D13627D7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0258D86F-B673-680B-8875-C9CBD52D2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98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32A1-09C1-C08B-5CFE-96F49972A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DC0B80E1-5386-E0D3-D0B7-7BCCC768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92D0C26-D966-D710-8249-0B058F636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CE90BD9-6146-E387-9EF5-A4075A300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070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EA3DE6A7-4CB3-EF20-0A18-A4DFCCAB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B0E51D8-F0EF-FB2B-69C3-E6AD1893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9196206-CFFC-3D55-C7D6-658DEA1BA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18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88AC9-F56A-8AB5-CDE4-CECEDE739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C9325D-D541-EFAA-77DC-58129B7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3D7835-9934-C68C-0C5A-4032AAB69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860706-F2D7-1C6F-DE51-5923459F5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08ED15E-845A-8B1E-3346-98C32327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33F272B-DEBD-10F4-115C-AA65DC57B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2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17E1D-7412-C75D-04BD-0A991495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E77839FC-A6A0-62CD-DE5D-6EC50D58E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ADD97DC-B6EC-4146-FEF1-A1944370F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BF8338A-81C2-5EE3-42A3-7DFDCA86F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A1B060D-187D-422A-03E6-20ED4C09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38F0FB2-C607-B585-E3EC-6FBE1886B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132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638E6CD-3240-7DCD-8228-4C6D08395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0A22380-B575-218F-ADDC-6D5FC10E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9E2C2E4-6A5D-2698-F610-B2693A5CB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74EE8B-50A9-4218-95A2-2C1B86C53A35}" type="datetimeFigureOut">
              <a:rPr lang="pt-PT" smtClean="0"/>
              <a:t>08/03/2025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66D12A7-70B4-AC40-685E-69A58EB81F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0AFB4A4-1CA6-22EB-EA1D-054584392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7C22A-D3FC-46FA-9275-DE96E54F020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42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F57E4-EAB9-8939-3B0B-45D37999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464" y="1122363"/>
            <a:ext cx="11567160" cy="2387600"/>
          </a:xfrm>
        </p:spPr>
        <p:txBody>
          <a:bodyPr>
            <a:normAutofit/>
          </a:bodyPr>
          <a:lstStyle/>
          <a:p>
            <a:r>
              <a:rPr lang="pt-PT" b="1" dirty="0"/>
              <a:t>Project </a:t>
            </a:r>
            <a:r>
              <a:rPr lang="pt-PT" b="1" dirty="0" err="1"/>
              <a:t>and</a:t>
            </a:r>
            <a:r>
              <a:rPr lang="pt-PT" b="1" dirty="0"/>
              <a:t> </a:t>
            </a:r>
            <a:r>
              <a:rPr lang="pt-PT" b="1" dirty="0" err="1"/>
              <a:t>Seminary</a:t>
            </a:r>
            <a:endParaRPr lang="pt-PT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DA228C-80A1-6ED7-1B48-8D1387DADC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sz="2000" b="1" dirty="0" err="1"/>
              <a:t>Managing</a:t>
            </a:r>
            <a:r>
              <a:rPr lang="pt-PT" sz="2000" b="1" dirty="0"/>
              <a:t> Linux Package </a:t>
            </a:r>
            <a:r>
              <a:rPr lang="pt-PT" sz="2000" b="1" dirty="0" err="1"/>
              <a:t>Vulnerabilitiesin</a:t>
            </a:r>
            <a:r>
              <a:rPr lang="pt-PT" sz="2000" b="1" dirty="0"/>
              <a:t> ICT </a:t>
            </a:r>
            <a:r>
              <a:rPr lang="pt-PT" sz="2000" b="1" dirty="0" err="1"/>
              <a:t>Assets</a:t>
            </a:r>
            <a:endParaRPr lang="pt-PT" sz="2000" b="1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67F678-6F1A-F173-88AC-3D48B5A07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245" y="1030288"/>
            <a:ext cx="2415509" cy="132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22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2A635-D394-F8F3-B1FC-970B53E50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96E8D7-0E2D-472F-0E2B-E6BE1617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AD43F60-E51F-5B93-84AA-0B9BE92B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28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3500" b="1" dirty="0" err="1"/>
              <a:t>Competency</a:t>
            </a:r>
            <a:r>
              <a:rPr lang="pt-PT" sz="3500" b="1" dirty="0"/>
              <a:t> </a:t>
            </a:r>
            <a:r>
              <a:rPr lang="pt-PT" sz="3500" b="1" dirty="0" err="1"/>
              <a:t>Questions</a:t>
            </a:r>
            <a:r>
              <a:rPr lang="pt-PT" sz="3500" b="1" dirty="0"/>
              <a:t> (CQ) </a:t>
            </a:r>
            <a:r>
              <a:rPr lang="pt-PT" sz="3500" b="1" dirty="0" err="1">
                <a:solidFill>
                  <a:srgbClr val="C00000"/>
                </a:solidFill>
              </a:rPr>
              <a:t>Vulnerabilities</a:t>
            </a:r>
            <a:endParaRPr lang="pt-PT" sz="3500" b="1" dirty="0"/>
          </a:p>
          <a:p>
            <a:pPr marL="0" indent="0">
              <a:buNone/>
            </a:pPr>
            <a:r>
              <a:rPr lang="pt-PT" sz="1800" b="1" dirty="0" err="1"/>
              <a:t>Identifying</a:t>
            </a:r>
            <a:r>
              <a:rPr lang="pt-PT" sz="1800" b="1" dirty="0"/>
              <a:t> </a:t>
            </a:r>
            <a:r>
              <a:rPr lang="pt-PT" sz="1800" b="1" dirty="0" err="1"/>
              <a:t>Installed</a:t>
            </a:r>
            <a:r>
              <a:rPr lang="pt-PT" sz="1800" b="1" dirty="0"/>
              <a:t> </a:t>
            </a:r>
            <a:r>
              <a:rPr lang="pt-PT" sz="1800" b="1" dirty="0" err="1"/>
              <a:t>Vulnerable</a:t>
            </a:r>
            <a:r>
              <a:rPr lang="pt-PT" sz="1800" b="1" dirty="0"/>
              <a:t> Packages</a:t>
            </a:r>
          </a:p>
          <a:p>
            <a:pPr marL="0" indent="0">
              <a:buNone/>
            </a:pPr>
            <a:r>
              <a:rPr lang="en-US" sz="1500" dirty="0"/>
              <a:t>CQ1: How can we identify if a package installed from dpkg.log is known to have security vulnerabilities?</a:t>
            </a:r>
          </a:p>
          <a:p>
            <a:pPr marL="0" indent="0">
              <a:buNone/>
            </a:pPr>
            <a:r>
              <a:rPr lang="en-US" sz="1500" dirty="0"/>
              <a:t>CQ2: How can we correlate installed package versions with vulnerability databases (e.g., CVE, NVD, OS-specific security advisories)?</a:t>
            </a:r>
          </a:p>
          <a:p>
            <a:pPr marL="0" indent="0">
              <a:buNone/>
            </a:pPr>
            <a:r>
              <a:rPr lang="en-US" sz="1500" dirty="0"/>
              <a:t>CQ3: How can we determine if a package was installed before a security patch was available?</a:t>
            </a:r>
          </a:p>
          <a:p>
            <a:pPr marL="0" indent="0">
              <a:buNone/>
            </a:pPr>
            <a:r>
              <a:rPr lang="en-US" sz="1500" dirty="0"/>
              <a:t>CQ4: How can we track if a vulnerable package remains unpatched in subsequent logs?</a:t>
            </a:r>
          </a:p>
          <a:p>
            <a:pPr marL="0" indent="0">
              <a:buNone/>
            </a:pPr>
            <a:r>
              <a:rPr lang="en-US" sz="1500" dirty="0"/>
              <a:t>CQ5: How can we identify deprecated or unsupported packages that may have vulnerabilities?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b="1" dirty="0" err="1"/>
              <a:t>System</a:t>
            </a:r>
            <a:r>
              <a:rPr lang="pt-PT" sz="1800" b="1" dirty="0"/>
              <a:t> </a:t>
            </a:r>
            <a:r>
              <a:rPr lang="pt-PT" sz="1800" b="1" dirty="0" err="1"/>
              <a:t>Impact</a:t>
            </a:r>
            <a:r>
              <a:rPr lang="pt-PT" sz="1800" b="1" dirty="0"/>
              <a:t> &amp; </a:t>
            </a:r>
            <a:r>
              <a:rPr lang="pt-PT" sz="1800" b="1" dirty="0" err="1"/>
              <a:t>Changes</a:t>
            </a:r>
            <a:endParaRPr lang="pt-PT" sz="1800" b="1" dirty="0"/>
          </a:p>
          <a:p>
            <a:pPr marL="0" indent="0">
              <a:buNone/>
            </a:pPr>
            <a:r>
              <a:rPr lang="en-US" sz="1500" dirty="0"/>
              <a:t>CQ6: How can we identify package installations that introduce known exploitable vulnerabilities?</a:t>
            </a:r>
          </a:p>
          <a:p>
            <a:pPr marL="0" indent="0">
              <a:buNone/>
            </a:pPr>
            <a:r>
              <a:rPr lang="en-US" sz="1500" dirty="0"/>
              <a:t>CQ7: How can we detect if a package is involved in a privilege escalation exploit?</a:t>
            </a:r>
          </a:p>
          <a:p>
            <a:pPr marL="0" indent="0">
              <a:buNone/>
            </a:pPr>
            <a:r>
              <a:rPr lang="en-US" sz="1500" dirty="0"/>
              <a:t>CQ8: How can we identify package dependencies that contain vulnerabilities?</a:t>
            </a:r>
          </a:p>
          <a:p>
            <a:pPr marL="0" indent="0">
              <a:buNone/>
            </a:pPr>
            <a:r>
              <a:rPr lang="en-US" sz="1500" dirty="0"/>
              <a:t>CQ9: How can we detect packages installed from unverified or unofficial repositories that may contain security risks?</a:t>
            </a:r>
          </a:p>
          <a:p>
            <a:pPr marL="0" indent="0">
              <a:buNone/>
            </a:pPr>
            <a:r>
              <a:rPr lang="en-US" sz="1500" dirty="0"/>
              <a:t>CQ10: How can we determine if a package version downgrade reintroduces an old vulnerability?</a:t>
            </a:r>
            <a:endParaRPr lang="pt-PT" sz="1500" dirty="0"/>
          </a:p>
        </p:txBody>
      </p:sp>
    </p:spTree>
    <p:extLst>
      <p:ext uri="{BB962C8B-B14F-4D97-AF65-F5344CB8AC3E}">
        <p14:creationId xmlns:p14="http://schemas.microsoft.com/office/powerpoint/2010/main" val="3980778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1CCE-5B28-4C8C-962B-53AD8FE07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55C26-2490-6F41-EBD8-20E61FB5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FE8220-86EC-F213-472B-BD37E44B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3200" b="1" dirty="0" err="1"/>
              <a:t>Competency</a:t>
            </a:r>
            <a:r>
              <a:rPr lang="pt-PT" sz="3200" b="1" dirty="0"/>
              <a:t> </a:t>
            </a:r>
            <a:r>
              <a:rPr lang="pt-PT" sz="3200" b="1" dirty="0" err="1"/>
              <a:t>Questions</a:t>
            </a:r>
            <a:r>
              <a:rPr lang="pt-PT" sz="3200" b="1" dirty="0"/>
              <a:t> (CQ) </a:t>
            </a:r>
            <a:r>
              <a:rPr lang="pt-PT" sz="3200" b="1" dirty="0" err="1">
                <a:solidFill>
                  <a:srgbClr val="C00000"/>
                </a:solidFill>
              </a:rPr>
              <a:t>Vulnerabilities</a:t>
            </a:r>
            <a:endParaRPr lang="pt-PT" sz="3200" b="1" dirty="0"/>
          </a:p>
          <a:p>
            <a:pPr marL="0" indent="0">
              <a:buNone/>
            </a:pPr>
            <a:r>
              <a:rPr lang="pt-PT" sz="1800" b="1" dirty="0" err="1"/>
              <a:t>Tracking</a:t>
            </a:r>
            <a:r>
              <a:rPr lang="pt-PT" sz="1800" b="1" dirty="0"/>
              <a:t> </a:t>
            </a:r>
            <a:r>
              <a:rPr lang="pt-PT" sz="1800" b="1" dirty="0" err="1"/>
              <a:t>Vulnerability</a:t>
            </a:r>
            <a:r>
              <a:rPr lang="pt-PT" sz="1800" b="1" dirty="0"/>
              <a:t> </a:t>
            </a:r>
            <a:r>
              <a:rPr lang="pt-PT" sz="1800" b="1" dirty="0" err="1"/>
              <a:t>Mitigations</a:t>
            </a:r>
            <a:endParaRPr lang="pt-PT" sz="1800" b="1" dirty="0"/>
          </a:p>
          <a:p>
            <a:pPr marL="0" indent="0">
              <a:buNone/>
            </a:pPr>
            <a:r>
              <a:rPr lang="en-US" sz="1400" dirty="0"/>
              <a:t>CQ11: How can we verify if a security patch was installed for a previously vulnerable package?</a:t>
            </a:r>
          </a:p>
          <a:p>
            <a:pPr marL="0" indent="0">
              <a:buNone/>
            </a:pPr>
            <a:r>
              <a:rPr lang="en-US" sz="1400" dirty="0"/>
              <a:t>CQ12: How can we identify incomplete or failed patch installations?</a:t>
            </a:r>
          </a:p>
          <a:p>
            <a:pPr marL="0" indent="0">
              <a:buNone/>
            </a:pPr>
            <a:r>
              <a:rPr lang="en-US" sz="1400" dirty="0"/>
              <a:t>CQ13: How can we track whether a vulnerable package was removed or upgraded?</a:t>
            </a:r>
          </a:p>
          <a:p>
            <a:pPr marL="0" indent="0">
              <a:buNone/>
            </a:pPr>
            <a:r>
              <a:rPr lang="en-US" sz="1400" dirty="0"/>
              <a:t>CQ14: How can we correlate security patches with vulnerability disclosures (e.g., tracking CVE fixes)?</a:t>
            </a:r>
          </a:p>
          <a:p>
            <a:pPr marL="0" indent="0">
              <a:buNone/>
            </a:pPr>
            <a:r>
              <a:rPr lang="en-US" sz="1400" dirty="0"/>
              <a:t>CQ15: How can we determine if a package update failed, leaving the system exposed to a known vulnerability?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/>
              <a:t>Detecting Anomalous or Suspicious Package Activity </a:t>
            </a:r>
          </a:p>
          <a:p>
            <a:pPr marL="0" indent="0">
              <a:buNone/>
            </a:pPr>
            <a:r>
              <a:rPr lang="en-US" sz="1400" dirty="0"/>
              <a:t>CQ16: How can we detect if a package was installed at an unusual time (e.g., outside maintenance windows)?</a:t>
            </a:r>
          </a:p>
          <a:p>
            <a:pPr marL="0" indent="0">
              <a:buNone/>
            </a:pPr>
            <a:r>
              <a:rPr lang="en-US" sz="1400" dirty="0"/>
              <a:t>CQ17: How can we identify if a package installation is linked to suspicious user activity?</a:t>
            </a:r>
          </a:p>
          <a:p>
            <a:pPr marL="0" indent="0">
              <a:buNone/>
            </a:pPr>
            <a:r>
              <a:rPr lang="en-US" sz="1400" dirty="0"/>
              <a:t>CQ18: How can we detect package removals that might indicate an attacker is covering their tracks?</a:t>
            </a:r>
          </a:p>
          <a:p>
            <a:pPr marL="0" indent="0">
              <a:buNone/>
            </a:pPr>
            <a:r>
              <a:rPr lang="en-US" sz="1400" dirty="0"/>
              <a:t>CQ19: How can we track unexpected installations of high-risk packages (e.g., SSH servers, network sniffers, privilege escalation tools)?</a:t>
            </a:r>
          </a:p>
          <a:p>
            <a:pPr marL="0" indent="0">
              <a:buNone/>
            </a:pPr>
            <a:r>
              <a:rPr lang="en-US" sz="1400" dirty="0"/>
              <a:t>CQ20: How can we identify if a package was installed shortly before a system compromise or security alert?</a:t>
            </a:r>
          </a:p>
        </p:txBody>
      </p:sp>
    </p:spTree>
    <p:extLst>
      <p:ext uri="{BB962C8B-B14F-4D97-AF65-F5344CB8AC3E}">
        <p14:creationId xmlns:p14="http://schemas.microsoft.com/office/powerpoint/2010/main" val="2045488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37D01-951B-4381-8D7F-4CD9EE98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6ED15-4B5B-7FFD-1DE5-2DD466A7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49F348-D78A-A619-6E48-63A8DFC1A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3200" b="1" dirty="0" err="1"/>
              <a:t>Competency</a:t>
            </a:r>
            <a:r>
              <a:rPr lang="pt-PT" sz="3200" b="1" dirty="0"/>
              <a:t> </a:t>
            </a:r>
            <a:r>
              <a:rPr lang="pt-PT" sz="3200" b="1" dirty="0" err="1"/>
              <a:t>Questions</a:t>
            </a:r>
            <a:r>
              <a:rPr lang="pt-PT" sz="3200" b="1" dirty="0"/>
              <a:t> (CQ) </a:t>
            </a:r>
            <a:r>
              <a:rPr lang="pt-PT" sz="3200" b="1" dirty="0" err="1">
                <a:solidFill>
                  <a:srgbClr val="C00000"/>
                </a:solidFill>
              </a:rPr>
              <a:t>Vulnerabilities</a:t>
            </a:r>
            <a:endParaRPr lang="pt-PT" sz="3200" b="1" dirty="0"/>
          </a:p>
          <a:p>
            <a:pPr marL="0" indent="0">
              <a:buNone/>
            </a:pPr>
            <a:r>
              <a:rPr lang="en-US" sz="1800" b="1" dirty="0"/>
              <a:t>Supply Chain &amp; Dependency Vulnerabilities</a:t>
            </a:r>
          </a:p>
          <a:p>
            <a:pPr marL="0" indent="0">
              <a:buNone/>
            </a:pPr>
            <a:r>
              <a:rPr lang="en-US" sz="1400" dirty="0"/>
              <a:t>CQ21: How can we detect if a package installed via dpkg.log contains a vulnerable dependency?</a:t>
            </a:r>
          </a:p>
          <a:p>
            <a:pPr marL="0" indent="0">
              <a:buNone/>
            </a:pPr>
            <a:r>
              <a:rPr lang="en-US" sz="1400" dirty="0"/>
              <a:t>CQ22: How can we track transitive dependencies that introduce security risks?</a:t>
            </a:r>
          </a:p>
          <a:p>
            <a:pPr marL="0" indent="0">
              <a:buNone/>
            </a:pPr>
            <a:r>
              <a:rPr lang="en-US" sz="1400" dirty="0"/>
              <a:t>CQ23: How can we identify cases where a package was replaced with a </a:t>
            </a:r>
            <a:r>
              <a:rPr lang="en-US" sz="1400" dirty="0" err="1"/>
              <a:t>trojanized</a:t>
            </a:r>
            <a:r>
              <a:rPr lang="en-US" sz="1400" dirty="0"/>
              <a:t> or malicious version?</a:t>
            </a:r>
          </a:p>
          <a:p>
            <a:pPr marL="0" indent="0">
              <a:buNone/>
            </a:pPr>
            <a:r>
              <a:rPr lang="en-US" sz="1400" dirty="0"/>
              <a:t>CQ24: How can we detect if a package was installed from an untrusted source that is linked to security risks?</a:t>
            </a:r>
          </a:p>
          <a:p>
            <a:pPr marL="0" indent="0">
              <a:buNone/>
            </a:pPr>
            <a:r>
              <a:rPr lang="en-US" sz="1400" dirty="0"/>
              <a:t>CQ25: How can we ensure that installed packages match cryptographic signatures from trusted sources?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b="1" dirty="0"/>
              <a:t>Cross-Referencing Vulnerabilities with Other Logs</a:t>
            </a:r>
          </a:p>
          <a:p>
            <a:pPr marL="0" indent="0">
              <a:buNone/>
            </a:pPr>
            <a:r>
              <a:rPr lang="en-US" sz="1400" dirty="0"/>
              <a:t>CQ26: How can we correlate dpkg.log entries with intrusion detection logs to identify exploit attempts?</a:t>
            </a:r>
          </a:p>
          <a:p>
            <a:pPr marL="0" indent="0">
              <a:buNone/>
            </a:pPr>
            <a:r>
              <a:rPr lang="en-US" sz="1400" dirty="0"/>
              <a:t>CQ27: How can we link package installations with system audit logs to detect privilege escalation?</a:t>
            </a:r>
          </a:p>
          <a:p>
            <a:pPr marL="0" indent="0">
              <a:buNone/>
            </a:pPr>
            <a:r>
              <a:rPr lang="en-US" sz="1400" dirty="0"/>
              <a:t>CQ28: How can we integrate dpkg.log with malware analysis tools to check if a package is associated with known threats?</a:t>
            </a:r>
          </a:p>
          <a:p>
            <a:pPr marL="0" indent="0">
              <a:buNone/>
            </a:pPr>
            <a:r>
              <a:rPr lang="en-US" sz="1400" dirty="0"/>
              <a:t>CQ29: How can we determine if a package installation corresponds with suspicious network activity?</a:t>
            </a:r>
          </a:p>
          <a:p>
            <a:pPr marL="0" indent="0">
              <a:buNone/>
            </a:pPr>
            <a:r>
              <a:rPr lang="en-US" sz="1400" dirty="0"/>
              <a:t>CQ30: How can we track whether a vulnerable package was used in an actual exploit attempt?</a:t>
            </a:r>
          </a:p>
        </p:txBody>
      </p:sp>
    </p:spTree>
    <p:extLst>
      <p:ext uri="{BB962C8B-B14F-4D97-AF65-F5344CB8AC3E}">
        <p14:creationId xmlns:p14="http://schemas.microsoft.com/office/powerpoint/2010/main" val="51795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B2C2-2373-3B0D-FA89-3679A5C44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9ACCF-B79F-2D36-4D24-182C8D904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CEE3EAA-913C-22C5-561F-25ADEF94A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endParaRPr lang="en-US" sz="1800" b="1" i="0" u="none" strike="noStrike" baseline="0" dirty="0"/>
          </a:p>
          <a:p>
            <a:pPr marL="0" indent="0" algn="l">
              <a:buNone/>
            </a:pPr>
            <a:r>
              <a:rPr lang="en-US" sz="1800" b="1" dirty="0"/>
              <a:t>Identified problem</a:t>
            </a:r>
            <a:endParaRPr lang="en-US" sz="1800" b="1" i="0" u="none" strike="noStrike" baseline="0" dirty="0"/>
          </a:p>
          <a:p>
            <a:pPr algn="l"/>
            <a:r>
              <a:rPr lang="en-US" sz="1800" b="0" i="0" u="none" strike="noStrike" baseline="0" dirty="0"/>
              <a:t>Widespread use of unstructured log data in numerous domains</a:t>
            </a:r>
          </a:p>
          <a:p>
            <a:pPr algn="l"/>
            <a:r>
              <a:rPr lang="en-US" sz="1800" b="0" i="0" u="none" strike="noStrike" baseline="0" dirty="0"/>
              <a:t>Limitations of existing analytic processes</a:t>
            </a:r>
          </a:p>
          <a:p>
            <a:pPr marL="0" indent="0" algn="l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Contribution</a:t>
            </a:r>
          </a:p>
          <a:p>
            <a:pPr algn="l"/>
            <a:r>
              <a:rPr lang="en-US" sz="1800" b="0" i="0" u="none" strike="noStrike" baseline="0" dirty="0"/>
              <a:t>Adoption of Semantic Web technologies in log analytics</a:t>
            </a:r>
          </a:p>
          <a:p>
            <a:pPr algn="l"/>
            <a:r>
              <a:rPr lang="en-US" sz="1800" dirty="0"/>
              <a:t>Drive Knowledge Graph (KG) research by integrating log data into graphs within the context of semantic security analytics</a:t>
            </a:r>
            <a:endParaRPr lang="pt-PT" sz="1800" dirty="0"/>
          </a:p>
        </p:txBody>
      </p:sp>
    </p:spTree>
    <p:extLst>
      <p:ext uri="{BB962C8B-B14F-4D97-AF65-F5344CB8AC3E}">
        <p14:creationId xmlns:p14="http://schemas.microsoft.com/office/powerpoint/2010/main" val="11919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158BF3-2CA4-D82F-8ABF-D55619B9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36F593D-ECD0-D335-A76B-E4C131C34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3200" b="1" dirty="0" err="1"/>
              <a:t>Contribution</a:t>
            </a:r>
            <a:endParaRPr lang="pt-PT" sz="3200" b="1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Develop a comprehensive vulnerability and security strategy to semantically analyze Linux security logs and application libraries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Leveraging an ontology for knowledge capture to derive relationships between log entities, facilitating the construction of a knowledge graph that maps </a:t>
            </a:r>
            <a:r>
              <a:rPr lang="en-US" sz="2000" b="1" dirty="0"/>
              <a:t>vulnerabilities</a:t>
            </a:r>
            <a:r>
              <a:rPr lang="en-US" sz="2000" dirty="0"/>
              <a:t>, </a:t>
            </a:r>
            <a:r>
              <a:rPr lang="en-US" sz="2000" b="1" dirty="0"/>
              <a:t>malware threats</a:t>
            </a:r>
            <a:r>
              <a:rPr lang="en-US" sz="2000" dirty="0"/>
              <a:t>, and </a:t>
            </a:r>
            <a:r>
              <a:rPr lang="en-US" sz="2000" b="1" dirty="0"/>
              <a:t>attack paths</a:t>
            </a:r>
            <a:r>
              <a:rPr lang="en-US" sz="2000" dirty="0"/>
              <a:t>, thereby enhancing IST IS security situational awareness</a:t>
            </a:r>
            <a:endParaRPr lang="pt-PT" sz="2000" dirty="0"/>
          </a:p>
        </p:txBody>
      </p:sp>
    </p:spTree>
    <p:extLst>
      <p:ext uri="{BB962C8B-B14F-4D97-AF65-F5344CB8AC3E}">
        <p14:creationId xmlns:p14="http://schemas.microsoft.com/office/powerpoint/2010/main" val="14215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D753C-A51F-8622-9BB4-73C1FA49E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A5705F7-00BF-5317-FA82-63126BDFFBFF}"/>
              </a:ext>
            </a:extLst>
          </p:cNvPr>
          <p:cNvSpPr/>
          <p:nvPr/>
        </p:nvSpPr>
        <p:spPr>
          <a:xfrm>
            <a:off x="4267200" y="3563549"/>
            <a:ext cx="3657600" cy="1810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2400" dirty="0"/>
              <a:t>dpkg &amp; </a:t>
            </a:r>
            <a:r>
              <a:rPr lang="pt-PT" sz="2400" dirty="0" err="1"/>
              <a:t>dependencies</a:t>
            </a:r>
            <a:endParaRPr lang="pt-PT" sz="2400" dirty="0"/>
          </a:p>
        </p:txBody>
      </p:sp>
      <p:sp>
        <p:nvSpPr>
          <p:cNvPr id="9" name="Marcador de Posição de Conteúdo 8">
            <a:extLst>
              <a:ext uri="{FF2B5EF4-FFF2-40B4-BE49-F238E27FC236}">
                <a16:creationId xmlns:a16="http://schemas.microsoft.com/office/drawing/2014/main" id="{5889178A-A2A2-C301-915D-FF3876468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8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Log files for analysis and processing</a:t>
            </a:r>
          </a:p>
          <a:p>
            <a:pPr marL="0" indent="0">
              <a:buNone/>
            </a:pPr>
            <a:endParaRPr lang="en-US" altLang="pt-PT" sz="2000" dirty="0"/>
          </a:p>
          <a:p>
            <a:pPr marL="0" indent="0">
              <a:buNone/>
            </a:pPr>
            <a:r>
              <a:rPr lang="en-US" altLang="pt-PT" sz="2400" dirty="0"/>
              <a:t>Samples from: GitHub </a:t>
            </a:r>
            <a:r>
              <a:rPr lang="en-US" altLang="pt-PT" sz="2400" dirty="0" err="1"/>
              <a:t>joelrbrandt</a:t>
            </a:r>
            <a:r>
              <a:rPr lang="en-US" altLang="pt-PT" sz="2400" dirty="0"/>
              <a:t>/dpkg.log</a:t>
            </a:r>
          </a:p>
        </p:txBody>
      </p:sp>
    </p:spTree>
    <p:extLst>
      <p:ext uri="{BB962C8B-B14F-4D97-AF65-F5344CB8AC3E}">
        <p14:creationId xmlns:p14="http://schemas.microsoft.com/office/powerpoint/2010/main" val="241191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B2F0-021B-2BE1-77C8-F0B6C4AFE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7AFC0-AA8D-081E-88D0-2A71A1955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982823-2E58-DE4C-BE12-053C8D91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045"/>
          </a:xfrm>
        </p:spPr>
        <p:txBody>
          <a:bodyPr>
            <a:normAutofit fontScale="40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pt-PT" sz="6700" b="1" dirty="0"/>
              <a:t>Common Actions in </a:t>
            </a:r>
            <a:r>
              <a:rPr lang="en-US" altLang="pt-PT" sz="6700" b="1" dirty="0" err="1"/>
              <a:t>dpkg</a:t>
            </a:r>
            <a:endParaRPr lang="en-US" altLang="pt-PT" sz="6700" b="1" dirty="0"/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PT" altLang="pt-PT" sz="3800" b="1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4000" b="1" dirty="0" err="1"/>
              <a:t>i</a:t>
            </a:r>
            <a:r>
              <a:rPr kumimoji="0" lang="pt-PT" altLang="pt-P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nstall</a:t>
            </a:r>
            <a:r>
              <a:rPr lang="pt-PT" altLang="pt-PT" sz="4000" dirty="0"/>
              <a:t> - 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package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installed</a:t>
            </a:r>
            <a:endParaRPr kumimoji="0" lang="pt-PT" altLang="pt-P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vim:amd64 &lt;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none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 2:8.2.3995-1ubuntu2.5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pt-PT" sz="35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&lt;none&gt; means that there was no previously installed version of the package before this installation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altLang="pt-P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4000" b="1" dirty="0"/>
              <a:t>u</a:t>
            </a:r>
            <a:r>
              <a:rPr kumimoji="0" lang="pt-PT" altLang="pt-P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pgrade</a:t>
            </a:r>
            <a:r>
              <a:rPr lang="pt-PT" altLang="pt-PT" sz="4000" dirty="0"/>
              <a:t> - 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package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upgraded</a:t>
            </a:r>
            <a:endParaRPr kumimoji="0" lang="pt-PT" altLang="pt-P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upgrade firefox:amd64 115.0.2-1ubuntu1 116.0.1-1ubuntu1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pt-PT" sz="3500" i="1" dirty="0" err="1"/>
              <a:t>the</a:t>
            </a:r>
            <a:r>
              <a:rPr lang="pt-PT" altLang="pt-PT" sz="3500" i="1" dirty="0"/>
              <a:t> package </a:t>
            </a:r>
            <a:r>
              <a:rPr lang="pt-PT" altLang="pt-PT" sz="3500" i="1" dirty="0" err="1"/>
              <a:t>firefox</a:t>
            </a:r>
            <a:r>
              <a:rPr lang="pt-PT" altLang="pt-PT" sz="3500" i="1" dirty="0"/>
              <a:t> </a:t>
            </a:r>
            <a:r>
              <a:rPr lang="pt-PT" altLang="pt-PT" sz="3500" i="1" dirty="0" err="1"/>
              <a:t>was</a:t>
            </a:r>
            <a:r>
              <a:rPr lang="pt-PT" altLang="pt-PT" sz="3500" i="1" dirty="0"/>
              <a:t> </a:t>
            </a:r>
            <a:r>
              <a:rPr lang="pt-PT" altLang="pt-PT" sz="3500" i="1" dirty="0" err="1"/>
              <a:t>upgraded</a:t>
            </a:r>
            <a:r>
              <a:rPr lang="pt-PT" altLang="pt-PT" sz="3500" i="1" dirty="0"/>
              <a:t> </a:t>
            </a:r>
            <a:r>
              <a:rPr lang="pt-PT" altLang="pt-PT" sz="3500" i="1" dirty="0" err="1"/>
              <a:t>from</a:t>
            </a:r>
            <a:r>
              <a:rPr lang="pt-PT" altLang="pt-PT" sz="3500" i="1" dirty="0"/>
              <a:t> 115.0.2-1ubuntu1 to 116.0.1-1ubuntu1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PT" altLang="pt-P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4000" b="1" dirty="0"/>
              <a:t>r</a:t>
            </a:r>
            <a:r>
              <a:rPr kumimoji="0" lang="pt-PT" altLang="pt-PT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emove</a:t>
            </a:r>
            <a:r>
              <a:rPr lang="pt-PT" altLang="pt-PT" sz="4000" dirty="0"/>
              <a:t> - 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package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removed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but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configuration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remain</a:t>
            </a:r>
            <a:endParaRPr kumimoji="0" lang="pt-PT" altLang="pt-P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PT" altLang="pt-PT" sz="4000" dirty="0" err="1"/>
              <a:t>Example</a:t>
            </a:r>
            <a:r>
              <a:rPr lang="pt-PT" altLang="pt-PT" sz="4000" dirty="0"/>
              <a:t>: remove nano:amd64 6.4-1ubuntu1 &lt;</a:t>
            </a:r>
            <a:r>
              <a:rPr lang="pt-PT" altLang="pt-PT" sz="4000" dirty="0" err="1"/>
              <a:t>none</a:t>
            </a:r>
            <a:r>
              <a:rPr lang="pt-PT" altLang="pt-PT" sz="4000" dirty="0"/>
              <a:t>&gt;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PT" sz="3500" i="1" dirty="0"/>
              <a:t>&lt;none&gt; indicates that after the removal, there is no installed version of the package left on the system</a:t>
            </a:r>
            <a:endParaRPr lang="pt-PT" altLang="pt-PT" sz="3500" i="1" dirty="0"/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PT" altLang="pt-PT" sz="4000" dirty="0"/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4000" b="1" dirty="0" err="1"/>
              <a:t>p</a:t>
            </a:r>
            <a:r>
              <a:rPr kumimoji="0" lang="pt-PT" altLang="pt-PT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urge</a:t>
            </a:r>
            <a:r>
              <a:rPr lang="pt-PT" altLang="pt-PT" sz="4000" dirty="0"/>
              <a:t> - 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package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was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completely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removed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including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PT" altLang="pt-PT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configuration</a:t>
            </a:r>
            <a:r>
              <a:rPr kumimoji="0" lang="pt-PT" altLang="pt-PT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pt-PT" sz="4000" dirty="0" err="1"/>
              <a:t>Example</a:t>
            </a:r>
            <a:r>
              <a:rPr lang="pt-PT" altLang="pt-PT" sz="4000" dirty="0"/>
              <a:t>: </a:t>
            </a:r>
            <a:r>
              <a:rPr lang="pt-PT" altLang="pt-PT" sz="4000" dirty="0" err="1"/>
              <a:t>purge</a:t>
            </a:r>
            <a:r>
              <a:rPr lang="pt-PT" altLang="pt-PT" sz="4000" dirty="0"/>
              <a:t> apache2:amd64 2.4.52-1ubuntu4.3 &lt;</a:t>
            </a:r>
            <a:r>
              <a:rPr lang="pt-PT" altLang="pt-PT" sz="4000" dirty="0" err="1"/>
              <a:t>none</a:t>
            </a:r>
            <a:r>
              <a:rPr lang="pt-PT" altLang="pt-PT" sz="4000" dirty="0"/>
              <a:t>&gt;</a:t>
            </a:r>
          </a:p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500" i="1" dirty="0"/>
              <a:t>&lt;none&gt; means that after the purge, the package is completely removed, including its configuration files, and there is no remaining version of it on the system</a:t>
            </a:r>
            <a:endParaRPr lang="pt-PT" sz="3500" i="1" dirty="0"/>
          </a:p>
        </p:txBody>
      </p:sp>
    </p:spTree>
    <p:extLst>
      <p:ext uri="{BB962C8B-B14F-4D97-AF65-F5344CB8AC3E}">
        <p14:creationId xmlns:p14="http://schemas.microsoft.com/office/powerpoint/2010/main" val="7938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E55AF-FBA4-B004-8308-AE669DD23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BDCE7-0C6C-CD1C-0F93-57AFB2D68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AFFB0FA-ED1F-B840-7895-21035D29B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PT" sz="3500" b="1" dirty="0"/>
              <a:t>Common Actions in </a:t>
            </a:r>
            <a:r>
              <a:rPr lang="en-US" altLang="pt-PT" sz="3500" b="1" dirty="0" err="1"/>
              <a:t>dpkg</a:t>
            </a:r>
            <a:endParaRPr lang="en-US" altLang="pt-PT" sz="35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pt-PT" sz="2200" b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1700" b="1" dirty="0"/>
              <a:t>configure </a:t>
            </a:r>
            <a:r>
              <a:rPr lang="pt-PT" altLang="pt-PT" sz="1700" dirty="0"/>
              <a:t>- A package </a:t>
            </a:r>
            <a:r>
              <a:rPr lang="pt-PT" altLang="pt-PT" sz="1700" dirty="0" err="1"/>
              <a:t>was</a:t>
            </a:r>
            <a:r>
              <a:rPr lang="pt-PT" altLang="pt-PT" sz="1700" dirty="0"/>
              <a:t> </a:t>
            </a:r>
            <a:r>
              <a:rPr lang="pt-PT" altLang="pt-PT" sz="1700" dirty="0" err="1"/>
              <a:t>configured</a:t>
            </a:r>
            <a:r>
              <a:rPr lang="pt-PT" altLang="pt-PT" sz="1700" dirty="0"/>
              <a:t> </a:t>
            </a:r>
            <a:r>
              <a:rPr lang="pt-PT" altLang="pt-PT" sz="1700" dirty="0" err="1"/>
              <a:t>after</a:t>
            </a:r>
            <a:r>
              <a:rPr lang="pt-PT" altLang="pt-PT" sz="1700" dirty="0"/>
              <a:t> </a:t>
            </a:r>
            <a:r>
              <a:rPr lang="pt-PT" altLang="pt-PT" sz="1700" dirty="0" err="1"/>
              <a:t>installation</a:t>
            </a:r>
            <a:endParaRPr lang="pt-PT" altLang="pt-PT" sz="1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t-PT" altLang="pt-PT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pt-PT" altLang="pt-PT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configure openssh-server:amd64 1:9.0p1-1ubuntu7.4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400" i="1" dirty="0" err="1"/>
              <a:t>openssh</a:t>
            </a:r>
            <a:r>
              <a:rPr lang="en-US" sz="1400" i="1" dirty="0"/>
              <a:t>-server package was configured after installation or an upgrade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PT" altLang="pt-PT" sz="17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1700" b="1" dirty="0"/>
              <a:t>status </a:t>
            </a:r>
            <a:r>
              <a:rPr lang="pt-PT" altLang="pt-PT" sz="1700" dirty="0"/>
              <a:t>- </a:t>
            </a:r>
            <a:r>
              <a:rPr lang="pt-PT" altLang="pt-PT" sz="1700" dirty="0" err="1"/>
              <a:t>The</a:t>
            </a:r>
            <a:r>
              <a:rPr lang="pt-PT" altLang="pt-PT" sz="1700" dirty="0"/>
              <a:t> package status </a:t>
            </a:r>
            <a:r>
              <a:rPr lang="pt-PT" altLang="pt-PT" sz="1700" dirty="0" err="1"/>
              <a:t>changed</a:t>
            </a:r>
            <a:r>
              <a:rPr lang="pt-PT" altLang="pt-PT" sz="1700" dirty="0"/>
              <a:t>, </a:t>
            </a:r>
            <a:r>
              <a:rPr lang="pt-PT" altLang="pt-PT" sz="1700" dirty="0" err="1"/>
              <a:t>usually</a:t>
            </a:r>
            <a:r>
              <a:rPr lang="pt-PT" altLang="pt-PT" sz="1700" dirty="0"/>
              <a:t> </a:t>
            </a:r>
            <a:r>
              <a:rPr lang="pt-PT" altLang="pt-PT" sz="1700" dirty="0" err="1"/>
              <a:t>due</a:t>
            </a:r>
            <a:r>
              <a:rPr lang="pt-PT" altLang="pt-PT" sz="1700" dirty="0"/>
              <a:t> to </a:t>
            </a:r>
            <a:r>
              <a:rPr lang="pt-PT" altLang="pt-PT" sz="1700" dirty="0" err="1"/>
              <a:t>installation</a:t>
            </a:r>
            <a:r>
              <a:rPr lang="pt-PT" altLang="pt-PT" sz="1700" dirty="0"/>
              <a:t> </a:t>
            </a:r>
            <a:r>
              <a:rPr lang="pt-PT" altLang="pt-PT" sz="1700" dirty="0" err="1"/>
              <a:t>or</a:t>
            </a:r>
            <a:r>
              <a:rPr lang="pt-PT" altLang="pt-PT" sz="1700" dirty="0"/>
              <a:t> </a:t>
            </a:r>
            <a:r>
              <a:rPr lang="pt-PT" altLang="pt-PT" sz="1700" dirty="0" err="1"/>
              <a:t>removal</a:t>
            </a:r>
            <a:endParaRPr lang="pt-PT" altLang="pt-PT" sz="17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PT" altLang="pt-PT" sz="1700" dirty="0" err="1"/>
              <a:t>Example</a:t>
            </a:r>
            <a:r>
              <a:rPr lang="pt-PT" altLang="pt-PT" sz="1700" dirty="0"/>
              <a:t>: status </a:t>
            </a:r>
            <a:r>
              <a:rPr lang="pt-PT" altLang="pt-PT" sz="1700" dirty="0" err="1"/>
              <a:t>installed</a:t>
            </a:r>
            <a:r>
              <a:rPr lang="pt-PT" altLang="pt-PT" sz="1700" dirty="0"/>
              <a:t> curl:amd64 7.81.0-1ubuntu1.10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pt-PT" sz="1400" i="1" dirty="0"/>
              <a:t>package curl has been marked as installed</a:t>
            </a:r>
            <a:endParaRPr lang="pt-PT" altLang="pt-PT" sz="1400" i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PT" altLang="pt-PT" sz="17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1700" b="1" dirty="0" err="1"/>
              <a:t>triggers-pending</a:t>
            </a:r>
            <a:r>
              <a:rPr lang="pt-PT" altLang="pt-PT" sz="1700" b="1" dirty="0"/>
              <a:t> </a:t>
            </a:r>
            <a:r>
              <a:rPr lang="pt-PT" altLang="pt-PT" sz="1700" dirty="0"/>
              <a:t>-  A package </a:t>
            </a:r>
            <a:r>
              <a:rPr lang="pt-PT" altLang="pt-PT" sz="1700" dirty="0" err="1"/>
              <a:t>has</a:t>
            </a:r>
            <a:r>
              <a:rPr lang="pt-PT" altLang="pt-PT" sz="1700" dirty="0"/>
              <a:t> </a:t>
            </a:r>
            <a:r>
              <a:rPr lang="pt-PT" altLang="pt-PT" sz="1700" dirty="0" err="1"/>
              <a:t>pending</a:t>
            </a:r>
            <a:r>
              <a:rPr lang="pt-PT" altLang="pt-PT" sz="1700" dirty="0"/>
              <a:t> </a:t>
            </a:r>
            <a:r>
              <a:rPr lang="pt-PT" altLang="pt-PT" sz="1700" dirty="0" err="1"/>
              <a:t>triggers</a:t>
            </a:r>
            <a:r>
              <a:rPr lang="pt-PT" altLang="pt-PT" sz="1700" dirty="0"/>
              <a:t> (</a:t>
            </a:r>
            <a:r>
              <a:rPr lang="pt-PT" altLang="pt-PT" sz="1700" dirty="0" err="1"/>
              <a:t>actions</a:t>
            </a:r>
            <a:r>
              <a:rPr lang="pt-PT" altLang="pt-PT" sz="1700" dirty="0"/>
              <a:t> </a:t>
            </a:r>
            <a:r>
              <a:rPr lang="pt-PT" altLang="pt-PT" sz="1700" dirty="0" err="1"/>
              <a:t>needed</a:t>
            </a:r>
            <a:r>
              <a:rPr lang="pt-PT" altLang="pt-PT" sz="1700" dirty="0"/>
              <a:t> </a:t>
            </a:r>
            <a:r>
              <a:rPr lang="pt-PT" altLang="pt-PT" sz="1700" dirty="0" err="1"/>
              <a:t>after</a:t>
            </a:r>
            <a:r>
              <a:rPr lang="pt-PT" altLang="pt-PT" sz="1700" dirty="0"/>
              <a:t> </a:t>
            </a:r>
            <a:r>
              <a:rPr lang="pt-PT" altLang="pt-PT" sz="1700" dirty="0" err="1"/>
              <a:t>an</a:t>
            </a:r>
            <a:r>
              <a:rPr lang="pt-PT" altLang="pt-PT" sz="1700" dirty="0"/>
              <a:t> </a:t>
            </a:r>
            <a:r>
              <a:rPr lang="pt-PT" altLang="pt-PT" sz="1700" dirty="0" err="1"/>
              <a:t>install</a:t>
            </a:r>
            <a:r>
              <a:rPr lang="pt-PT" altLang="pt-PT" sz="1700" dirty="0"/>
              <a:t>/remove)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PT" altLang="pt-PT" sz="1700" dirty="0" err="1"/>
              <a:t>Example</a:t>
            </a:r>
            <a:r>
              <a:rPr lang="pt-PT" altLang="pt-PT" sz="1700" dirty="0"/>
              <a:t>: </a:t>
            </a:r>
            <a:r>
              <a:rPr lang="pt-PT" altLang="pt-PT" sz="1700" dirty="0" err="1"/>
              <a:t>triggers-pending</a:t>
            </a:r>
            <a:r>
              <a:rPr lang="pt-PT" altLang="pt-PT" sz="1700" dirty="0"/>
              <a:t> libc-bin:amd64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pt-PT" sz="1400" i="1" dirty="0"/>
              <a:t>the package </a:t>
            </a:r>
            <a:r>
              <a:rPr lang="en-US" altLang="pt-PT" sz="1400" i="1" dirty="0" err="1"/>
              <a:t>libc</a:t>
            </a:r>
            <a:r>
              <a:rPr lang="en-US" altLang="pt-PT" sz="1400" i="1" dirty="0"/>
              <a:t>-bin has pending actions (triggers) that need to be executed after its installation or removal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PT" altLang="pt-PT" sz="1400" i="1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pt-PT" altLang="pt-PT" sz="1700" b="1" dirty="0" err="1"/>
              <a:t>triggers-running</a:t>
            </a:r>
            <a:r>
              <a:rPr lang="pt-PT" altLang="pt-PT" sz="1700" b="1" dirty="0"/>
              <a:t> </a:t>
            </a:r>
            <a:r>
              <a:rPr lang="pt-PT" altLang="pt-PT" sz="1700" dirty="0"/>
              <a:t>- A </a:t>
            </a:r>
            <a:r>
              <a:rPr lang="pt-PT" altLang="pt-PT" sz="1700" dirty="0" err="1"/>
              <a:t>package’s</a:t>
            </a:r>
            <a:r>
              <a:rPr lang="pt-PT" altLang="pt-PT" sz="1700" dirty="0"/>
              <a:t> </a:t>
            </a:r>
            <a:r>
              <a:rPr lang="pt-PT" altLang="pt-PT" sz="1700" dirty="0" err="1"/>
              <a:t>triggers</a:t>
            </a:r>
            <a:r>
              <a:rPr lang="pt-PT" altLang="pt-PT" sz="1700" dirty="0"/>
              <a:t> are </a:t>
            </a:r>
            <a:r>
              <a:rPr lang="pt-PT" altLang="pt-PT" sz="1700" dirty="0" err="1"/>
              <a:t>being</a:t>
            </a:r>
            <a:r>
              <a:rPr lang="pt-PT" altLang="pt-PT" sz="1700" dirty="0"/>
              <a:t> </a:t>
            </a:r>
            <a:r>
              <a:rPr lang="pt-PT" altLang="pt-PT" sz="1700" dirty="0" err="1"/>
              <a:t>executed</a:t>
            </a:r>
            <a:endParaRPr lang="pt-PT" altLang="pt-PT" sz="1700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PT" altLang="pt-PT" sz="1700" dirty="0" err="1"/>
              <a:t>Example</a:t>
            </a:r>
            <a:r>
              <a:rPr lang="pt-PT" altLang="pt-PT" sz="1700" dirty="0"/>
              <a:t>: </a:t>
            </a:r>
            <a:r>
              <a:rPr lang="pt-PT" altLang="pt-PT" sz="1700" dirty="0" err="1"/>
              <a:t>triggers-running</a:t>
            </a:r>
            <a:r>
              <a:rPr lang="pt-PT" altLang="pt-PT" sz="1700" dirty="0"/>
              <a:t> </a:t>
            </a:r>
            <a:r>
              <a:rPr lang="pt-PT" altLang="pt-PT" sz="1700" dirty="0" err="1"/>
              <a:t>man-db</a:t>
            </a:r>
            <a:endParaRPr lang="pt-PT" altLang="pt-PT" sz="1700" dirty="0"/>
          </a:p>
          <a:p>
            <a:pPr marL="0"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pt-PT" sz="1400" i="1" dirty="0"/>
              <a:t>the triggers (pending actions) for the man-</a:t>
            </a:r>
            <a:r>
              <a:rPr lang="en-US" altLang="pt-PT" sz="1400" i="1" dirty="0" err="1"/>
              <a:t>db</a:t>
            </a:r>
            <a:r>
              <a:rPr lang="en-US" altLang="pt-PT" sz="1400" i="1" dirty="0"/>
              <a:t> package are currently being executed</a:t>
            </a:r>
            <a:endParaRPr lang="pt-PT" altLang="pt-PT" sz="1400" i="1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21782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274EE-A6D4-A307-97D8-DA2510B0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CF0174E-A488-5EDC-E5FE-44CB1B03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604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t-PT" sz="3200" b="1" dirty="0" err="1"/>
              <a:t>Ontological</a:t>
            </a:r>
            <a:r>
              <a:rPr lang="pt-PT" sz="3200" b="1" dirty="0"/>
              <a:t> </a:t>
            </a:r>
            <a:r>
              <a:rPr lang="pt-PT" sz="3200" b="1" dirty="0" err="1"/>
              <a:t>Approach</a:t>
            </a:r>
            <a:endParaRPr lang="pt-PT" sz="32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Define the scope and refine through the </a:t>
            </a:r>
            <a:r>
              <a:rPr lang="en-US" sz="2000" b="1" dirty="0">
                <a:solidFill>
                  <a:srgbClr val="000000"/>
                </a:solidFill>
              </a:rPr>
              <a:t>Competency Questions (CQ)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Identify other ontologies/taxonomies that can be used/reused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u="none" strike="noStrike" baseline="0" dirty="0">
                <a:solidFill>
                  <a:srgbClr val="000000"/>
                </a:solidFill>
              </a:rPr>
              <a:t>Identify sources from where we can extract the knowledge to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u="none" strike="noStrike" baseline="0" dirty="0">
                <a:solidFill>
                  <a:srgbClr val="000000"/>
                </a:solidFill>
              </a:rPr>
              <a:t>Define the main concepts and the relationships between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u="none" strike="noStrike" baseline="0" dirty="0">
                <a:solidFill>
                  <a:srgbClr val="000000"/>
                </a:solidFill>
              </a:rPr>
              <a:t>Define the properties for the concepts, involving the domain experts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u="none" strike="noStrike" baseline="0" dirty="0">
                <a:solidFill>
                  <a:srgbClr val="000000"/>
                </a:solidFill>
              </a:rPr>
              <a:t>Implement the ontology using OWL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pt-PT" altLang="pt-PT" sz="38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60916-8EFA-A51D-552B-B83468EAF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5998E3-FD2E-5D36-D16A-260CEE0FB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503F70E-489E-88FF-4059-ADC3414F4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3200" b="1" dirty="0" err="1"/>
              <a:t>Competency</a:t>
            </a:r>
            <a:r>
              <a:rPr lang="pt-PT" sz="3200" b="1" dirty="0"/>
              <a:t> </a:t>
            </a:r>
            <a:r>
              <a:rPr lang="pt-PT" sz="3200" b="1" dirty="0" err="1"/>
              <a:t>Questions</a:t>
            </a:r>
            <a:r>
              <a:rPr lang="pt-PT" sz="3200" b="1" dirty="0"/>
              <a:t> (CQ) </a:t>
            </a:r>
            <a:r>
              <a:rPr lang="pt-PT" sz="3200" b="1" dirty="0">
                <a:solidFill>
                  <a:schemeClr val="accent4">
                    <a:lumMod val="75000"/>
                  </a:schemeClr>
                </a:solidFill>
              </a:rPr>
              <a:t>General</a:t>
            </a:r>
            <a:endParaRPr lang="pt-PT" sz="3200" b="1" dirty="0"/>
          </a:p>
          <a:p>
            <a:pPr marL="0" indent="0">
              <a:buNone/>
            </a:pPr>
            <a:r>
              <a:rPr lang="pt-PT" sz="1800" b="1" dirty="0"/>
              <a:t>General Log </a:t>
            </a:r>
            <a:r>
              <a:rPr lang="pt-PT" sz="1800" b="1" dirty="0" err="1"/>
              <a:t>Structure</a:t>
            </a:r>
            <a:endParaRPr lang="pt-PT" sz="1800" b="1" dirty="0"/>
          </a:p>
          <a:p>
            <a:pPr marL="0" indent="0">
              <a:buNone/>
            </a:pPr>
            <a:r>
              <a:rPr lang="pt-PT" sz="1400" dirty="0"/>
              <a:t>CQ1: </a:t>
            </a:r>
            <a:r>
              <a:rPr lang="en-US" sz="1400" dirty="0"/>
              <a:t>What are the main entities present in a dkpg.log file? (e.g., packages, timestamps, actions)</a:t>
            </a:r>
          </a:p>
          <a:p>
            <a:pPr marL="0" indent="0">
              <a:buNone/>
            </a:pPr>
            <a:r>
              <a:rPr lang="en-US" sz="1400" dirty="0"/>
              <a:t>CQ2: What relationships exist between log entries? (e.g., sequence, dependencies)</a:t>
            </a:r>
          </a:p>
          <a:p>
            <a:pPr marL="0" indent="0">
              <a:buNone/>
            </a:pPr>
            <a:r>
              <a:rPr lang="en-US" sz="1400" dirty="0"/>
              <a:t>CQ3: How is a log entry uniquely identified?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b="1" dirty="0" err="1"/>
              <a:t>Timestamp</a:t>
            </a:r>
            <a:r>
              <a:rPr lang="pt-PT" sz="1800" b="1" dirty="0"/>
              <a:t> &amp; </a:t>
            </a:r>
            <a:r>
              <a:rPr lang="pt-PT" sz="1800" b="1" dirty="0" err="1"/>
              <a:t>Ordering</a:t>
            </a:r>
            <a:endParaRPr lang="pt-PT" sz="1800" b="1" dirty="0"/>
          </a:p>
          <a:p>
            <a:pPr marL="0" indent="0">
              <a:buNone/>
            </a:pPr>
            <a:r>
              <a:rPr lang="en-US" sz="1400" dirty="0"/>
              <a:t>CQ4: How can we extract and interpret timestamps from dkpg.log? y</a:t>
            </a:r>
          </a:p>
          <a:p>
            <a:pPr marL="0" indent="0">
              <a:buNone/>
            </a:pPr>
            <a:r>
              <a:rPr lang="en-US" sz="1400" dirty="0"/>
              <a:t>CQ5: What format is used for timestamps in dkpg.log? y</a:t>
            </a:r>
          </a:p>
          <a:p>
            <a:pPr marL="0" indent="0">
              <a:buNone/>
            </a:pPr>
            <a:r>
              <a:rPr lang="en-US" sz="1400" dirty="0"/>
              <a:t>CQ6: Can logs be out of order, and how should they be handled? y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417288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A31FB-4562-DCFD-EF99-906962D20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68A228-7FD8-C420-9C79-93AA910AA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356F9ED-1C15-F3DA-D8E5-B123B7FEF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3200" b="1" dirty="0" err="1"/>
              <a:t>Competency</a:t>
            </a:r>
            <a:r>
              <a:rPr lang="pt-PT" sz="3200" b="1" dirty="0"/>
              <a:t> </a:t>
            </a:r>
            <a:r>
              <a:rPr lang="pt-PT" sz="3200" b="1" dirty="0" err="1"/>
              <a:t>Questions</a:t>
            </a:r>
            <a:r>
              <a:rPr lang="pt-PT" sz="3200" b="1" dirty="0"/>
              <a:t> (CQ) </a:t>
            </a:r>
            <a:r>
              <a:rPr lang="pt-PT" sz="3200" b="1" dirty="0">
                <a:solidFill>
                  <a:schemeClr val="accent4">
                    <a:lumMod val="75000"/>
                  </a:schemeClr>
                </a:solidFill>
              </a:rPr>
              <a:t>General</a:t>
            </a:r>
            <a:endParaRPr lang="pt-PT" sz="3200" b="1" dirty="0"/>
          </a:p>
          <a:p>
            <a:pPr marL="0" indent="0">
              <a:buNone/>
            </a:pPr>
            <a:r>
              <a:rPr lang="pt-PT" sz="1800" b="1" dirty="0"/>
              <a:t>Package Management </a:t>
            </a:r>
            <a:r>
              <a:rPr lang="pt-PT" sz="1800" b="1" dirty="0" err="1"/>
              <a:t>Actions</a:t>
            </a:r>
            <a:endParaRPr lang="pt-PT" sz="1800" b="1" dirty="0"/>
          </a:p>
          <a:p>
            <a:pPr marL="0" indent="0">
              <a:buNone/>
            </a:pPr>
            <a:r>
              <a:rPr lang="en-US" sz="1400" dirty="0"/>
              <a:t>CQ7: What types of package management actions are recorded? (e.g., install, remove, upgrade, configure)</a:t>
            </a:r>
          </a:p>
          <a:p>
            <a:pPr marL="0" indent="0">
              <a:buNone/>
            </a:pPr>
            <a:r>
              <a:rPr lang="en-US" sz="1400" dirty="0"/>
              <a:t>CQ8: How can we differentiate between package installation and upgrades?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b="1" dirty="0"/>
              <a:t>Package </a:t>
            </a:r>
            <a:r>
              <a:rPr lang="pt-PT" sz="1800" b="1" dirty="0" err="1"/>
              <a:t>Metadata</a:t>
            </a:r>
            <a:endParaRPr lang="pt-PT" sz="1800" b="1" dirty="0"/>
          </a:p>
          <a:p>
            <a:pPr marL="0" indent="0">
              <a:buNone/>
            </a:pPr>
            <a:r>
              <a:rPr lang="en-US" sz="1400" dirty="0"/>
              <a:t>CQ9: What information is recorded about a package in the log? (e.g., package name, version, architecture)</a:t>
            </a:r>
          </a:p>
          <a:p>
            <a:pPr marL="0" indent="0">
              <a:buNone/>
            </a:pPr>
            <a:r>
              <a:rPr lang="en-US" sz="1400" dirty="0"/>
              <a:t>CQ10: How can we extract dependencies or conflicts from the log?</a:t>
            </a:r>
          </a:p>
          <a:p>
            <a:pPr marL="0" indent="0">
              <a:buNone/>
            </a:pPr>
            <a:r>
              <a:rPr lang="en-US" sz="1400" dirty="0"/>
              <a:t>CQ11: How do we determine which package version was installed or removed?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270136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24BD9-9CFE-2A88-F82C-08748364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4AEA1-29A8-0B21-3AA4-CA2E8C4C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200" b="1" dirty="0" err="1"/>
              <a:t>Managing</a:t>
            </a:r>
            <a:r>
              <a:rPr lang="pt-PT" sz="3200" b="1" dirty="0"/>
              <a:t> Linux Package </a:t>
            </a:r>
            <a:r>
              <a:rPr lang="pt-PT" sz="3200" b="1" dirty="0" err="1"/>
              <a:t>Vulnerabilitiesin</a:t>
            </a:r>
            <a:r>
              <a:rPr lang="pt-PT" sz="3200" b="1" dirty="0"/>
              <a:t> ICT </a:t>
            </a:r>
            <a:r>
              <a:rPr lang="pt-PT" sz="3200" b="1" dirty="0" err="1"/>
              <a:t>Assets</a:t>
            </a:r>
            <a:endParaRPr lang="pt-PT" sz="3200" b="1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C542BD-B937-CB8C-4CD5-19D2FEE5B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PT" sz="3200" b="1" dirty="0" err="1"/>
              <a:t>Competency</a:t>
            </a:r>
            <a:r>
              <a:rPr lang="pt-PT" sz="3200" b="1" dirty="0"/>
              <a:t> </a:t>
            </a:r>
            <a:r>
              <a:rPr lang="pt-PT" sz="3200" b="1" dirty="0" err="1"/>
              <a:t>Questions</a:t>
            </a:r>
            <a:r>
              <a:rPr lang="pt-PT" sz="3200" b="1" dirty="0"/>
              <a:t> (CQ) </a:t>
            </a:r>
            <a:r>
              <a:rPr lang="pt-PT" sz="3200" b="1" dirty="0">
                <a:solidFill>
                  <a:schemeClr val="accent4">
                    <a:lumMod val="75000"/>
                  </a:schemeClr>
                </a:solidFill>
              </a:rPr>
              <a:t>General</a:t>
            </a:r>
            <a:endParaRPr lang="pt-PT" sz="3200" b="1" dirty="0"/>
          </a:p>
          <a:p>
            <a:pPr marL="0" indent="0">
              <a:buNone/>
            </a:pPr>
            <a:r>
              <a:rPr lang="pt-PT" sz="1800" b="1" dirty="0" err="1"/>
              <a:t>System</a:t>
            </a:r>
            <a:r>
              <a:rPr lang="pt-PT" sz="1800" b="1" dirty="0"/>
              <a:t> </a:t>
            </a:r>
            <a:r>
              <a:rPr lang="pt-PT" sz="1800" b="1" dirty="0" err="1"/>
              <a:t>Impact</a:t>
            </a:r>
            <a:r>
              <a:rPr lang="pt-PT" sz="1800" b="1" dirty="0"/>
              <a:t> &amp; </a:t>
            </a:r>
            <a:r>
              <a:rPr lang="pt-PT" sz="1800" b="1" dirty="0" err="1"/>
              <a:t>Changes</a:t>
            </a:r>
            <a:endParaRPr lang="pt-PT" sz="1800" b="1" dirty="0"/>
          </a:p>
          <a:p>
            <a:pPr marL="0" indent="0">
              <a:buNone/>
            </a:pPr>
            <a:r>
              <a:rPr lang="en-US" sz="1400" dirty="0"/>
              <a:t>CQ12: How can we track changes made to the system over time using dkpg.log?</a:t>
            </a:r>
          </a:p>
          <a:p>
            <a:pPr marL="0" indent="0">
              <a:buNone/>
            </a:pPr>
            <a:r>
              <a:rPr lang="en-US" sz="1400" dirty="0"/>
              <a:t>CQ13: How can we determine which user initiated a package installation or removal?</a:t>
            </a:r>
          </a:p>
          <a:p>
            <a:pPr marL="0" indent="0">
              <a:buNone/>
            </a:pPr>
            <a:r>
              <a:rPr lang="en-US" sz="1400" dirty="0"/>
              <a:t>CQ14: How can we correlate logs across different systems to track deployment issues?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3592008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b1c4186-bfe7-4663-97fa-53f0e33bc8c2}" enabled="0" method="" siteId="{ab1c4186-bfe7-4663-97fa-53f0e33bc8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1399</Words>
  <Application>Microsoft Office PowerPoint</Application>
  <PresentationFormat>Ecrã Panorâmico</PresentationFormat>
  <Paragraphs>137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Tema do Office</vt:lpstr>
      <vt:lpstr>Project and Seminary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  <vt:lpstr>Managing Linux Package Vulnerabilitiesin ICT Assets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CTEN STP Horta Lourenço</dc:creator>
  <cp:lastModifiedBy>Fábio Silva</cp:lastModifiedBy>
  <cp:revision>2</cp:revision>
  <dcterms:created xsi:type="dcterms:W3CDTF">2025-02-27T21:38:00Z</dcterms:created>
  <dcterms:modified xsi:type="dcterms:W3CDTF">2025-03-08T16:18:22Z</dcterms:modified>
</cp:coreProperties>
</file>