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3" r:id="rId17"/>
    <p:sldId id="301" r:id="rId18"/>
    <p:sldId id="294" r:id="rId19"/>
    <p:sldId id="295" r:id="rId20"/>
    <p:sldId id="296" r:id="rId21"/>
    <p:sldId id="297" r:id="rId22"/>
    <p:sldId id="298" r:id="rId23"/>
    <p:sldId id="299" r:id="rId24"/>
    <p:sldId id="30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SH\POHON%20REVENUE\FEBRUARI\202302%20Pohon_Rev_TR5_ALL_D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'Graph Edited'!$B$2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3D-4596-8C87-305F2582DAE2}"/>
              </c:ext>
            </c:extLst>
          </c:dPt>
          <c:dPt>
            <c:idx val="1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83D-4596-8C87-305F2582DAE2}"/>
              </c:ext>
            </c:extLst>
          </c:dPt>
          <c:dPt>
            <c:idx val="1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83D-4596-8C87-305F2582DAE2}"/>
              </c:ext>
            </c:extLst>
          </c:dPt>
          <c:dPt>
            <c:idx val="1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83D-4596-8C87-305F2582DA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'Graph Edited'!$A$3:$A$15</c:f>
              <c:strCache>
                <c:ptCount val="13"/>
                <c:pt idx="0">
                  <c:v>Madura</c:v>
                </c:pt>
                <c:pt idx="1">
                  <c:v>Pasuruan</c:v>
                </c:pt>
                <c:pt idx="2">
                  <c:v>Singaraja</c:v>
                </c:pt>
                <c:pt idx="3">
                  <c:v>NTT (Kupang)</c:v>
                </c:pt>
                <c:pt idx="4">
                  <c:v>Jember</c:v>
                </c:pt>
                <c:pt idx="5">
                  <c:v>NTB (Mataram)</c:v>
                </c:pt>
                <c:pt idx="6">
                  <c:v>Madiun</c:v>
                </c:pt>
                <c:pt idx="7">
                  <c:v>Kediri</c:v>
                </c:pt>
                <c:pt idx="8">
                  <c:v>Denpasar</c:v>
                </c:pt>
                <c:pt idx="9">
                  <c:v>Malang</c:v>
                </c:pt>
                <c:pt idx="10">
                  <c:v>Surabaya Selatan</c:v>
                </c:pt>
                <c:pt idx="11">
                  <c:v>Sidoarjo</c:v>
                </c:pt>
                <c:pt idx="12">
                  <c:v>Surabaya Utara</c:v>
                </c:pt>
              </c:strCache>
            </c:strRef>
          </c:cat>
          <c:val>
            <c:numRef>
              <c:f>'Graph Edited'!$B$3:$B$15</c:f>
              <c:numCache>
                <c:formatCode>#,###.00,,,\ "M"</c:formatCode>
                <c:ptCount val="13"/>
                <c:pt idx="0">
                  <c:v>12355558107</c:v>
                </c:pt>
                <c:pt idx="1">
                  <c:v>20749330196</c:v>
                </c:pt>
                <c:pt idx="2">
                  <c:v>20805497515</c:v>
                </c:pt>
                <c:pt idx="3">
                  <c:v>21052598835</c:v>
                </c:pt>
                <c:pt idx="4">
                  <c:v>22262342191</c:v>
                </c:pt>
                <c:pt idx="5">
                  <c:v>25055076474</c:v>
                </c:pt>
                <c:pt idx="6">
                  <c:v>26280288559</c:v>
                </c:pt>
                <c:pt idx="7">
                  <c:v>27959093651</c:v>
                </c:pt>
                <c:pt idx="8">
                  <c:v>29173569202</c:v>
                </c:pt>
                <c:pt idx="9">
                  <c:v>35163051197</c:v>
                </c:pt>
                <c:pt idx="10">
                  <c:v>37659440885</c:v>
                </c:pt>
                <c:pt idx="11">
                  <c:v>45134817173</c:v>
                </c:pt>
                <c:pt idx="12">
                  <c:v>53511913889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83D-4596-8C87-305F2582DAE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5"/>
        <c:overlap val="100"/>
        <c:axId val="590054272"/>
        <c:axId val="627260544"/>
      </c:barChart>
      <c:barChart>
        <c:barDir val="bar"/>
        <c:grouping val="stacked"/>
        <c:varyColors val="0"/>
        <c:ser>
          <c:idx val="1"/>
          <c:order val="1"/>
          <c:tx>
            <c:strRef>
              <c:f>'Graph Edited'!$C$2</c:f>
              <c:strCache>
                <c:ptCount val="1"/>
                <c:pt idx="0">
                  <c:v>L11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83D-4596-8C87-305F2582DAE2}"/>
              </c:ext>
            </c:extLst>
          </c:dPt>
          <c:dPt>
            <c:idx val="10"/>
            <c:invertIfNegative val="0"/>
            <c:bubble3D val="0"/>
            <c:spPr>
              <a:solidFill>
                <a:srgbClr val="FF4F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83D-4596-8C87-305F2582DAE2}"/>
              </c:ext>
            </c:extLst>
          </c:dPt>
          <c:dPt>
            <c:idx val="11"/>
            <c:invertIfNegative val="0"/>
            <c:bubble3D val="0"/>
            <c:spPr>
              <a:solidFill>
                <a:srgbClr val="FF4F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83D-4596-8C87-305F2582DAE2}"/>
              </c:ext>
            </c:extLst>
          </c:dPt>
          <c:dPt>
            <c:idx val="12"/>
            <c:invertIfNegative val="0"/>
            <c:bubble3D val="0"/>
            <c:spPr>
              <a:solidFill>
                <a:srgbClr val="FF4B4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83D-4596-8C87-305F2582DA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'Graph Edited'!$A$3:$A$15</c:f>
              <c:strCache>
                <c:ptCount val="13"/>
                <c:pt idx="0">
                  <c:v>Madura</c:v>
                </c:pt>
                <c:pt idx="1">
                  <c:v>Pasuruan</c:v>
                </c:pt>
                <c:pt idx="2">
                  <c:v>Singaraja</c:v>
                </c:pt>
                <c:pt idx="3">
                  <c:v>NTT (Kupang)</c:v>
                </c:pt>
                <c:pt idx="4">
                  <c:v>Jember</c:v>
                </c:pt>
                <c:pt idx="5">
                  <c:v>NTB (Mataram)</c:v>
                </c:pt>
                <c:pt idx="6">
                  <c:v>Madiun</c:v>
                </c:pt>
                <c:pt idx="7">
                  <c:v>Kediri</c:v>
                </c:pt>
                <c:pt idx="8">
                  <c:v>Denpasar</c:v>
                </c:pt>
                <c:pt idx="9">
                  <c:v>Malang</c:v>
                </c:pt>
                <c:pt idx="10">
                  <c:v>Surabaya Selatan</c:v>
                </c:pt>
                <c:pt idx="11">
                  <c:v>Sidoarjo</c:v>
                </c:pt>
                <c:pt idx="12">
                  <c:v>Surabaya Utara</c:v>
                </c:pt>
              </c:strCache>
            </c:strRef>
          </c:cat>
          <c:val>
            <c:numRef>
              <c:f>'Graph Edited'!$C$3:$C$15</c:f>
              <c:numCache>
                <c:formatCode>_(* #,##0_);_(* \(#,##0\);_(* "-"_);_(@_)</c:formatCode>
                <c:ptCount val="13"/>
                <c:pt idx="0">
                  <c:v>113843</c:v>
                </c:pt>
                <c:pt idx="1">
                  <c:v>182617</c:v>
                </c:pt>
                <c:pt idx="2">
                  <c:v>162102</c:v>
                </c:pt>
                <c:pt idx="3">
                  <c:v>112840</c:v>
                </c:pt>
                <c:pt idx="4">
                  <c:v>189679</c:v>
                </c:pt>
                <c:pt idx="5">
                  <c:v>156853</c:v>
                </c:pt>
                <c:pt idx="6">
                  <c:v>225498</c:v>
                </c:pt>
                <c:pt idx="7">
                  <c:v>231097</c:v>
                </c:pt>
                <c:pt idx="8">
                  <c:v>257603</c:v>
                </c:pt>
                <c:pt idx="9">
                  <c:v>328535</c:v>
                </c:pt>
                <c:pt idx="10">
                  <c:v>387458</c:v>
                </c:pt>
                <c:pt idx="11">
                  <c:v>357447</c:v>
                </c:pt>
                <c:pt idx="12">
                  <c:v>473172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83D-4596-8C87-305F2582DAE2}"/>
            </c:ext>
          </c:extLst>
        </c:ser>
        <c:ser>
          <c:idx val="2"/>
          <c:order val="2"/>
          <c:tx>
            <c:strRef>
              <c:f>'Graph Edited'!$B$18</c:f>
              <c:strCache>
                <c:ptCount val="1"/>
                <c:pt idx="0">
                  <c:v>Top 3 Rev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12-383D-4596-8C87-305F2582DAE2}"/>
            </c:ext>
          </c:extLst>
        </c:ser>
        <c:ser>
          <c:idx val="3"/>
          <c:order val="3"/>
          <c:tx>
            <c:strRef>
              <c:f>'Graph Edited'!$C$18</c:f>
              <c:strCache>
                <c:ptCount val="1"/>
                <c:pt idx="0">
                  <c:v>Top 3 L11</c:v>
                </c:pt>
              </c:strCache>
            </c:strRef>
          </c:tx>
          <c:spPr>
            <a:solidFill>
              <a:srgbClr val="FF5757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83D-4596-8C87-305F2582DA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14-383D-4596-8C87-305F2582DAE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5"/>
        <c:overlap val="100"/>
        <c:axId val="617559088"/>
        <c:axId val="615527104"/>
      </c:barChart>
      <c:catAx>
        <c:axId val="590054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260544"/>
        <c:crosses val="autoZero"/>
        <c:auto val="1"/>
        <c:lblAlgn val="ctr"/>
        <c:lblOffset val="100"/>
        <c:noMultiLvlLbl val="0"/>
      </c:catAx>
      <c:valAx>
        <c:axId val="627260544"/>
        <c:scaling>
          <c:orientation val="minMax"/>
          <c:min val="0"/>
        </c:scaling>
        <c:delete val="0"/>
        <c:axPos val="b"/>
        <c:numFmt formatCode="#,###.00,,,\ 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054272"/>
        <c:crosses val="autoZero"/>
        <c:crossBetween val="between"/>
      </c:valAx>
      <c:valAx>
        <c:axId val="615527104"/>
        <c:scaling>
          <c:orientation val="minMax"/>
          <c:max val="4000000"/>
        </c:scaling>
        <c:delete val="0"/>
        <c:axPos val="t"/>
        <c:numFmt formatCode="_(* #,##0_);_(* \(#,##0\);_(* &quot;-&quot;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559088"/>
        <c:crosses val="max"/>
        <c:crossBetween val="between"/>
      </c:valAx>
      <c:catAx>
        <c:axId val="6175590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155271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14F9-F7C7-4EE7-A35F-96A9BCBE7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78169-A538-4E0C-987C-2B6D5AF8B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6703-4E00-419B-A36E-CA517EC6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385A-EAF8-477C-94E4-414D2A661095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82615-6048-446F-AD5C-0DE16D7C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DAE5-585A-4605-85E4-54B7AB8F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E5D3-8D52-4B7A-AF12-7F5C7E79EA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987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BFB8-5AE5-4BD0-AEA1-0E3AAD87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C4A93-E15A-46C7-8E8E-432980F35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390F0-7D20-49D9-8CA4-BAFDC9EA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385A-EAF8-477C-94E4-414D2A661095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DBAE8-F2B8-4F82-82CA-3C8F8535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1D61-1094-4B23-B58B-F1C4C7F7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E5D3-8D52-4B7A-AF12-7F5C7E79EA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362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1DFB9-56CA-40F5-A877-587BA1156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9C227-CED6-49A3-A225-5A426CB77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4B59A-0F0C-4130-8CA4-4C93C2C6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385A-EAF8-477C-94E4-414D2A661095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A311-9F72-47B6-AEA5-AFC9AD8C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50E7-B1BC-44C5-AD09-1ECBB504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E5D3-8D52-4B7A-AF12-7F5C7E79EA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7063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6E74-86B7-4244-BE2C-F7DAC15B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3865E-23C5-47C9-9451-2645F3E1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385A-EAF8-477C-94E4-414D2A661095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F953B-586B-4FB0-BDF4-3F7649D0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CA418-3F45-4CC1-8B2A-09590132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E5D3-8D52-4B7A-AF12-7F5C7E79EA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3491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D93B-9275-44B3-9773-892381FB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486C7-123A-4BB3-9784-470289D1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385A-EAF8-477C-94E4-414D2A661095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18B45-81C7-4491-B3C9-D15AE39B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6B8FF-01EA-4E07-A0F4-A3F5B055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E5D3-8D52-4B7A-AF12-7F5C7E79EA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9490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2C3-577E-4CA1-815C-082FAD4F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56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DFAFE-3320-47A3-B3C8-BA5AAF82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385A-EAF8-477C-94E4-414D2A661095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EA244-0599-472E-8879-0C68DEEA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EBE3B-056F-45A1-8514-0C60BFFD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E5D3-8D52-4B7A-AF12-7F5C7E79EA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24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E33B-CDDF-46CD-8936-5F618FD6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4F55-44FA-483D-9E3B-68661AB8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3A9B5-2AF4-4EA1-967A-A8320A2B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385A-EAF8-477C-94E4-414D2A661095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F5D7A-5FC1-418A-9F58-BF9C1A28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F5E56-D939-4D8B-AAF7-97484845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E5D3-8D52-4B7A-AF12-7F5C7E79EAC4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180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D456-C558-4575-A9A4-C32EDC6F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5AD93-5592-4024-9696-43107A6AA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21FF-4DFA-4441-836F-2DF21F1C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385A-EAF8-477C-94E4-414D2A661095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D20F3-8B36-41D4-ADA9-1B6246FD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8E79D-C4E2-4526-9D79-F0CB3BAE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E5D3-8D52-4B7A-AF12-7F5C7E79EAC4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7157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15A6-A413-4311-900C-EE62E997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33D10-622C-43FB-AE76-9EAAA5285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57D6A-D49A-494B-9DF5-9618898F8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AC956-4648-4599-9437-82BCE7B7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385A-EAF8-477C-94E4-414D2A661095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AA70-C0E8-4744-8C7D-09087936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81D25-C574-4619-997B-1C2C7D6B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E5D3-8D52-4B7A-AF12-7F5C7E79EA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170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839F-AE16-4D88-9AE1-07F4E687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90D6-E181-4F17-9DFA-DA8DCC3AA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A1EE1-A3D2-48CC-80ED-C5E323DC1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C05F5-CBA8-473E-9CA2-1D177CB94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3D0D6-9EEB-49F2-8F5A-8205E0854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8AD44-1B59-44F8-9873-890B9DF9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385A-EAF8-477C-94E4-414D2A661095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5C362-6D1C-474C-8BCA-0135630D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563B2-A4F8-43CA-AF5F-191E0B7B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E5D3-8D52-4B7A-AF12-7F5C7E79EA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21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7476-8671-4EE8-AE4B-372E9830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04F54-DDBE-4E65-9F7D-7B4FEFD8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385A-EAF8-477C-94E4-414D2A661095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9756A-D268-481F-85E9-E1EDD8C7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A73B6-2C46-471D-87A5-0381B5C0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E5D3-8D52-4B7A-AF12-7F5C7E79EA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875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A58C1-737E-4644-94AA-CF1CD338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385A-EAF8-477C-94E4-414D2A661095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2C32C-C105-456C-A8B8-87C8D3CA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AAB91-73BB-444B-8EBC-8736348B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F0E5D3-8D52-4B7A-AF12-7F5C7E79EAC4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911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D2A6-D392-40F2-B597-5831A8A9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5E42-38B6-482E-82D9-7725C6E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F78F7-05CA-4C98-8B27-22B951494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A361F-ACE0-49C5-A742-F2B881A3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385A-EAF8-477C-94E4-414D2A661095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1569A-B91E-416F-A378-F52506D8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9537D-3B42-45B4-8B44-3F8F6057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E5D3-8D52-4B7A-AF12-7F5C7E79EA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094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B5DF-D008-46F7-9FB1-DA85BEE3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D363A-0068-499A-9276-139BACB0A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F6B52-1AA8-406E-B7B9-674111183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865DD-9098-4FFD-A1A8-83AC6F42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385A-EAF8-477C-94E4-414D2A661095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B9EB0-D4B9-4760-9BFE-73D7446B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C5308-87E9-4694-980C-BC461975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E5D3-8D52-4B7A-AF12-7F5C7E79EA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278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F89CA-DFCD-4748-8083-C84C0B07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E80AC-513B-4206-AE9C-4EF59800D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1FB03-3352-44E2-A7CB-EA1E60249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9385A-EAF8-477C-94E4-414D2A661095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BA350-85B1-4DAF-8E0E-B9D875C1D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A0F6E-9850-49AA-8D4D-CB054B8A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0E5D3-8D52-4B7A-AF12-7F5C7E79EAC4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5A8CFD-CB78-4306-9557-62AAFB42E0FA}"/>
              </a:ext>
            </a:extLst>
          </p:cNvPr>
          <p:cNvSpPr/>
          <p:nvPr userDrawn="1"/>
        </p:nvSpPr>
        <p:spPr>
          <a:xfrm>
            <a:off x="0" y="3438000"/>
            <a:ext cx="144000" cy="34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B78BDB-518B-42F6-935E-BB7AD0586C58}"/>
              </a:ext>
            </a:extLst>
          </p:cNvPr>
          <p:cNvSpPr/>
          <p:nvPr userDrawn="1"/>
        </p:nvSpPr>
        <p:spPr>
          <a:xfrm>
            <a:off x="0" y="0"/>
            <a:ext cx="144000" cy="342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Image result for logo telkomsel by telkom png vector">
            <a:extLst>
              <a:ext uri="{FF2B5EF4-FFF2-40B4-BE49-F238E27FC236}">
                <a16:creationId xmlns:a16="http://schemas.microsoft.com/office/drawing/2014/main" id="{7A8A3702-E12B-47AB-AD9C-EE771EC4AF5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" t="60606" r="50000" b="28485"/>
          <a:stretch/>
        </p:blipFill>
        <p:spPr bwMode="auto">
          <a:xfrm>
            <a:off x="10813800" y="6538912"/>
            <a:ext cx="1080000" cy="2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44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 flipH="1">
            <a:off x="8042274" y="4308240"/>
            <a:ext cx="45719" cy="2224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F1D14-0749-47F2-8EB7-B9123DC8768F}"/>
              </a:ext>
            </a:extLst>
          </p:cNvPr>
          <p:cNvSpPr txBox="1"/>
          <p:nvPr/>
        </p:nvSpPr>
        <p:spPr>
          <a:xfrm>
            <a:off x="325524" y="117086"/>
            <a:ext cx="799129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r>
              <a:rPr lang="en-ID" sz="2800" b="1" kern="0" spc="200" dirty="0">
                <a:solidFill>
                  <a:srgbClr val="C00000"/>
                </a:solidFill>
              </a:rPr>
              <a:t>BILLING REVENUE</a:t>
            </a:r>
            <a:r>
              <a:rPr lang="en-ID" sz="2800" b="1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REGIONAL 5 – </a:t>
            </a:r>
            <a:r>
              <a:rPr lang="en-ID" sz="2800" b="1" kern="0" spc="200" dirty="0">
                <a:solidFill>
                  <a:srgbClr val="FF0000"/>
                </a:solidFill>
              </a:rPr>
              <a:t>INET &amp; POTS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431D4-684A-49B2-8BDA-6E56DF4A482D}"/>
              </a:ext>
            </a:extLst>
          </p:cNvPr>
          <p:cNvGrpSpPr/>
          <p:nvPr/>
        </p:nvGrpSpPr>
        <p:grpSpPr>
          <a:xfrm>
            <a:off x="405620" y="910584"/>
            <a:ext cx="6123537" cy="73498"/>
            <a:chOff x="405620" y="910584"/>
            <a:chExt cx="6123537" cy="73498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94A2E05-7DE4-4C93-8B50-8E26DA5052E1}"/>
                </a:ext>
              </a:extLst>
            </p:cNvPr>
            <p:cNvSpPr/>
            <p:nvPr/>
          </p:nvSpPr>
          <p:spPr>
            <a:xfrm>
              <a:off x="2209157" y="912082"/>
              <a:ext cx="4320000" cy="72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5B1217-DD91-4D8B-BE84-0404B87CB915}"/>
                </a:ext>
              </a:extLst>
            </p:cNvPr>
            <p:cNvSpPr/>
            <p:nvPr/>
          </p:nvSpPr>
          <p:spPr>
            <a:xfrm>
              <a:off x="405620" y="910584"/>
              <a:ext cx="180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C46078-7E33-49D7-A099-7A5BC496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83507"/>
              </p:ext>
            </p:extLst>
          </p:nvPr>
        </p:nvGraphicFramePr>
        <p:xfrm>
          <a:off x="405619" y="1101724"/>
          <a:ext cx="11523783" cy="5369418"/>
        </p:xfrm>
        <a:graphic>
          <a:graphicData uri="http://schemas.openxmlformats.org/drawingml/2006/table">
            <a:tbl>
              <a:tblPr/>
              <a:tblGrid>
                <a:gridCol w="358350">
                  <a:extLst>
                    <a:ext uri="{9D8B030D-6E8A-4147-A177-3AD203B41FA5}">
                      <a16:colId xmlns:a16="http://schemas.microsoft.com/office/drawing/2014/main" val="2238174109"/>
                    </a:ext>
                  </a:extLst>
                </a:gridCol>
                <a:gridCol w="4003147">
                  <a:extLst>
                    <a:ext uri="{9D8B030D-6E8A-4147-A177-3AD203B41FA5}">
                      <a16:colId xmlns:a16="http://schemas.microsoft.com/office/drawing/2014/main" val="3098197979"/>
                    </a:ext>
                  </a:extLst>
                </a:gridCol>
                <a:gridCol w="1004323">
                  <a:extLst>
                    <a:ext uri="{9D8B030D-6E8A-4147-A177-3AD203B41FA5}">
                      <a16:colId xmlns:a16="http://schemas.microsoft.com/office/drawing/2014/main" val="7067167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279245891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336462821"/>
                    </a:ext>
                  </a:extLst>
                </a:gridCol>
                <a:gridCol w="1489982">
                  <a:extLst>
                    <a:ext uri="{9D8B030D-6E8A-4147-A177-3AD203B41FA5}">
                      <a16:colId xmlns:a16="http://schemas.microsoft.com/office/drawing/2014/main" val="1608949991"/>
                    </a:ext>
                  </a:extLst>
                </a:gridCol>
                <a:gridCol w="320630">
                  <a:extLst>
                    <a:ext uri="{9D8B030D-6E8A-4147-A177-3AD203B41FA5}">
                      <a16:colId xmlns:a16="http://schemas.microsoft.com/office/drawing/2014/main" val="3231883721"/>
                    </a:ext>
                  </a:extLst>
                </a:gridCol>
                <a:gridCol w="980747">
                  <a:extLst>
                    <a:ext uri="{9D8B030D-6E8A-4147-A177-3AD203B41FA5}">
                      <a16:colId xmlns:a16="http://schemas.microsoft.com/office/drawing/2014/main" val="474313585"/>
                    </a:ext>
                  </a:extLst>
                </a:gridCol>
              </a:tblGrid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KATEGORI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L11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DELTA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ARPU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015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fontAlgn="b"/>
                      <a:r>
                        <a:rPr lang="en-US" sz="1400" b="1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</a:rPr>
                        <a:t>C1. New Billing - New Sales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3.431.264.794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3.431.264.794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138.542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0026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B13. Tagihan Naik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110.839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18.704.455.789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16.310.347.347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2.394.108.442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168.753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5986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B11. Tagihan Naik - PSB 2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5.865.542.937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2.975.711.852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2.889.831.085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250.493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6685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C2. New Billing - Normalisasi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255.571.925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255.571.925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87.166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99944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B12. Tagihan Naik - Ganti Paket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912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B2. </a:t>
                      </a:r>
                      <a:r>
                        <a:rPr lang="en-ID" sz="1400" b="0" i="0" u="none" strike="noStrike" kern="1200" spc="100" baseline="0" noProof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Revenue </a:t>
                      </a:r>
                      <a:r>
                        <a:rPr lang="en-ID" sz="1400" b="0" i="0" u="none" strike="noStrike" kern="1200" spc="100" baseline="0" noProof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Eksisting</a:t>
                      </a:r>
                      <a:r>
                        <a:rPr lang="en-ID" sz="1400" b="0" i="0" u="none" strike="noStrike" kern="1200" spc="100" baseline="0" noProof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ID" sz="1400" b="0" i="0" u="none" strike="noStrike" kern="1200" spc="100" baseline="0" noProof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Tagihan</a:t>
                      </a:r>
                      <a:r>
                        <a:rPr lang="en-ID" sz="1400" b="0" i="0" u="none" strike="noStrike" kern="1200" spc="100" baseline="0" noProof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u="none" strike="noStrike" kern="1200" spc="100" baseline="0" noProof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Tetap</a:t>
                      </a:r>
                      <a:endParaRPr lang="en-ID" sz="1400" b="0" i="0" u="none" strike="noStrike" kern="1200" spc="100" baseline="0" noProof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1.739.110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330.014.793.926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330.014.793.926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189.761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66733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B32. Tagihan Turun - Ganti Paket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56838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B31. </a:t>
                      </a:r>
                      <a:r>
                        <a:rPr lang="en-ID" sz="14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Tagihan</a:t>
                      </a:r>
                      <a:r>
                        <a:rPr lang="en-ID" sz="14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Turun</a:t>
                      </a:r>
                      <a:r>
                        <a:rPr lang="en-ID" sz="14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ID" sz="14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Cabut</a:t>
                      </a:r>
                      <a:r>
                        <a:rPr lang="en-ID" sz="14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ID" sz="14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Bulan</a:t>
                      </a:r>
                      <a:r>
                        <a:rPr lang="en-ID" sz="14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Lalu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259.581.224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517.967.772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-258.386.548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141.153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53772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B33. Tagihan Turun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120.352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14.365.325.716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18.128.173.416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-3.762.847.700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119.361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245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X2. Existing UNBILL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1.126.040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1.515.000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1.515.000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18313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1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X11. New UNBILL - CT0</a:t>
                      </a:r>
                      <a:endParaRPr lang="en-ID" sz="1400" b="1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2.840.498.078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3.016.719.368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-176.221.290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179.392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5358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X12. New UNBILL - Cabut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905.394.503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917.272.743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-11.878.240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134.812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01148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X13. New UNBILL - APS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107.836.682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81.983.533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25.853.149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205.403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6434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X14. New UNBILL - DUNNING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294.958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233.437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5408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US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X15. New UNBILL - ABON NOL</a:t>
                      </a:r>
                      <a:endParaRPr lang="en-US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245.459.586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211.743.477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33.716.109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7650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X16. New UNBILL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166.557.756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169.147.005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-2.589.249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199.710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56677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JUMLAH BER BILL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3.178.744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377.164.092.874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372.343.921.960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4.820.170.914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004"/>
                  </a:ext>
                </a:extLst>
              </a:tr>
            </a:tbl>
          </a:graphicData>
        </a:graphic>
      </p:graphicFrame>
      <p:sp>
        <p:nvSpPr>
          <p:cNvPr id="13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>
            <a:off x="6225394" y="3174205"/>
            <a:ext cx="45719" cy="268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</p:spTree>
    <p:extLst>
      <p:ext uri="{BB962C8B-B14F-4D97-AF65-F5344CB8AC3E}">
        <p14:creationId xmlns:p14="http://schemas.microsoft.com/office/powerpoint/2010/main" val="1452191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 flipH="1">
            <a:off x="8042274" y="4308240"/>
            <a:ext cx="45719" cy="2224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F1D14-0749-47F2-8EB7-B9123DC8768F}"/>
              </a:ext>
            </a:extLst>
          </p:cNvPr>
          <p:cNvSpPr txBox="1"/>
          <p:nvPr/>
        </p:nvSpPr>
        <p:spPr>
          <a:xfrm>
            <a:off x="325524" y="117086"/>
            <a:ext cx="524214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r>
              <a:rPr lang="en-ID" sz="2800" b="1" kern="0" spc="200" dirty="0">
                <a:solidFill>
                  <a:srgbClr val="C00000"/>
                </a:solidFill>
              </a:rPr>
              <a:t>BILLING REVENUE</a:t>
            </a:r>
            <a:r>
              <a:rPr lang="en-ID" sz="2800" b="1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PASURUAN</a:t>
            </a:r>
            <a:endParaRPr lang="en-ID" sz="2800" b="1" kern="0" spc="2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431D4-684A-49B2-8BDA-6E56DF4A482D}"/>
              </a:ext>
            </a:extLst>
          </p:cNvPr>
          <p:cNvGrpSpPr/>
          <p:nvPr/>
        </p:nvGrpSpPr>
        <p:grpSpPr>
          <a:xfrm>
            <a:off x="405620" y="910584"/>
            <a:ext cx="6123537" cy="73498"/>
            <a:chOff x="405620" y="910584"/>
            <a:chExt cx="6123537" cy="73498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94A2E05-7DE4-4C93-8B50-8E26DA5052E1}"/>
                </a:ext>
              </a:extLst>
            </p:cNvPr>
            <p:cNvSpPr/>
            <p:nvPr/>
          </p:nvSpPr>
          <p:spPr>
            <a:xfrm>
              <a:off x="2209157" y="912082"/>
              <a:ext cx="4320000" cy="72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5B1217-DD91-4D8B-BE84-0404B87CB915}"/>
                </a:ext>
              </a:extLst>
            </p:cNvPr>
            <p:cNvSpPr/>
            <p:nvPr/>
          </p:nvSpPr>
          <p:spPr>
            <a:xfrm>
              <a:off x="405620" y="910584"/>
              <a:ext cx="180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C46078-7E33-49D7-A099-7A5BC496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719669"/>
              </p:ext>
            </p:extLst>
          </p:nvPr>
        </p:nvGraphicFramePr>
        <p:xfrm>
          <a:off x="405619" y="1101724"/>
          <a:ext cx="11523783" cy="5369418"/>
        </p:xfrm>
        <a:graphic>
          <a:graphicData uri="http://schemas.openxmlformats.org/drawingml/2006/table">
            <a:tbl>
              <a:tblPr/>
              <a:tblGrid>
                <a:gridCol w="358350">
                  <a:extLst>
                    <a:ext uri="{9D8B030D-6E8A-4147-A177-3AD203B41FA5}">
                      <a16:colId xmlns:a16="http://schemas.microsoft.com/office/drawing/2014/main" val="2238174109"/>
                    </a:ext>
                  </a:extLst>
                </a:gridCol>
                <a:gridCol w="4003147">
                  <a:extLst>
                    <a:ext uri="{9D8B030D-6E8A-4147-A177-3AD203B41FA5}">
                      <a16:colId xmlns:a16="http://schemas.microsoft.com/office/drawing/2014/main" val="3098197979"/>
                    </a:ext>
                  </a:extLst>
                </a:gridCol>
                <a:gridCol w="1004323">
                  <a:extLst>
                    <a:ext uri="{9D8B030D-6E8A-4147-A177-3AD203B41FA5}">
                      <a16:colId xmlns:a16="http://schemas.microsoft.com/office/drawing/2014/main" val="7067167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279245891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336462821"/>
                    </a:ext>
                  </a:extLst>
                </a:gridCol>
                <a:gridCol w="1489982">
                  <a:extLst>
                    <a:ext uri="{9D8B030D-6E8A-4147-A177-3AD203B41FA5}">
                      <a16:colId xmlns:a16="http://schemas.microsoft.com/office/drawing/2014/main" val="1608949991"/>
                    </a:ext>
                  </a:extLst>
                </a:gridCol>
                <a:gridCol w="320630">
                  <a:extLst>
                    <a:ext uri="{9D8B030D-6E8A-4147-A177-3AD203B41FA5}">
                      <a16:colId xmlns:a16="http://schemas.microsoft.com/office/drawing/2014/main" val="3231883721"/>
                    </a:ext>
                  </a:extLst>
                </a:gridCol>
                <a:gridCol w="980747">
                  <a:extLst>
                    <a:ext uri="{9D8B030D-6E8A-4147-A177-3AD203B41FA5}">
                      <a16:colId xmlns:a16="http://schemas.microsoft.com/office/drawing/2014/main" val="474313585"/>
                    </a:ext>
                  </a:extLst>
                </a:gridCol>
              </a:tblGrid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KATEGORI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L11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DELTA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ARPU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015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fontAlgn="b"/>
                      <a:r>
                        <a:rPr lang="en-US" sz="1400" b="1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</a:rPr>
                        <a:t>C1. New Billing - New Sales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244.400.498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244.400.498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132.395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0026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B13. Tagihan Naik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2.044.691.122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1.886.672.702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158.018.420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253.810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5986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B11. Tagihan Naik - PSB 2 Bulan Lalu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359.097.104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188.970.505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170.126.599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216.977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6685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C2. New Billing - Normalisasi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17.346.362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17.346.362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99.122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99944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B12. Tagihan Naik - Ganti Paket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912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B2. Revenue Eksisting - Tagihan Tetap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103.508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17.238.168.719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17.238.168.719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166.539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66733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B32. Tagihan Turun - Ganti Paket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56838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B31. Tagihan Turun - Cabut 1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21.523.557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39.810.240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-18.286.683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151.574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53772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B33. Tagihan Turun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510.836.952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660.048.007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-149.211.055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133.972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245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X2. Existing UNBILL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61.064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18313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1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X11. New UNBILL - CT0</a:t>
                      </a:r>
                      <a:endParaRPr lang="en-ID" sz="1400" b="1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202.996.216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230.971.018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-27.974.802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165.847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5358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X12. New UNBILL - Cabut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52.477.943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18.572.269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33.905.674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110.017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01148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X13. New UNBILL - APS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3.664.000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515.000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3.149.000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159.304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6434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X14. New UNBILL - DUNNING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5408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US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X15. New UNBILL - ABON NOL</a:t>
                      </a:r>
                      <a:endParaRPr lang="en-US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41.510.477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37.785.823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3.724.654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73.862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7650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X16. New UNBILL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12.617.246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9.458.976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3.158.270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175.240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56677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JUMLAH BER BILL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182.617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20.749.330.196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20.310.973.259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438.356.937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004"/>
                  </a:ext>
                </a:extLst>
              </a:tr>
            </a:tbl>
          </a:graphicData>
        </a:graphic>
      </p:graphicFrame>
      <p:sp>
        <p:nvSpPr>
          <p:cNvPr id="13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>
            <a:off x="6225394" y="3174205"/>
            <a:ext cx="45719" cy="268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</p:spTree>
    <p:extLst>
      <p:ext uri="{BB962C8B-B14F-4D97-AF65-F5344CB8AC3E}">
        <p14:creationId xmlns:p14="http://schemas.microsoft.com/office/powerpoint/2010/main" val="187840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 flipH="1">
            <a:off x="8042274" y="4308240"/>
            <a:ext cx="45719" cy="2224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F1D14-0749-47F2-8EB7-B9123DC8768F}"/>
              </a:ext>
            </a:extLst>
          </p:cNvPr>
          <p:cNvSpPr txBox="1"/>
          <p:nvPr/>
        </p:nvSpPr>
        <p:spPr>
          <a:xfrm>
            <a:off x="325524" y="117086"/>
            <a:ext cx="5174815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r>
              <a:rPr lang="en-ID" sz="2800" b="1" kern="0" spc="200" dirty="0">
                <a:solidFill>
                  <a:srgbClr val="C00000"/>
                </a:solidFill>
              </a:rPr>
              <a:t>BILLING REVENUE</a:t>
            </a:r>
            <a:r>
              <a:rPr lang="en-ID" sz="2800" b="1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DENPASAR</a:t>
            </a:r>
            <a:endParaRPr lang="en-ID" sz="2800" b="1" kern="0" spc="2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431D4-684A-49B2-8BDA-6E56DF4A482D}"/>
              </a:ext>
            </a:extLst>
          </p:cNvPr>
          <p:cNvGrpSpPr/>
          <p:nvPr/>
        </p:nvGrpSpPr>
        <p:grpSpPr>
          <a:xfrm>
            <a:off x="405620" y="910584"/>
            <a:ext cx="6123537" cy="73498"/>
            <a:chOff x="405620" y="910584"/>
            <a:chExt cx="6123537" cy="73498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94A2E05-7DE4-4C93-8B50-8E26DA5052E1}"/>
                </a:ext>
              </a:extLst>
            </p:cNvPr>
            <p:cNvSpPr/>
            <p:nvPr/>
          </p:nvSpPr>
          <p:spPr>
            <a:xfrm>
              <a:off x="2209157" y="912082"/>
              <a:ext cx="4320000" cy="72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5B1217-DD91-4D8B-BE84-0404B87CB915}"/>
                </a:ext>
              </a:extLst>
            </p:cNvPr>
            <p:cNvSpPr/>
            <p:nvPr/>
          </p:nvSpPr>
          <p:spPr>
            <a:xfrm>
              <a:off x="405620" y="910584"/>
              <a:ext cx="180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C46078-7E33-49D7-A099-7A5BC496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30591"/>
              </p:ext>
            </p:extLst>
          </p:nvPr>
        </p:nvGraphicFramePr>
        <p:xfrm>
          <a:off x="405619" y="1101724"/>
          <a:ext cx="11523783" cy="5369418"/>
        </p:xfrm>
        <a:graphic>
          <a:graphicData uri="http://schemas.openxmlformats.org/drawingml/2006/table">
            <a:tbl>
              <a:tblPr/>
              <a:tblGrid>
                <a:gridCol w="358350">
                  <a:extLst>
                    <a:ext uri="{9D8B030D-6E8A-4147-A177-3AD203B41FA5}">
                      <a16:colId xmlns:a16="http://schemas.microsoft.com/office/drawing/2014/main" val="2238174109"/>
                    </a:ext>
                  </a:extLst>
                </a:gridCol>
                <a:gridCol w="4003147">
                  <a:extLst>
                    <a:ext uri="{9D8B030D-6E8A-4147-A177-3AD203B41FA5}">
                      <a16:colId xmlns:a16="http://schemas.microsoft.com/office/drawing/2014/main" val="3098197979"/>
                    </a:ext>
                  </a:extLst>
                </a:gridCol>
                <a:gridCol w="1004323">
                  <a:extLst>
                    <a:ext uri="{9D8B030D-6E8A-4147-A177-3AD203B41FA5}">
                      <a16:colId xmlns:a16="http://schemas.microsoft.com/office/drawing/2014/main" val="7067167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279245891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336462821"/>
                    </a:ext>
                  </a:extLst>
                </a:gridCol>
                <a:gridCol w="1489982">
                  <a:extLst>
                    <a:ext uri="{9D8B030D-6E8A-4147-A177-3AD203B41FA5}">
                      <a16:colId xmlns:a16="http://schemas.microsoft.com/office/drawing/2014/main" val="1608949991"/>
                    </a:ext>
                  </a:extLst>
                </a:gridCol>
                <a:gridCol w="320630">
                  <a:extLst>
                    <a:ext uri="{9D8B030D-6E8A-4147-A177-3AD203B41FA5}">
                      <a16:colId xmlns:a16="http://schemas.microsoft.com/office/drawing/2014/main" val="3231883721"/>
                    </a:ext>
                  </a:extLst>
                </a:gridCol>
                <a:gridCol w="980747">
                  <a:extLst>
                    <a:ext uri="{9D8B030D-6E8A-4147-A177-3AD203B41FA5}">
                      <a16:colId xmlns:a16="http://schemas.microsoft.com/office/drawing/2014/main" val="474313585"/>
                    </a:ext>
                  </a:extLst>
                </a:gridCol>
              </a:tblGrid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KATEGORI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L11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DELTA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ARPU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015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fontAlgn="b"/>
                      <a:r>
                        <a:rPr lang="en-US" sz="1400" b="1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</a:rPr>
                        <a:t>C1. New Billing - New Sales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193.013.068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193.013.068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123.017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0026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B13. Tagihan Naik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1.394.447.668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1.200.884.871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193.562.797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131.888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5986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B11. Tagihan Naik - PSB 2 Bulan Lalu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378.547.368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185.103.136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193.444.232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230.400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6685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C2. New Billing - Normalisasi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17.985.596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17.985.596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87.309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99944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B12. Tagihan Naik - Ganti Paket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912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B2. Revenue Eksisting - Tagihan Tetap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141.671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25.649.813.193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25.649.813.193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181.052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66733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B32. Tagihan Turun - Ganti Paket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56838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B31. Tagihan Turun - Cabut 1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13.244.020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26.238.919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-12.994.899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127.346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53772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B33. Tagihan Turun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1.249.270.842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1.566.277.311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-317.006.469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96.372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245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X2. Existing UNBILL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86.909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18313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1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X11. New UNBILL - CT0</a:t>
                      </a:r>
                      <a:endParaRPr lang="en-ID" sz="1400" b="1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170.252.147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161.185.356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9.066.791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157.204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5358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X12. New UNBILL - Cabut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67.667.164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71.181.227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-3.514.063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131.138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01148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X13. New UNBILL - APS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6.797.000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6.983.613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-186.613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205.970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6434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X14. New UNBILL - DUNNING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5408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US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X15. New UNBILL - ABON NOL</a:t>
                      </a:r>
                      <a:endParaRPr lang="en-US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25.137.948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22.597.693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2.540.255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85.213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7650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X16. New UNBILL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7.392.262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7.118.586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273.676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199.791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56677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JUMLAH BER BILL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257.603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29.173.569.202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28.897.383.905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276.185.297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004"/>
                  </a:ext>
                </a:extLst>
              </a:tr>
            </a:tbl>
          </a:graphicData>
        </a:graphic>
      </p:graphicFrame>
      <p:sp>
        <p:nvSpPr>
          <p:cNvPr id="13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>
            <a:off x="6225394" y="3174205"/>
            <a:ext cx="45719" cy="268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</p:spTree>
    <p:extLst>
      <p:ext uri="{BB962C8B-B14F-4D97-AF65-F5344CB8AC3E}">
        <p14:creationId xmlns:p14="http://schemas.microsoft.com/office/powerpoint/2010/main" val="111778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 flipH="1">
            <a:off x="8042274" y="4308240"/>
            <a:ext cx="45719" cy="2224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F1D14-0749-47F2-8EB7-B9123DC8768F}"/>
              </a:ext>
            </a:extLst>
          </p:cNvPr>
          <p:cNvSpPr txBox="1"/>
          <p:nvPr/>
        </p:nvSpPr>
        <p:spPr>
          <a:xfrm>
            <a:off x="325524" y="117086"/>
            <a:ext cx="5270995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r>
              <a:rPr lang="en-ID" sz="2800" b="1" kern="0" spc="200" dirty="0">
                <a:solidFill>
                  <a:srgbClr val="C00000"/>
                </a:solidFill>
              </a:rPr>
              <a:t>BILLING REVENUE</a:t>
            </a:r>
            <a:r>
              <a:rPr lang="en-ID" sz="2800" b="1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SINGARAJA</a:t>
            </a:r>
            <a:endParaRPr lang="en-ID" sz="2800" b="1" kern="0" spc="2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431D4-684A-49B2-8BDA-6E56DF4A482D}"/>
              </a:ext>
            </a:extLst>
          </p:cNvPr>
          <p:cNvGrpSpPr/>
          <p:nvPr/>
        </p:nvGrpSpPr>
        <p:grpSpPr>
          <a:xfrm>
            <a:off x="405620" y="910584"/>
            <a:ext cx="6123537" cy="73498"/>
            <a:chOff x="405620" y="910584"/>
            <a:chExt cx="6123537" cy="73498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94A2E05-7DE4-4C93-8B50-8E26DA5052E1}"/>
                </a:ext>
              </a:extLst>
            </p:cNvPr>
            <p:cNvSpPr/>
            <p:nvPr/>
          </p:nvSpPr>
          <p:spPr>
            <a:xfrm>
              <a:off x="2209157" y="912082"/>
              <a:ext cx="4320000" cy="72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5B1217-DD91-4D8B-BE84-0404B87CB915}"/>
                </a:ext>
              </a:extLst>
            </p:cNvPr>
            <p:cNvSpPr/>
            <p:nvPr/>
          </p:nvSpPr>
          <p:spPr>
            <a:xfrm>
              <a:off x="405620" y="910584"/>
              <a:ext cx="180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C46078-7E33-49D7-A099-7A5BC496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90245"/>
              </p:ext>
            </p:extLst>
          </p:nvPr>
        </p:nvGraphicFramePr>
        <p:xfrm>
          <a:off x="405619" y="1101724"/>
          <a:ext cx="11523783" cy="5369418"/>
        </p:xfrm>
        <a:graphic>
          <a:graphicData uri="http://schemas.openxmlformats.org/drawingml/2006/table">
            <a:tbl>
              <a:tblPr/>
              <a:tblGrid>
                <a:gridCol w="358350">
                  <a:extLst>
                    <a:ext uri="{9D8B030D-6E8A-4147-A177-3AD203B41FA5}">
                      <a16:colId xmlns:a16="http://schemas.microsoft.com/office/drawing/2014/main" val="2238174109"/>
                    </a:ext>
                  </a:extLst>
                </a:gridCol>
                <a:gridCol w="4003147">
                  <a:extLst>
                    <a:ext uri="{9D8B030D-6E8A-4147-A177-3AD203B41FA5}">
                      <a16:colId xmlns:a16="http://schemas.microsoft.com/office/drawing/2014/main" val="3098197979"/>
                    </a:ext>
                  </a:extLst>
                </a:gridCol>
                <a:gridCol w="1004323">
                  <a:extLst>
                    <a:ext uri="{9D8B030D-6E8A-4147-A177-3AD203B41FA5}">
                      <a16:colId xmlns:a16="http://schemas.microsoft.com/office/drawing/2014/main" val="7067167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279245891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336462821"/>
                    </a:ext>
                  </a:extLst>
                </a:gridCol>
                <a:gridCol w="1489982">
                  <a:extLst>
                    <a:ext uri="{9D8B030D-6E8A-4147-A177-3AD203B41FA5}">
                      <a16:colId xmlns:a16="http://schemas.microsoft.com/office/drawing/2014/main" val="1608949991"/>
                    </a:ext>
                  </a:extLst>
                </a:gridCol>
                <a:gridCol w="320630">
                  <a:extLst>
                    <a:ext uri="{9D8B030D-6E8A-4147-A177-3AD203B41FA5}">
                      <a16:colId xmlns:a16="http://schemas.microsoft.com/office/drawing/2014/main" val="3231883721"/>
                    </a:ext>
                  </a:extLst>
                </a:gridCol>
                <a:gridCol w="980747">
                  <a:extLst>
                    <a:ext uri="{9D8B030D-6E8A-4147-A177-3AD203B41FA5}">
                      <a16:colId xmlns:a16="http://schemas.microsoft.com/office/drawing/2014/main" val="474313585"/>
                    </a:ext>
                  </a:extLst>
                </a:gridCol>
              </a:tblGrid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KATEGORI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L11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DELTA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ARPU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015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fontAlgn="b"/>
                      <a:r>
                        <a:rPr lang="en-US" sz="1400" b="1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</a:rPr>
                        <a:t>C1. New Billing - New Sales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151.343.521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151.343.521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120.496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0026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B13. Tagihan Naik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783.009.383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675.701.209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107.308.174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163.638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5986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B11. Tagihan Naik - PSB 2 Bulan Lalu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302.869.340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158.057.269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144.812.071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214.649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6685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C2. New Billing - Normalisasi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12.282.690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12.282.690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87.111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99944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B12. Tagihan Naik - Ganti Paket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912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B2. Revenue Eksisting - Tagihan Tetap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95.324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18.305.096.782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18.305.096.782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192.030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66733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B32. Tagihan Turun - Ganti Paket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56838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B31. Tagihan Turun - Cabut 1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6.704.992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13.111.511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-6.406.519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119.732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53772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B33. Tagihan Turun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1.045.065.186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1.242.503.260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-197.438.074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143.948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245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X2. Existing UNBILL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50.350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18313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1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X11. New UNBILL - CT0</a:t>
                      </a:r>
                      <a:endParaRPr lang="en-ID" sz="1400" b="1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113.479.112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134.628.210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-21.149.098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168.617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5358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X12. New UNBILL - Cabut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60.591.259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67.656.494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-7.065.235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141.238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01148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X13. New UNBILL - APS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9.571.794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3.701.334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5.870.460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222.600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6434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X14. New UNBILL - DUNNING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5408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US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X15. New UNBILL - ABON NOL</a:t>
                      </a:r>
                      <a:endParaRPr lang="en-US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7.466.508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5.460.718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2.005.790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7650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X16. New UNBILL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8.016.948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5.582.973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2.433.975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222.693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56677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JUMLAH BER BILL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162.102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20.805.747.515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20.611.499.760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194.247.755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004"/>
                  </a:ext>
                </a:extLst>
              </a:tr>
            </a:tbl>
          </a:graphicData>
        </a:graphic>
      </p:graphicFrame>
      <p:sp>
        <p:nvSpPr>
          <p:cNvPr id="13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>
            <a:off x="6225394" y="3174205"/>
            <a:ext cx="45719" cy="268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</p:spTree>
    <p:extLst>
      <p:ext uri="{BB962C8B-B14F-4D97-AF65-F5344CB8AC3E}">
        <p14:creationId xmlns:p14="http://schemas.microsoft.com/office/powerpoint/2010/main" val="113763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 flipH="1">
            <a:off x="8042274" y="4308240"/>
            <a:ext cx="45719" cy="2224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F1D14-0749-47F2-8EB7-B9123DC8768F}"/>
              </a:ext>
            </a:extLst>
          </p:cNvPr>
          <p:cNvSpPr txBox="1"/>
          <p:nvPr/>
        </p:nvSpPr>
        <p:spPr>
          <a:xfrm>
            <a:off x="325524" y="117086"/>
            <a:ext cx="4027064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r>
              <a:rPr lang="en-ID" sz="2800" b="1" kern="0" spc="200" dirty="0">
                <a:solidFill>
                  <a:srgbClr val="C00000"/>
                </a:solidFill>
              </a:rPr>
              <a:t>BILLING REVENUE</a:t>
            </a:r>
            <a:r>
              <a:rPr lang="en-ID" sz="2800" b="1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NTB</a:t>
            </a:r>
            <a:endParaRPr lang="en-ID" sz="2800" b="1" kern="0" spc="2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431D4-684A-49B2-8BDA-6E56DF4A482D}"/>
              </a:ext>
            </a:extLst>
          </p:cNvPr>
          <p:cNvGrpSpPr/>
          <p:nvPr/>
        </p:nvGrpSpPr>
        <p:grpSpPr>
          <a:xfrm>
            <a:off x="405620" y="910584"/>
            <a:ext cx="6123537" cy="73498"/>
            <a:chOff x="405620" y="910584"/>
            <a:chExt cx="6123537" cy="73498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94A2E05-7DE4-4C93-8B50-8E26DA5052E1}"/>
                </a:ext>
              </a:extLst>
            </p:cNvPr>
            <p:cNvSpPr/>
            <p:nvPr/>
          </p:nvSpPr>
          <p:spPr>
            <a:xfrm>
              <a:off x="2209157" y="912082"/>
              <a:ext cx="4320000" cy="72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5B1217-DD91-4D8B-BE84-0404B87CB915}"/>
                </a:ext>
              </a:extLst>
            </p:cNvPr>
            <p:cNvSpPr/>
            <p:nvPr/>
          </p:nvSpPr>
          <p:spPr>
            <a:xfrm>
              <a:off x="405620" y="910584"/>
              <a:ext cx="180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C46078-7E33-49D7-A099-7A5BC496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79555"/>
              </p:ext>
            </p:extLst>
          </p:nvPr>
        </p:nvGraphicFramePr>
        <p:xfrm>
          <a:off x="405619" y="1101724"/>
          <a:ext cx="11523783" cy="5369418"/>
        </p:xfrm>
        <a:graphic>
          <a:graphicData uri="http://schemas.openxmlformats.org/drawingml/2006/table">
            <a:tbl>
              <a:tblPr/>
              <a:tblGrid>
                <a:gridCol w="358350">
                  <a:extLst>
                    <a:ext uri="{9D8B030D-6E8A-4147-A177-3AD203B41FA5}">
                      <a16:colId xmlns:a16="http://schemas.microsoft.com/office/drawing/2014/main" val="2238174109"/>
                    </a:ext>
                  </a:extLst>
                </a:gridCol>
                <a:gridCol w="4003147">
                  <a:extLst>
                    <a:ext uri="{9D8B030D-6E8A-4147-A177-3AD203B41FA5}">
                      <a16:colId xmlns:a16="http://schemas.microsoft.com/office/drawing/2014/main" val="3098197979"/>
                    </a:ext>
                  </a:extLst>
                </a:gridCol>
                <a:gridCol w="1004323">
                  <a:extLst>
                    <a:ext uri="{9D8B030D-6E8A-4147-A177-3AD203B41FA5}">
                      <a16:colId xmlns:a16="http://schemas.microsoft.com/office/drawing/2014/main" val="7067167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279245891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336462821"/>
                    </a:ext>
                  </a:extLst>
                </a:gridCol>
                <a:gridCol w="1489982">
                  <a:extLst>
                    <a:ext uri="{9D8B030D-6E8A-4147-A177-3AD203B41FA5}">
                      <a16:colId xmlns:a16="http://schemas.microsoft.com/office/drawing/2014/main" val="1608949991"/>
                    </a:ext>
                  </a:extLst>
                </a:gridCol>
                <a:gridCol w="320630">
                  <a:extLst>
                    <a:ext uri="{9D8B030D-6E8A-4147-A177-3AD203B41FA5}">
                      <a16:colId xmlns:a16="http://schemas.microsoft.com/office/drawing/2014/main" val="3231883721"/>
                    </a:ext>
                  </a:extLst>
                </a:gridCol>
                <a:gridCol w="980747">
                  <a:extLst>
                    <a:ext uri="{9D8B030D-6E8A-4147-A177-3AD203B41FA5}">
                      <a16:colId xmlns:a16="http://schemas.microsoft.com/office/drawing/2014/main" val="474313585"/>
                    </a:ext>
                  </a:extLst>
                </a:gridCol>
              </a:tblGrid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KATEGORI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L11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DELTA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ARPU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015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fontAlgn="b"/>
                      <a:r>
                        <a:rPr lang="en-US" sz="1400" b="1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</a:rPr>
                        <a:t>C1. New Billing - New Sales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268.919.862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268.919.862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145.993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0026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B13. Tagihan Naik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722.683.686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601.359.053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121.324.633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265.595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5986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B11. Tagihan Naik - PSB 2 Bulan Lalu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499.170.005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250.763.753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248.406.252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271.141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6685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C2. New Billing - Normalisasi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16.334.632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16.334.632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102.091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99944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B12. Tagihan Naik - Ganti Paket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912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B2. Revenue Eksisting - Tagihan Tetap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106.205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22.551.407.679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22.551.407.679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212.338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66733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B32. Tagihan Turun - Ganti Paket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56838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B31. Tagihan Turun - Cabut 1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20.302.658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37.250.055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-16.947.397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162.421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53772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B33. Tagihan Turun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634.218.712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884.504.959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-250.286.247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182.983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245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X2. Existing UNBILL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38.430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18313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1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X11. New UNBILL - CT0</a:t>
                      </a:r>
                      <a:endParaRPr lang="en-ID" sz="1400" b="1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257.042.358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237.085.262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19.957.096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189.141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5358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X12. New UNBILL - Cabut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63.490.837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69.479.732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-5.988.895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131.724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01148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X13. New UNBILL - APS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12.025.396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15.169.990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-3.144.594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261.422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6434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X14. New UNBILL - DUNNING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5408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US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X15. New UNBILL - ABON NOL</a:t>
                      </a:r>
                      <a:endParaRPr lang="en-US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2.546.096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1.996.900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549.196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7650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X16. New UNBILL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6.934.553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13.203.283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-6.268.730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247.663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56677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JUMLAH BER BILL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156.853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25.055.076.474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24.662.220.666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392.855.808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004"/>
                  </a:ext>
                </a:extLst>
              </a:tr>
            </a:tbl>
          </a:graphicData>
        </a:graphic>
      </p:graphicFrame>
      <p:sp>
        <p:nvSpPr>
          <p:cNvPr id="13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>
            <a:off x="6225394" y="3174205"/>
            <a:ext cx="45719" cy="268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</p:spTree>
    <p:extLst>
      <p:ext uri="{BB962C8B-B14F-4D97-AF65-F5344CB8AC3E}">
        <p14:creationId xmlns:p14="http://schemas.microsoft.com/office/powerpoint/2010/main" val="125864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 flipH="1">
            <a:off x="8042274" y="4308240"/>
            <a:ext cx="45719" cy="2224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F1D14-0749-47F2-8EB7-B9123DC8768F}"/>
              </a:ext>
            </a:extLst>
          </p:cNvPr>
          <p:cNvSpPr txBox="1"/>
          <p:nvPr/>
        </p:nvSpPr>
        <p:spPr>
          <a:xfrm>
            <a:off x="325524" y="117086"/>
            <a:ext cx="400301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r>
              <a:rPr lang="en-ID" sz="2800" b="1" kern="0" spc="200" dirty="0">
                <a:solidFill>
                  <a:srgbClr val="C00000"/>
                </a:solidFill>
              </a:rPr>
              <a:t>BILLING REVENUE</a:t>
            </a:r>
            <a:r>
              <a:rPr lang="en-ID" sz="2800" b="1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NTT</a:t>
            </a:r>
            <a:endParaRPr lang="en-ID" sz="2800" b="1" kern="0" spc="2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431D4-684A-49B2-8BDA-6E56DF4A482D}"/>
              </a:ext>
            </a:extLst>
          </p:cNvPr>
          <p:cNvGrpSpPr/>
          <p:nvPr/>
        </p:nvGrpSpPr>
        <p:grpSpPr>
          <a:xfrm>
            <a:off x="405620" y="910584"/>
            <a:ext cx="6123537" cy="73498"/>
            <a:chOff x="405620" y="910584"/>
            <a:chExt cx="6123537" cy="73498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94A2E05-7DE4-4C93-8B50-8E26DA5052E1}"/>
                </a:ext>
              </a:extLst>
            </p:cNvPr>
            <p:cNvSpPr/>
            <p:nvPr/>
          </p:nvSpPr>
          <p:spPr>
            <a:xfrm>
              <a:off x="2209157" y="912082"/>
              <a:ext cx="4320000" cy="72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5B1217-DD91-4D8B-BE84-0404B87CB915}"/>
                </a:ext>
              </a:extLst>
            </p:cNvPr>
            <p:cNvSpPr/>
            <p:nvPr/>
          </p:nvSpPr>
          <p:spPr>
            <a:xfrm>
              <a:off x="405620" y="910584"/>
              <a:ext cx="180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C46078-7E33-49D7-A099-7A5BC496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31019"/>
              </p:ext>
            </p:extLst>
          </p:nvPr>
        </p:nvGraphicFramePr>
        <p:xfrm>
          <a:off x="405619" y="1101724"/>
          <a:ext cx="11523783" cy="5369418"/>
        </p:xfrm>
        <a:graphic>
          <a:graphicData uri="http://schemas.openxmlformats.org/drawingml/2006/table">
            <a:tbl>
              <a:tblPr/>
              <a:tblGrid>
                <a:gridCol w="358350">
                  <a:extLst>
                    <a:ext uri="{9D8B030D-6E8A-4147-A177-3AD203B41FA5}">
                      <a16:colId xmlns:a16="http://schemas.microsoft.com/office/drawing/2014/main" val="2238174109"/>
                    </a:ext>
                  </a:extLst>
                </a:gridCol>
                <a:gridCol w="4003147">
                  <a:extLst>
                    <a:ext uri="{9D8B030D-6E8A-4147-A177-3AD203B41FA5}">
                      <a16:colId xmlns:a16="http://schemas.microsoft.com/office/drawing/2014/main" val="3098197979"/>
                    </a:ext>
                  </a:extLst>
                </a:gridCol>
                <a:gridCol w="1004323">
                  <a:extLst>
                    <a:ext uri="{9D8B030D-6E8A-4147-A177-3AD203B41FA5}">
                      <a16:colId xmlns:a16="http://schemas.microsoft.com/office/drawing/2014/main" val="7067167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279245891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336462821"/>
                    </a:ext>
                  </a:extLst>
                </a:gridCol>
                <a:gridCol w="1489982">
                  <a:extLst>
                    <a:ext uri="{9D8B030D-6E8A-4147-A177-3AD203B41FA5}">
                      <a16:colId xmlns:a16="http://schemas.microsoft.com/office/drawing/2014/main" val="1608949991"/>
                    </a:ext>
                  </a:extLst>
                </a:gridCol>
                <a:gridCol w="320630">
                  <a:extLst>
                    <a:ext uri="{9D8B030D-6E8A-4147-A177-3AD203B41FA5}">
                      <a16:colId xmlns:a16="http://schemas.microsoft.com/office/drawing/2014/main" val="3231883721"/>
                    </a:ext>
                  </a:extLst>
                </a:gridCol>
                <a:gridCol w="980747">
                  <a:extLst>
                    <a:ext uri="{9D8B030D-6E8A-4147-A177-3AD203B41FA5}">
                      <a16:colId xmlns:a16="http://schemas.microsoft.com/office/drawing/2014/main" val="474313585"/>
                    </a:ext>
                  </a:extLst>
                </a:gridCol>
              </a:tblGrid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KATEGORI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L11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DELTA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ARPU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015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fontAlgn="b"/>
                      <a:r>
                        <a:rPr lang="en-US" sz="1400" b="1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</a:rPr>
                        <a:t>C1. New Billing - New Sales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165.686.282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165.686.282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136.367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0026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B13. Tagihan Naik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773.802.887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659.125.614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114.677.273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338.793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5986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B11. Tagihan Naik - PSB 2 Bulan Lalu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269.259.587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155.212.576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114.047.011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261.671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6685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C2. New Billing - Normalisasi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19.650.741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19.650.741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116.277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99944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B12. Tagihan Naik - Ganti Paket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912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B2. Revenue Eksisting - Tagihan Tetap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79.858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18.421.505.690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18.421.505.690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230.678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66733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B32. Tagihan Turun - Ganti Paket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56838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B31. Tagihan Turun - Cabut 1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494.685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2.313.217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-1.818.532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54.965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53772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B33. Tagihan Turun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1.147.118.161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1.399.773.263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-252.655.102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304.679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245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X2. Existing UNBILL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23.248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18313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1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X11. New UNBILL - CT0</a:t>
                      </a:r>
                      <a:endParaRPr lang="en-ID" sz="1400" b="1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185.184.292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166.569.141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18.615.151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217.864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5358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X12. New UNBILL - Cabut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50.159.933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32.458.316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17.701.617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200.640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01148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X13. New UNBILL - APS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2.988.700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2.673.067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315.633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249.058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6434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X14. New UNBILL - DUNNING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5408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US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X15. New UNBILL - ABON NOL</a:t>
                      </a:r>
                      <a:endParaRPr lang="en-US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2.065.593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3.474.058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-1.408.465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7650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X16. New UNBILL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14.682.284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14.857.626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-175.342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257.584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56677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JUMLAH BER BILL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112.840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21.052.598.835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20.857.962.568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194.636.267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004"/>
                  </a:ext>
                </a:extLst>
              </a:tr>
            </a:tbl>
          </a:graphicData>
        </a:graphic>
      </p:graphicFrame>
      <p:sp>
        <p:nvSpPr>
          <p:cNvPr id="13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>
            <a:off x="6225394" y="3174205"/>
            <a:ext cx="45719" cy="268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</p:spTree>
    <p:extLst>
      <p:ext uri="{BB962C8B-B14F-4D97-AF65-F5344CB8AC3E}">
        <p14:creationId xmlns:p14="http://schemas.microsoft.com/office/powerpoint/2010/main" val="39947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 flipH="1">
            <a:off x="8042274" y="4308240"/>
            <a:ext cx="45719" cy="2224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F1D14-0749-47F2-8EB7-B9123DC8768F}"/>
              </a:ext>
            </a:extLst>
          </p:cNvPr>
          <p:cNvSpPr txBox="1"/>
          <p:nvPr/>
        </p:nvSpPr>
        <p:spPr>
          <a:xfrm>
            <a:off x="325524" y="117086"/>
            <a:ext cx="4899098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r>
              <a:rPr lang="en-ID" sz="2800" b="1" kern="0" spc="200" dirty="0">
                <a:solidFill>
                  <a:srgbClr val="C00000"/>
                </a:solidFill>
              </a:rPr>
              <a:t>BILLING REVENUE</a:t>
            </a:r>
            <a:r>
              <a:rPr lang="en-ID" sz="2800" b="1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MADURA</a:t>
            </a:r>
            <a:endParaRPr lang="en-ID" sz="2800" b="1" kern="0" spc="2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431D4-684A-49B2-8BDA-6E56DF4A482D}"/>
              </a:ext>
            </a:extLst>
          </p:cNvPr>
          <p:cNvGrpSpPr/>
          <p:nvPr/>
        </p:nvGrpSpPr>
        <p:grpSpPr>
          <a:xfrm>
            <a:off x="405620" y="910584"/>
            <a:ext cx="6123537" cy="73498"/>
            <a:chOff x="405620" y="910584"/>
            <a:chExt cx="6123537" cy="73498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94A2E05-7DE4-4C93-8B50-8E26DA5052E1}"/>
                </a:ext>
              </a:extLst>
            </p:cNvPr>
            <p:cNvSpPr/>
            <p:nvPr/>
          </p:nvSpPr>
          <p:spPr>
            <a:xfrm>
              <a:off x="2209157" y="912082"/>
              <a:ext cx="4320000" cy="72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5B1217-DD91-4D8B-BE84-0404B87CB915}"/>
                </a:ext>
              </a:extLst>
            </p:cNvPr>
            <p:cNvSpPr/>
            <p:nvPr/>
          </p:nvSpPr>
          <p:spPr>
            <a:xfrm>
              <a:off x="405620" y="910584"/>
              <a:ext cx="180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C46078-7E33-49D7-A099-7A5BC496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82991"/>
              </p:ext>
            </p:extLst>
          </p:nvPr>
        </p:nvGraphicFramePr>
        <p:xfrm>
          <a:off x="405619" y="1101724"/>
          <a:ext cx="11523783" cy="5369418"/>
        </p:xfrm>
        <a:graphic>
          <a:graphicData uri="http://schemas.openxmlformats.org/drawingml/2006/table">
            <a:tbl>
              <a:tblPr/>
              <a:tblGrid>
                <a:gridCol w="358350">
                  <a:extLst>
                    <a:ext uri="{9D8B030D-6E8A-4147-A177-3AD203B41FA5}">
                      <a16:colId xmlns:a16="http://schemas.microsoft.com/office/drawing/2014/main" val="2238174109"/>
                    </a:ext>
                  </a:extLst>
                </a:gridCol>
                <a:gridCol w="4003147">
                  <a:extLst>
                    <a:ext uri="{9D8B030D-6E8A-4147-A177-3AD203B41FA5}">
                      <a16:colId xmlns:a16="http://schemas.microsoft.com/office/drawing/2014/main" val="3098197979"/>
                    </a:ext>
                  </a:extLst>
                </a:gridCol>
                <a:gridCol w="1004323">
                  <a:extLst>
                    <a:ext uri="{9D8B030D-6E8A-4147-A177-3AD203B41FA5}">
                      <a16:colId xmlns:a16="http://schemas.microsoft.com/office/drawing/2014/main" val="7067167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279245891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336462821"/>
                    </a:ext>
                  </a:extLst>
                </a:gridCol>
                <a:gridCol w="1489982">
                  <a:extLst>
                    <a:ext uri="{9D8B030D-6E8A-4147-A177-3AD203B41FA5}">
                      <a16:colId xmlns:a16="http://schemas.microsoft.com/office/drawing/2014/main" val="1608949991"/>
                    </a:ext>
                  </a:extLst>
                </a:gridCol>
                <a:gridCol w="320630">
                  <a:extLst>
                    <a:ext uri="{9D8B030D-6E8A-4147-A177-3AD203B41FA5}">
                      <a16:colId xmlns:a16="http://schemas.microsoft.com/office/drawing/2014/main" val="3231883721"/>
                    </a:ext>
                  </a:extLst>
                </a:gridCol>
                <a:gridCol w="980747">
                  <a:extLst>
                    <a:ext uri="{9D8B030D-6E8A-4147-A177-3AD203B41FA5}">
                      <a16:colId xmlns:a16="http://schemas.microsoft.com/office/drawing/2014/main" val="474313585"/>
                    </a:ext>
                  </a:extLst>
                </a:gridCol>
              </a:tblGrid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KATEGORI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L11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DELTA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ARPU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015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fontAlgn="b"/>
                      <a:r>
                        <a:rPr lang="en-US" sz="1400" b="1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</a:rPr>
                        <a:t>C1. New Billing - New Sales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191.077.391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191.077.391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136.679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0026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B13. </a:t>
                      </a:r>
                      <a:r>
                        <a:rPr lang="en-ID" sz="14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Tagihan</a:t>
                      </a:r>
                      <a:r>
                        <a:rPr lang="en-ID" sz="14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Naik - Others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524.591.655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481.206.902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43.384.753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259.956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5986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B11. Tagihan Naik - PSB 2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299.535.201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157.034.283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142.500.918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250.029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6685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C2. New Billing - </a:t>
                      </a:r>
                      <a:r>
                        <a:rPr lang="en-ID" sz="14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Normalisasi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7.069.415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7.069.415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83.170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99944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B12. Tagihan Naik - Ganti Paket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912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B2. Revenue Eksisting - Tagihan Tetap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10.617.979.713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10.617.979.713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151.128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66733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B32. </a:t>
                      </a:r>
                      <a:r>
                        <a:rPr lang="en-ID" sz="14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Tagihan</a:t>
                      </a:r>
                      <a:r>
                        <a:rPr lang="en-ID" sz="14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Turun</a:t>
                      </a:r>
                      <a:r>
                        <a:rPr lang="en-ID" sz="14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ID" sz="14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Ganti</a:t>
                      </a:r>
                      <a:r>
                        <a:rPr lang="en-ID" sz="14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Paket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56838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B31. Tagihan Turun - Cabut 1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3.548.111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9.122.035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-5.573.924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110.878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53772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B33. Tagihan Turun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564.420.716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626.165.641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-61.744.925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215.675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245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X2. Existing UNBILL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35.282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18313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1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X11. New UNBILL - CT0</a:t>
                      </a:r>
                      <a:endParaRPr lang="en-ID" sz="1400" b="1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124.192.270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137.502.618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-13.310.348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169.662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5358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X12. New UNBILL - </a:t>
                      </a:r>
                      <a:r>
                        <a:rPr lang="en-ID" sz="14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Cabut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10.534.179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9.352.327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1.181.852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106.406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01148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X13. New UNBILL - APS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5.091.890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3.157.668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1.934.222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231.450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6434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X14. New UNBILL - DUNNING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5408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US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X15. New UNBILL - ABON NOL</a:t>
                      </a:r>
                      <a:endParaRPr lang="en-US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1.641.560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2.764.704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-1.123.144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7650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X16. New UNBILL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5.876.006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7.912.075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-2.036.069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150.667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56677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JUMLAH BER BILL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113.843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12.355.558.107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12.052.197.966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303.360.141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004"/>
                  </a:ext>
                </a:extLst>
              </a:tr>
            </a:tbl>
          </a:graphicData>
        </a:graphic>
      </p:graphicFrame>
      <p:sp>
        <p:nvSpPr>
          <p:cNvPr id="13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>
            <a:off x="6225394" y="3174205"/>
            <a:ext cx="45719" cy="268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</p:spTree>
    <p:extLst>
      <p:ext uri="{BB962C8B-B14F-4D97-AF65-F5344CB8AC3E}">
        <p14:creationId xmlns:p14="http://schemas.microsoft.com/office/powerpoint/2010/main" val="366039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94E062-D904-4AF0-8B12-ADBD969B7410}"/>
              </a:ext>
            </a:extLst>
          </p:cNvPr>
          <p:cNvSpPr txBox="1"/>
          <p:nvPr/>
        </p:nvSpPr>
        <p:spPr>
          <a:xfrm>
            <a:off x="2100355" y="3013501"/>
            <a:ext cx="77171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REKAP</a:t>
            </a:r>
          </a:p>
          <a:p>
            <a:r>
              <a:rPr lang="en-ID" sz="2800" b="1" kern="0" spc="200" dirty="0">
                <a:solidFill>
                  <a:srgbClr val="C00000"/>
                </a:solidFill>
              </a:rPr>
              <a:t>POHON REVENUE</a:t>
            </a:r>
            <a:r>
              <a:rPr lang="en-ID" sz="2800" b="1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REGIONAL 5 – </a:t>
            </a:r>
            <a:r>
              <a:rPr lang="en-ID" sz="2800" b="1" kern="0" spc="200" dirty="0">
                <a:solidFill>
                  <a:srgbClr val="FF0000"/>
                </a:solidFill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646638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 flipH="1">
            <a:off x="8042274" y="4308240"/>
            <a:ext cx="45719" cy="2224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F1D14-0749-47F2-8EB7-B9123DC8768F}"/>
              </a:ext>
            </a:extLst>
          </p:cNvPr>
          <p:cNvSpPr txBox="1"/>
          <p:nvPr/>
        </p:nvSpPr>
        <p:spPr>
          <a:xfrm>
            <a:off x="325524" y="117086"/>
            <a:ext cx="4519186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r>
              <a:rPr lang="en-ID" sz="2800" b="1" kern="0" spc="200" dirty="0">
                <a:solidFill>
                  <a:srgbClr val="C00000"/>
                </a:solidFill>
              </a:rPr>
              <a:t>BILLING L11</a:t>
            </a:r>
            <a:r>
              <a:rPr lang="en-ID" sz="2800" b="1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REGIONAL 5</a:t>
            </a:r>
            <a:endParaRPr lang="en-ID" sz="2800" b="1" kern="0" spc="2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431D4-684A-49B2-8BDA-6E56DF4A482D}"/>
              </a:ext>
            </a:extLst>
          </p:cNvPr>
          <p:cNvGrpSpPr/>
          <p:nvPr/>
        </p:nvGrpSpPr>
        <p:grpSpPr>
          <a:xfrm>
            <a:off x="405620" y="910584"/>
            <a:ext cx="6123537" cy="73498"/>
            <a:chOff x="405620" y="910584"/>
            <a:chExt cx="6123537" cy="73498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94A2E05-7DE4-4C93-8B50-8E26DA5052E1}"/>
                </a:ext>
              </a:extLst>
            </p:cNvPr>
            <p:cNvSpPr/>
            <p:nvPr/>
          </p:nvSpPr>
          <p:spPr>
            <a:xfrm>
              <a:off x="2209157" y="912082"/>
              <a:ext cx="4320000" cy="72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5B1217-DD91-4D8B-BE84-0404B87CB915}"/>
                </a:ext>
              </a:extLst>
            </p:cNvPr>
            <p:cNvSpPr/>
            <p:nvPr/>
          </p:nvSpPr>
          <p:spPr>
            <a:xfrm>
              <a:off x="405620" y="910584"/>
              <a:ext cx="180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3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>
            <a:off x="6225394" y="3174205"/>
            <a:ext cx="45719" cy="268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6B5D681-1B4D-494D-9B24-247CECDAB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02213"/>
              </p:ext>
            </p:extLst>
          </p:nvPr>
        </p:nvGraphicFramePr>
        <p:xfrm>
          <a:off x="405620" y="1101723"/>
          <a:ext cx="8280000" cy="4860000"/>
        </p:xfrm>
        <a:graphic>
          <a:graphicData uri="http://schemas.openxmlformats.org/drawingml/2006/table">
            <a:tbl>
              <a:tblPr/>
              <a:tblGrid>
                <a:gridCol w="382741">
                  <a:extLst>
                    <a:ext uri="{9D8B030D-6E8A-4147-A177-3AD203B41FA5}">
                      <a16:colId xmlns:a16="http://schemas.microsoft.com/office/drawing/2014/main" val="2238174109"/>
                    </a:ext>
                  </a:extLst>
                </a:gridCol>
                <a:gridCol w="4154099">
                  <a:extLst>
                    <a:ext uri="{9D8B030D-6E8A-4147-A177-3AD203B41FA5}">
                      <a16:colId xmlns:a16="http://schemas.microsoft.com/office/drawing/2014/main" val="3098197979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563794183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2368671870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3231883721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474313585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KATEGORI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TREND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DELTA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01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fontAlgn="b"/>
                      <a:r>
                        <a:rPr lang="en-US" sz="1300" b="1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</a:rPr>
                        <a:t>C1. New Billing - New Sales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0026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B13. </a:t>
                      </a:r>
                      <a:r>
                        <a:rPr lang="en-ID" sz="13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Tagihan</a:t>
                      </a:r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Naik - Others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118.001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110.839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-7.162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5986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B11. Tagihan Naik - PSB 2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6685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C2. New Billing - Normalisasi</a:t>
                      </a:r>
                      <a:endParaRPr lang="en-ID" sz="13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2.984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99944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B12. Tagihan Naik - Ganti Paket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9123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B2. </a:t>
                      </a:r>
                      <a:r>
                        <a:rPr lang="en-ID" sz="1300" b="0" i="0" u="none" strike="noStrike" kern="1200" spc="100" baseline="0" noProof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Revenue </a:t>
                      </a:r>
                      <a:r>
                        <a:rPr lang="en-ID" sz="1300" b="0" i="0" u="none" strike="noStrike" kern="1200" spc="100" baseline="0" noProof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Eksisting</a:t>
                      </a:r>
                      <a:r>
                        <a:rPr lang="en-ID" sz="1300" b="0" i="0" u="none" strike="noStrike" kern="1200" spc="100" baseline="0" noProof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ID" sz="1300" b="0" i="0" u="none" strike="noStrike" kern="1200" spc="100" baseline="0" noProof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Tagihan</a:t>
                      </a:r>
                      <a:r>
                        <a:rPr lang="en-ID" sz="1300" b="0" i="0" u="none" strike="noStrike" kern="1200" spc="100" baseline="0" noProof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0" i="0" u="none" strike="noStrike" kern="1200" spc="100" baseline="0" noProof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Tetap</a:t>
                      </a:r>
                      <a:endParaRPr lang="en-ID" sz="1300" b="0" i="0" u="none" strike="noStrike" kern="1200" spc="100" baseline="0" noProof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1.725.764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1.739.110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66733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B32. Tagihan Turun - Ganti Paket</a:t>
                      </a:r>
                      <a:endParaRPr lang="en-ID" sz="13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56838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B31. </a:t>
                      </a:r>
                      <a:r>
                        <a:rPr lang="en-ID" sz="13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Tagihan</a:t>
                      </a:r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Turun</a:t>
                      </a:r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ID" sz="13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Cabut</a:t>
                      </a:r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ID" sz="13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Bulan</a:t>
                      </a:r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Lalu</a:t>
                      </a:r>
                      <a:endParaRPr lang="en-ID" sz="13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53772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B33. </a:t>
                      </a:r>
                      <a:r>
                        <a:rPr lang="en-ID" sz="13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Tagihan</a:t>
                      </a:r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Turun</a:t>
                      </a:r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Others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130.703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120.352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-10.351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2453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X2. Existing UNBILL</a:t>
                      </a:r>
                      <a:endParaRPr lang="en-ID" sz="13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1.224.230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1.126.040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-98.190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18313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1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X11. New UNBILL - CT0</a:t>
                      </a:r>
                      <a:endParaRPr lang="en-ID" sz="1300" b="1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17.143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-1.309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5358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X12. New UNBILL - Cabut</a:t>
                      </a:r>
                      <a:endParaRPr lang="en-ID" sz="13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6.641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0114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X13. New UNBILL - APS</a:t>
                      </a:r>
                      <a:endParaRPr lang="en-ID" sz="13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6434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X14. New UNBILL - DUNNING</a:t>
                      </a:r>
                      <a:endParaRPr lang="en-ID" sz="13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5408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US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X15. New UNBILL - ABON NOL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5.279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7650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X16. New UNBILL - Others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56677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JUMLAH BER BILL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3.281.949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3.178.744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-103.205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00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7480CA3-6A0C-48A3-84F2-95DCE6E5C192}"/>
              </a:ext>
            </a:extLst>
          </p:cNvPr>
          <p:cNvSpPr txBox="1"/>
          <p:nvPr/>
        </p:nvSpPr>
        <p:spPr>
          <a:xfrm>
            <a:off x="8854774" y="531758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8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-3,14%</a:t>
            </a:r>
            <a:endParaRPr lang="en-ID" sz="1100" b="1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42D02-A084-9D2A-5745-FC3124870A5B}"/>
              </a:ext>
            </a:extLst>
          </p:cNvPr>
          <p:cNvSpPr txBox="1"/>
          <p:nvPr/>
        </p:nvSpPr>
        <p:spPr>
          <a:xfrm>
            <a:off x="9052774" y="5599726"/>
            <a:ext cx="43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▼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4899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 flipH="1">
            <a:off x="8042274" y="4308240"/>
            <a:ext cx="45719" cy="2224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F1D14-0749-47F2-8EB7-B9123DC8768F}"/>
              </a:ext>
            </a:extLst>
          </p:cNvPr>
          <p:cNvSpPr txBox="1"/>
          <p:nvPr/>
        </p:nvSpPr>
        <p:spPr>
          <a:xfrm>
            <a:off x="325524" y="117086"/>
            <a:ext cx="540564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r>
              <a:rPr lang="en-ID" sz="2800" b="1" kern="0" spc="200" dirty="0">
                <a:solidFill>
                  <a:srgbClr val="C00000"/>
                </a:solidFill>
              </a:rPr>
              <a:t>BILLING REVENUE</a:t>
            </a:r>
            <a:r>
              <a:rPr lang="en-ID" sz="2800" b="1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REGIONAL 5</a:t>
            </a:r>
            <a:endParaRPr lang="en-ID" sz="2800" b="1" kern="0" spc="2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431D4-684A-49B2-8BDA-6E56DF4A482D}"/>
              </a:ext>
            </a:extLst>
          </p:cNvPr>
          <p:cNvGrpSpPr/>
          <p:nvPr/>
        </p:nvGrpSpPr>
        <p:grpSpPr>
          <a:xfrm>
            <a:off x="405620" y="910584"/>
            <a:ext cx="6123537" cy="73498"/>
            <a:chOff x="405620" y="910584"/>
            <a:chExt cx="6123537" cy="73498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94A2E05-7DE4-4C93-8B50-8E26DA5052E1}"/>
                </a:ext>
              </a:extLst>
            </p:cNvPr>
            <p:cNvSpPr/>
            <p:nvPr/>
          </p:nvSpPr>
          <p:spPr>
            <a:xfrm>
              <a:off x="2209157" y="912082"/>
              <a:ext cx="4320000" cy="72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5B1217-DD91-4D8B-BE84-0404B87CB915}"/>
                </a:ext>
              </a:extLst>
            </p:cNvPr>
            <p:cNvSpPr/>
            <p:nvPr/>
          </p:nvSpPr>
          <p:spPr>
            <a:xfrm>
              <a:off x="405620" y="910584"/>
              <a:ext cx="180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3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>
            <a:off x="6225394" y="3174205"/>
            <a:ext cx="45719" cy="268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D133E35-4E27-4E38-B8EA-B12182205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566929"/>
              </p:ext>
            </p:extLst>
          </p:nvPr>
        </p:nvGraphicFramePr>
        <p:xfrm>
          <a:off x="405619" y="1101723"/>
          <a:ext cx="8987248" cy="4860000"/>
        </p:xfrm>
        <a:graphic>
          <a:graphicData uri="http://schemas.openxmlformats.org/drawingml/2006/table">
            <a:tbl>
              <a:tblPr/>
              <a:tblGrid>
                <a:gridCol w="415434">
                  <a:extLst>
                    <a:ext uri="{9D8B030D-6E8A-4147-A177-3AD203B41FA5}">
                      <a16:colId xmlns:a16="http://schemas.microsoft.com/office/drawing/2014/main" val="2238174109"/>
                    </a:ext>
                  </a:extLst>
                </a:gridCol>
                <a:gridCol w="3905493">
                  <a:extLst>
                    <a:ext uri="{9D8B030D-6E8A-4147-A177-3AD203B41FA5}">
                      <a16:colId xmlns:a16="http://schemas.microsoft.com/office/drawing/2014/main" val="3098197979"/>
                    </a:ext>
                  </a:extLst>
                </a:gridCol>
                <a:gridCol w="1545465">
                  <a:extLst>
                    <a:ext uri="{9D8B030D-6E8A-4147-A177-3AD203B41FA5}">
                      <a16:colId xmlns:a16="http://schemas.microsoft.com/office/drawing/2014/main" val="563794183"/>
                    </a:ext>
                  </a:extLst>
                </a:gridCol>
                <a:gridCol w="1442434">
                  <a:extLst>
                    <a:ext uri="{9D8B030D-6E8A-4147-A177-3AD203B41FA5}">
                      <a16:colId xmlns:a16="http://schemas.microsoft.com/office/drawing/2014/main" val="2368671870"/>
                    </a:ext>
                  </a:extLst>
                </a:gridCol>
                <a:gridCol w="875763">
                  <a:extLst>
                    <a:ext uri="{9D8B030D-6E8A-4147-A177-3AD203B41FA5}">
                      <a16:colId xmlns:a16="http://schemas.microsoft.com/office/drawing/2014/main" val="3231883721"/>
                    </a:ext>
                  </a:extLst>
                </a:gridCol>
                <a:gridCol w="802659">
                  <a:extLst>
                    <a:ext uri="{9D8B030D-6E8A-4147-A177-3AD203B41FA5}">
                      <a16:colId xmlns:a16="http://schemas.microsoft.com/office/drawing/2014/main" val="474313585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KATEGORI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TREND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DELTA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01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fontAlgn="b"/>
                      <a:r>
                        <a:rPr lang="en-US" sz="1300" b="1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</a:rPr>
                        <a:t>C1. New Billing - New Sales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3.434.819.703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3.431.264.794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-3,55 J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0026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B13. </a:t>
                      </a:r>
                      <a:r>
                        <a:rPr lang="en-ID" sz="13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Tagihan</a:t>
                      </a:r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Naik - Others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20.273.093.444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18.704.455.789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-1,57 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5986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B11. Tagihan Naik - PSB 2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5.511.718.651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5.865.542.937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353,82 J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6685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C2. New Billing - Normalisasi</a:t>
                      </a:r>
                      <a:endParaRPr lang="en-ID" sz="13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269.454.488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255.571.925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-13,88 J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99944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B12. Tagihan Naik - Ganti Paket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9123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B2. </a:t>
                      </a:r>
                      <a:r>
                        <a:rPr lang="en-ID" sz="1300" b="0" i="0" u="none" strike="noStrike" kern="1200" spc="100" baseline="0" noProof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Revenue </a:t>
                      </a:r>
                      <a:r>
                        <a:rPr lang="en-ID" sz="1300" b="0" i="0" u="none" strike="noStrike" kern="1200" spc="100" baseline="0" noProof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Eksisting</a:t>
                      </a:r>
                      <a:r>
                        <a:rPr lang="en-ID" sz="1300" b="0" i="0" u="none" strike="noStrike" kern="1200" spc="100" baseline="0" noProof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ID" sz="1300" b="0" i="0" u="none" strike="noStrike" kern="1200" spc="100" baseline="0" noProof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Tagihan</a:t>
                      </a:r>
                      <a:r>
                        <a:rPr lang="en-ID" sz="1300" b="0" i="0" u="none" strike="noStrike" kern="1200" spc="100" baseline="0" noProof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0" i="0" u="none" strike="noStrike" kern="1200" spc="100" baseline="0" noProof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Tetap</a:t>
                      </a:r>
                      <a:endParaRPr lang="en-ID" sz="1300" b="0" i="0" u="none" strike="noStrike" kern="1200" spc="100" baseline="0" noProof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323.057.267.320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330.014.793.926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 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66733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B32. Tagihan Turun - Ganti Paket</a:t>
                      </a:r>
                      <a:endParaRPr lang="en-ID" sz="13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,00 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56838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B31. </a:t>
                      </a:r>
                      <a:r>
                        <a:rPr lang="en-ID" sz="13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Tagihan</a:t>
                      </a:r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Turun</a:t>
                      </a:r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ID" sz="13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Cabut</a:t>
                      </a:r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ID" sz="13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Bulan</a:t>
                      </a:r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Lalu</a:t>
                      </a:r>
                      <a:endParaRPr lang="en-ID" sz="13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210.953.509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259.581.224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48,63 J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53772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B33. </a:t>
                      </a:r>
                      <a:r>
                        <a:rPr lang="en-ID" sz="13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Tagihan</a:t>
                      </a:r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0" i="0" u="none" strike="noStrike" kern="1200" spc="100" baseline="0" dirty="0" err="1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Turun</a:t>
                      </a:r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Others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19.451.488.002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14.365.325.716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-5,09 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2453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X2. Existing UNBILL</a:t>
                      </a:r>
                      <a:endParaRPr lang="en-ID" sz="13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1.515.000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18313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1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X11. New UNBILL - CT0</a:t>
                      </a:r>
                      <a:endParaRPr lang="en-ID" sz="1300" b="1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3.016.719.368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2.840.498.078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-176,22 J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5358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X12. New UNBILL - Cabut</a:t>
                      </a:r>
                      <a:endParaRPr lang="en-ID" sz="13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917.272.743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905.394.503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-11,88 J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0114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X13. New UNBILL - APS</a:t>
                      </a:r>
                      <a:endParaRPr lang="en-ID" sz="13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81.983.533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107.836.682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25,85 J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6434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X14. New UNBILL - DUNNING</a:t>
                      </a:r>
                      <a:endParaRPr lang="en-ID" sz="13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294.958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,23 J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5408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US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X15. New UNBILL - ABON NOL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211.743.477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245.459.586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33,72 J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7650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300" b="0" i="0" u="none" strike="noStrike" kern="1200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X16. New UNBILL - Others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169.147.005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166.557.756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-2,59 J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56677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JUMLAH BER BILL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376,61 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377,16 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100" baseline="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556,86 J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004"/>
                  </a:ext>
                </a:extLst>
              </a:tr>
            </a:tbl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CCFE191A-3448-4221-8468-3676151D1B3E}"/>
              </a:ext>
            </a:extLst>
          </p:cNvPr>
          <p:cNvGrpSpPr/>
          <p:nvPr/>
        </p:nvGrpSpPr>
        <p:grpSpPr>
          <a:xfrm>
            <a:off x="9562295" y="5448391"/>
            <a:ext cx="891591" cy="513332"/>
            <a:chOff x="5301953" y="5986555"/>
            <a:chExt cx="891591" cy="51333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A4043795-3FAB-4A73-B886-869F241F395F}"/>
                </a:ext>
              </a:extLst>
            </p:cNvPr>
            <p:cNvSpPr/>
            <p:nvPr/>
          </p:nvSpPr>
          <p:spPr>
            <a:xfrm>
              <a:off x="5657749" y="6355887"/>
              <a:ext cx="180000" cy="1440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8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C9CC2B-BDA1-4361-BB3E-E9B9D6877D38}"/>
                </a:ext>
              </a:extLst>
            </p:cNvPr>
            <p:cNvSpPr txBox="1"/>
            <p:nvPr/>
          </p:nvSpPr>
          <p:spPr>
            <a:xfrm>
              <a:off x="5301953" y="5986555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100" b="1" dirty="0">
                  <a:solidFill>
                    <a:schemeClr val="accent6"/>
                  </a:solidFill>
                </a:rPr>
                <a:t>   </a:t>
              </a:r>
              <a:r>
                <a:rPr lang="en-ID" sz="1800" b="1" i="0" u="none" strike="noStrike" dirty="0">
                  <a:solidFill>
                    <a:schemeClr val="accent6"/>
                  </a:solidFill>
                  <a:effectLst/>
                  <a:latin typeface="Calibri" panose="020F0502020204030204" pitchFamily="34" charset="0"/>
                </a:rPr>
                <a:t>0,15%</a:t>
              </a:r>
              <a:r>
                <a:rPr lang="en-ID" sz="1100" dirty="0">
                  <a:solidFill>
                    <a:schemeClr val="accent6"/>
                  </a:solidFill>
                </a:rPr>
                <a:t> </a:t>
              </a:r>
              <a:endParaRPr lang="en-ID" sz="11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5457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 flipH="1">
            <a:off x="8042274" y="4308240"/>
            <a:ext cx="45719" cy="2224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F1D14-0749-47F2-8EB7-B9123DC8768F}"/>
              </a:ext>
            </a:extLst>
          </p:cNvPr>
          <p:cNvSpPr txBox="1"/>
          <p:nvPr/>
        </p:nvSpPr>
        <p:spPr>
          <a:xfrm>
            <a:off x="325524" y="117086"/>
            <a:ext cx="41312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r>
              <a:rPr lang="en-ID" sz="2800" b="1" kern="0" spc="200" dirty="0">
                <a:solidFill>
                  <a:srgbClr val="C00000"/>
                </a:solidFill>
              </a:rPr>
              <a:t>X11. New UNBILL - CT0</a:t>
            </a:r>
            <a:endParaRPr lang="en-ID" sz="2800" b="1" kern="0" spc="2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431D4-684A-49B2-8BDA-6E56DF4A482D}"/>
              </a:ext>
            </a:extLst>
          </p:cNvPr>
          <p:cNvGrpSpPr/>
          <p:nvPr/>
        </p:nvGrpSpPr>
        <p:grpSpPr>
          <a:xfrm>
            <a:off x="405620" y="910584"/>
            <a:ext cx="6123537" cy="73498"/>
            <a:chOff x="405620" y="910584"/>
            <a:chExt cx="6123537" cy="73498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94A2E05-7DE4-4C93-8B50-8E26DA5052E1}"/>
                </a:ext>
              </a:extLst>
            </p:cNvPr>
            <p:cNvSpPr/>
            <p:nvPr/>
          </p:nvSpPr>
          <p:spPr>
            <a:xfrm>
              <a:off x="2209157" y="912082"/>
              <a:ext cx="4320000" cy="72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5B1217-DD91-4D8B-BE84-0404B87CB915}"/>
                </a:ext>
              </a:extLst>
            </p:cNvPr>
            <p:cNvSpPr/>
            <p:nvPr/>
          </p:nvSpPr>
          <p:spPr>
            <a:xfrm>
              <a:off x="405620" y="910584"/>
              <a:ext cx="180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3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>
            <a:off x="6225394" y="3174205"/>
            <a:ext cx="45719" cy="268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CDC3D62-0B77-46EB-83DA-56D22E2D4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48510"/>
              </p:ext>
            </p:extLst>
          </p:nvPr>
        </p:nvGraphicFramePr>
        <p:xfrm>
          <a:off x="405620" y="1101723"/>
          <a:ext cx="8280000" cy="4050000"/>
        </p:xfrm>
        <a:graphic>
          <a:graphicData uri="http://schemas.openxmlformats.org/drawingml/2006/table">
            <a:tbl>
              <a:tblPr/>
              <a:tblGrid>
                <a:gridCol w="382741">
                  <a:extLst>
                    <a:ext uri="{9D8B030D-6E8A-4147-A177-3AD203B41FA5}">
                      <a16:colId xmlns:a16="http://schemas.microsoft.com/office/drawing/2014/main" val="2238174109"/>
                    </a:ext>
                  </a:extLst>
                </a:gridCol>
                <a:gridCol w="4154099">
                  <a:extLst>
                    <a:ext uri="{9D8B030D-6E8A-4147-A177-3AD203B41FA5}">
                      <a16:colId xmlns:a16="http://schemas.microsoft.com/office/drawing/2014/main" val="3098197979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563794183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2368671870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3231883721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474313585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ID" sz="13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TREND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DELTA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01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KEDIRI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00026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MADIUN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5986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MALANG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6685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SURABAYA UTARA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99944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SURABAYA SELATAN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49123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SIDOARJO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66733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JEMBER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56838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PASURUAN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53772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DENPASAR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72453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SINGARAJA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18313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NTB (MATARAM)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65358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NTT (KUPANG)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0114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MADURA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6434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17.143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15.834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-1.309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40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D83D8B-D5D7-4689-86FD-A313C482D388}"/>
              </a:ext>
            </a:extLst>
          </p:cNvPr>
          <p:cNvSpPr txBox="1"/>
          <p:nvPr/>
        </p:nvSpPr>
        <p:spPr>
          <a:xfrm>
            <a:off x="336375" y="2076513"/>
            <a:ext cx="3240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</a:t>
            </a:r>
          </a:p>
          <a:p>
            <a:r>
              <a:rPr lang="en-ID" sz="2800" b="1" kern="0" spc="200" dirty="0">
                <a:solidFill>
                  <a:srgbClr val="C00000"/>
                </a:solidFill>
              </a:rPr>
              <a:t>REVENUE &amp; L11 </a:t>
            </a:r>
            <a:r>
              <a:rPr lang="en-ID" sz="2800" b="1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WITEL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B57F15-8AC1-4C46-AD3E-923F18CCB897}"/>
              </a:ext>
            </a:extLst>
          </p:cNvPr>
          <p:cNvGrpSpPr/>
          <p:nvPr/>
        </p:nvGrpSpPr>
        <p:grpSpPr>
          <a:xfrm>
            <a:off x="336374" y="3425927"/>
            <a:ext cx="3240000" cy="73498"/>
            <a:chOff x="405620" y="910584"/>
            <a:chExt cx="6123537" cy="73498"/>
          </a:xfrm>
        </p:grpSpPr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145774D0-D8A9-40B7-B4CA-1D5D6930125A}"/>
                </a:ext>
              </a:extLst>
            </p:cNvPr>
            <p:cNvSpPr/>
            <p:nvPr/>
          </p:nvSpPr>
          <p:spPr>
            <a:xfrm>
              <a:off x="2209157" y="912082"/>
              <a:ext cx="4320000" cy="72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C70DEF-F91D-44F2-B83B-D0FAB3069D48}"/>
                </a:ext>
              </a:extLst>
            </p:cNvPr>
            <p:cNvSpPr/>
            <p:nvPr/>
          </p:nvSpPr>
          <p:spPr>
            <a:xfrm>
              <a:off x="405620" y="910584"/>
              <a:ext cx="180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82BA167-FB5E-437F-9BF2-A401E5C79D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3669969"/>
              </p:ext>
            </p:extLst>
          </p:nvPr>
        </p:nvGraphicFramePr>
        <p:xfrm>
          <a:off x="4121240" y="326916"/>
          <a:ext cx="8070761" cy="6215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3046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 flipH="1">
            <a:off x="8042274" y="4308240"/>
            <a:ext cx="45719" cy="2224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F1D14-0749-47F2-8EB7-B9123DC8768F}"/>
              </a:ext>
            </a:extLst>
          </p:cNvPr>
          <p:cNvSpPr txBox="1"/>
          <p:nvPr/>
        </p:nvSpPr>
        <p:spPr>
          <a:xfrm>
            <a:off x="325524" y="117086"/>
            <a:ext cx="457849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r>
              <a:rPr lang="en-ID" sz="2800" b="1" kern="0" spc="200" dirty="0">
                <a:solidFill>
                  <a:srgbClr val="C00000"/>
                </a:solidFill>
              </a:rPr>
              <a:t>X12. New UNBILL – </a:t>
            </a:r>
            <a:r>
              <a:rPr lang="en-ID" sz="2800" b="1" kern="0" spc="200" dirty="0" err="1">
                <a:solidFill>
                  <a:srgbClr val="C00000"/>
                </a:solidFill>
              </a:rPr>
              <a:t>Cabut</a:t>
            </a:r>
            <a:endParaRPr lang="en-ID" sz="2800" b="1" kern="0" spc="2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431D4-684A-49B2-8BDA-6E56DF4A482D}"/>
              </a:ext>
            </a:extLst>
          </p:cNvPr>
          <p:cNvGrpSpPr/>
          <p:nvPr/>
        </p:nvGrpSpPr>
        <p:grpSpPr>
          <a:xfrm>
            <a:off x="405620" y="910584"/>
            <a:ext cx="6123537" cy="73498"/>
            <a:chOff x="405620" y="910584"/>
            <a:chExt cx="6123537" cy="73498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94A2E05-7DE4-4C93-8B50-8E26DA5052E1}"/>
                </a:ext>
              </a:extLst>
            </p:cNvPr>
            <p:cNvSpPr/>
            <p:nvPr/>
          </p:nvSpPr>
          <p:spPr>
            <a:xfrm>
              <a:off x="2209157" y="912082"/>
              <a:ext cx="4320000" cy="72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5B1217-DD91-4D8B-BE84-0404B87CB915}"/>
                </a:ext>
              </a:extLst>
            </p:cNvPr>
            <p:cNvSpPr/>
            <p:nvPr/>
          </p:nvSpPr>
          <p:spPr>
            <a:xfrm>
              <a:off x="405620" y="910584"/>
              <a:ext cx="180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3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>
            <a:off x="6225394" y="3174205"/>
            <a:ext cx="45719" cy="268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2DF409A-33A5-430C-8D31-30E053C1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44753"/>
              </p:ext>
            </p:extLst>
          </p:nvPr>
        </p:nvGraphicFramePr>
        <p:xfrm>
          <a:off x="405620" y="1101723"/>
          <a:ext cx="8280000" cy="4050000"/>
        </p:xfrm>
        <a:graphic>
          <a:graphicData uri="http://schemas.openxmlformats.org/drawingml/2006/table">
            <a:tbl>
              <a:tblPr/>
              <a:tblGrid>
                <a:gridCol w="382741">
                  <a:extLst>
                    <a:ext uri="{9D8B030D-6E8A-4147-A177-3AD203B41FA5}">
                      <a16:colId xmlns:a16="http://schemas.microsoft.com/office/drawing/2014/main" val="2238174109"/>
                    </a:ext>
                  </a:extLst>
                </a:gridCol>
                <a:gridCol w="4154099">
                  <a:extLst>
                    <a:ext uri="{9D8B030D-6E8A-4147-A177-3AD203B41FA5}">
                      <a16:colId xmlns:a16="http://schemas.microsoft.com/office/drawing/2014/main" val="3098197979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563794183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2368671870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3231883721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474313585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ID" sz="13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TREND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DELTA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01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KEDIRI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00026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MADIUN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5986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MALANG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6685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SURABAYA UTARA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99944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SURABAYA SELATAN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49123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SIDOARJO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66733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JEMBER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56838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PASURUAN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53772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DENPASAR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72453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SINGARAJA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18313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NTB (MATARAM)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65358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NTT (KUPANG)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0114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MADURA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6434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6.641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6.716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927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 flipH="1">
            <a:off x="8042274" y="4308240"/>
            <a:ext cx="45719" cy="2224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F1D14-0749-47F2-8EB7-B9123DC8768F}"/>
              </a:ext>
            </a:extLst>
          </p:cNvPr>
          <p:cNvSpPr txBox="1"/>
          <p:nvPr/>
        </p:nvSpPr>
        <p:spPr>
          <a:xfrm>
            <a:off x="325524" y="117086"/>
            <a:ext cx="422743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r>
              <a:rPr lang="en-ID" sz="2800" b="1" kern="0" spc="200" dirty="0">
                <a:solidFill>
                  <a:srgbClr val="C00000"/>
                </a:solidFill>
              </a:rPr>
              <a:t>X13. New UNBILL – APS</a:t>
            </a:r>
            <a:endParaRPr lang="en-ID" sz="2800" b="1" kern="0" spc="2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431D4-684A-49B2-8BDA-6E56DF4A482D}"/>
              </a:ext>
            </a:extLst>
          </p:cNvPr>
          <p:cNvGrpSpPr/>
          <p:nvPr/>
        </p:nvGrpSpPr>
        <p:grpSpPr>
          <a:xfrm>
            <a:off x="405620" y="910584"/>
            <a:ext cx="6123537" cy="73498"/>
            <a:chOff x="405620" y="910584"/>
            <a:chExt cx="6123537" cy="73498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94A2E05-7DE4-4C93-8B50-8E26DA5052E1}"/>
                </a:ext>
              </a:extLst>
            </p:cNvPr>
            <p:cNvSpPr/>
            <p:nvPr/>
          </p:nvSpPr>
          <p:spPr>
            <a:xfrm>
              <a:off x="2209157" y="912082"/>
              <a:ext cx="4320000" cy="72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5B1217-DD91-4D8B-BE84-0404B87CB915}"/>
                </a:ext>
              </a:extLst>
            </p:cNvPr>
            <p:cNvSpPr/>
            <p:nvPr/>
          </p:nvSpPr>
          <p:spPr>
            <a:xfrm>
              <a:off x="405620" y="910584"/>
              <a:ext cx="180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3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>
            <a:off x="6225394" y="3174205"/>
            <a:ext cx="45719" cy="268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927F8F0-A8B0-48A9-A023-57C523B96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40440"/>
              </p:ext>
            </p:extLst>
          </p:nvPr>
        </p:nvGraphicFramePr>
        <p:xfrm>
          <a:off x="405620" y="1101723"/>
          <a:ext cx="8280000" cy="4050000"/>
        </p:xfrm>
        <a:graphic>
          <a:graphicData uri="http://schemas.openxmlformats.org/drawingml/2006/table">
            <a:tbl>
              <a:tblPr/>
              <a:tblGrid>
                <a:gridCol w="382741">
                  <a:extLst>
                    <a:ext uri="{9D8B030D-6E8A-4147-A177-3AD203B41FA5}">
                      <a16:colId xmlns:a16="http://schemas.microsoft.com/office/drawing/2014/main" val="2238174109"/>
                    </a:ext>
                  </a:extLst>
                </a:gridCol>
                <a:gridCol w="4154099">
                  <a:extLst>
                    <a:ext uri="{9D8B030D-6E8A-4147-A177-3AD203B41FA5}">
                      <a16:colId xmlns:a16="http://schemas.microsoft.com/office/drawing/2014/main" val="3098197979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563794183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2368671870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3231883721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474313585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ID" sz="13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TREND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DELTA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01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KEDIRI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00026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MADIUN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5986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MALANG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6685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SURABAYA UTARA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99944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SURABAYA SELATAN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49123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SIDOARJO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66733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JEMBER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56838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PASURUAN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53772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DENPASAR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72453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SINGARAJA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18313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NTB (MATARAM)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65358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NTT (KUPANG)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0114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MADURA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6434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320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 flipH="1">
            <a:off x="8042274" y="4308240"/>
            <a:ext cx="45719" cy="2224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F1D14-0749-47F2-8EB7-B9123DC8768F}"/>
              </a:ext>
            </a:extLst>
          </p:cNvPr>
          <p:cNvSpPr txBox="1"/>
          <p:nvPr/>
        </p:nvSpPr>
        <p:spPr>
          <a:xfrm>
            <a:off x="325524" y="117086"/>
            <a:ext cx="5248553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r>
              <a:rPr lang="en-ID" sz="2800" b="1" kern="0" spc="200" dirty="0">
                <a:solidFill>
                  <a:srgbClr val="C00000"/>
                </a:solidFill>
              </a:rPr>
              <a:t>X14. New UNBILL – DUNNING</a:t>
            </a:r>
            <a:endParaRPr lang="en-ID" sz="2800" b="1" kern="0" spc="2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431D4-684A-49B2-8BDA-6E56DF4A482D}"/>
              </a:ext>
            </a:extLst>
          </p:cNvPr>
          <p:cNvGrpSpPr/>
          <p:nvPr/>
        </p:nvGrpSpPr>
        <p:grpSpPr>
          <a:xfrm>
            <a:off x="405620" y="910584"/>
            <a:ext cx="6123537" cy="73498"/>
            <a:chOff x="405620" y="910584"/>
            <a:chExt cx="6123537" cy="73498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94A2E05-7DE4-4C93-8B50-8E26DA5052E1}"/>
                </a:ext>
              </a:extLst>
            </p:cNvPr>
            <p:cNvSpPr/>
            <p:nvPr/>
          </p:nvSpPr>
          <p:spPr>
            <a:xfrm>
              <a:off x="2209157" y="912082"/>
              <a:ext cx="4320000" cy="72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5B1217-DD91-4D8B-BE84-0404B87CB915}"/>
                </a:ext>
              </a:extLst>
            </p:cNvPr>
            <p:cNvSpPr/>
            <p:nvPr/>
          </p:nvSpPr>
          <p:spPr>
            <a:xfrm>
              <a:off x="405620" y="910584"/>
              <a:ext cx="180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3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>
            <a:off x="6225394" y="3174205"/>
            <a:ext cx="45719" cy="268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1ECE686-BE41-4A1D-B6CA-BE40326F5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745466"/>
              </p:ext>
            </p:extLst>
          </p:nvPr>
        </p:nvGraphicFramePr>
        <p:xfrm>
          <a:off x="405620" y="1101723"/>
          <a:ext cx="8280000" cy="4108288"/>
        </p:xfrm>
        <a:graphic>
          <a:graphicData uri="http://schemas.openxmlformats.org/drawingml/2006/table">
            <a:tbl>
              <a:tblPr/>
              <a:tblGrid>
                <a:gridCol w="382741">
                  <a:extLst>
                    <a:ext uri="{9D8B030D-6E8A-4147-A177-3AD203B41FA5}">
                      <a16:colId xmlns:a16="http://schemas.microsoft.com/office/drawing/2014/main" val="2238174109"/>
                    </a:ext>
                  </a:extLst>
                </a:gridCol>
                <a:gridCol w="4154099">
                  <a:extLst>
                    <a:ext uri="{9D8B030D-6E8A-4147-A177-3AD203B41FA5}">
                      <a16:colId xmlns:a16="http://schemas.microsoft.com/office/drawing/2014/main" val="3098197979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563794183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2368671870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3231883721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474313585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ID" sz="13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TREND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DELTA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015"/>
                  </a:ext>
                </a:extLst>
              </a:tr>
              <a:tr h="32828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KEDIRI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3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3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00026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MADIUN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3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3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5986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MALANG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3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6685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SURABAYA UTARA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3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99944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SURABAYA SELATAN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49123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SIDOARJO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3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3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66733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JEMBER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3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3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56838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PASURUAN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3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3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53772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DENPASAR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3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72453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SINGARAJA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3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3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18313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NTB (MATARAM)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3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3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65358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NTT (KUPANG)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3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3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0114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MADURA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3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3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6434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728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 flipH="1">
            <a:off x="8042274" y="4308240"/>
            <a:ext cx="45719" cy="2224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F1D14-0749-47F2-8EB7-B9123DC8768F}"/>
              </a:ext>
            </a:extLst>
          </p:cNvPr>
          <p:cNvSpPr txBox="1"/>
          <p:nvPr/>
        </p:nvSpPr>
        <p:spPr>
          <a:xfrm>
            <a:off x="325524" y="117086"/>
            <a:ext cx="532068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r>
              <a:rPr lang="en-US" sz="2800" b="1" kern="0" spc="200" dirty="0">
                <a:solidFill>
                  <a:srgbClr val="C00000"/>
                </a:solidFill>
              </a:rPr>
              <a:t>X15. New UNBILL - ABON NOL</a:t>
            </a:r>
            <a:endParaRPr lang="en-ID" sz="2800" b="1" kern="0" spc="2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431D4-684A-49B2-8BDA-6E56DF4A482D}"/>
              </a:ext>
            </a:extLst>
          </p:cNvPr>
          <p:cNvGrpSpPr/>
          <p:nvPr/>
        </p:nvGrpSpPr>
        <p:grpSpPr>
          <a:xfrm>
            <a:off x="405620" y="910584"/>
            <a:ext cx="6123537" cy="73498"/>
            <a:chOff x="405620" y="910584"/>
            <a:chExt cx="6123537" cy="73498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94A2E05-7DE4-4C93-8B50-8E26DA5052E1}"/>
                </a:ext>
              </a:extLst>
            </p:cNvPr>
            <p:cNvSpPr/>
            <p:nvPr/>
          </p:nvSpPr>
          <p:spPr>
            <a:xfrm>
              <a:off x="2209157" y="912082"/>
              <a:ext cx="4320000" cy="72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5B1217-DD91-4D8B-BE84-0404B87CB915}"/>
                </a:ext>
              </a:extLst>
            </p:cNvPr>
            <p:cNvSpPr/>
            <p:nvPr/>
          </p:nvSpPr>
          <p:spPr>
            <a:xfrm>
              <a:off x="405620" y="910584"/>
              <a:ext cx="180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3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>
            <a:off x="6225394" y="3174205"/>
            <a:ext cx="45719" cy="268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15B37D0-2B9B-4FC8-807D-BD728E77D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9676"/>
              </p:ext>
            </p:extLst>
          </p:nvPr>
        </p:nvGraphicFramePr>
        <p:xfrm>
          <a:off x="405620" y="1101723"/>
          <a:ext cx="8280000" cy="4050000"/>
        </p:xfrm>
        <a:graphic>
          <a:graphicData uri="http://schemas.openxmlformats.org/drawingml/2006/table">
            <a:tbl>
              <a:tblPr/>
              <a:tblGrid>
                <a:gridCol w="382741">
                  <a:extLst>
                    <a:ext uri="{9D8B030D-6E8A-4147-A177-3AD203B41FA5}">
                      <a16:colId xmlns:a16="http://schemas.microsoft.com/office/drawing/2014/main" val="2238174109"/>
                    </a:ext>
                  </a:extLst>
                </a:gridCol>
                <a:gridCol w="4154099">
                  <a:extLst>
                    <a:ext uri="{9D8B030D-6E8A-4147-A177-3AD203B41FA5}">
                      <a16:colId xmlns:a16="http://schemas.microsoft.com/office/drawing/2014/main" val="3098197979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563794183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2368671870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3231883721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474313585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ID" sz="13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TREND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DELTA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01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KEDIRI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00026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MADIUN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5986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MALANG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6685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SURABAYA UTARA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99944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SURABAYA SELATAN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49123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SIDOARJO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66733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JEMBER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56838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PASURUAN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53772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DENPASAR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72453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SINGARAJA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18313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NTB (MATARAM)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65358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NTT (KUPANG)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0114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MADURA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6434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5.279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5.528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638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 flipH="1">
            <a:off x="8042274" y="4308240"/>
            <a:ext cx="45719" cy="2224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F1D14-0749-47F2-8EB7-B9123DC8768F}"/>
              </a:ext>
            </a:extLst>
          </p:cNvPr>
          <p:cNvSpPr txBox="1"/>
          <p:nvPr/>
        </p:nvSpPr>
        <p:spPr>
          <a:xfrm>
            <a:off x="325524" y="117086"/>
            <a:ext cx="4737194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r>
              <a:rPr lang="en-ID" sz="2800" b="1" kern="0" spc="200" dirty="0">
                <a:solidFill>
                  <a:srgbClr val="C00000"/>
                </a:solidFill>
              </a:rPr>
              <a:t>X16. New UNBILL – Others</a:t>
            </a:r>
            <a:endParaRPr lang="en-ID" sz="2800" b="1" kern="0" spc="2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431D4-684A-49B2-8BDA-6E56DF4A482D}"/>
              </a:ext>
            </a:extLst>
          </p:cNvPr>
          <p:cNvGrpSpPr/>
          <p:nvPr/>
        </p:nvGrpSpPr>
        <p:grpSpPr>
          <a:xfrm>
            <a:off x="405620" y="910584"/>
            <a:ext cx="6123537" cy="73498"/>
            <a:chOff x="405620" y="910584"/>
            <a:chExt cx="6123537" cy="73498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94A2E05-7DE4-4C93-8B50-8E26DA5052E1}"/>
                </a:ext>
              </a:extLst>
            </p:cNvPr>
            <p:cNvSpPr/>
            <p:nvPr/>
          </p:nvSpPr>
          <p:spPr>
            <a:xfrm>
              <a:off x="2209157" y="912082"/>
              <a:ext cx="4320000" cy="72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5B1217-DD91-4D8B-BE84-0404B87CB915}"/>
                </a:ext>
              </a:extLst>
            </p:cNvPr>
            <p:cNvSpPr/>
            <p:nvPr/>
          </p:nvSpPr>
          <p:spPr>
            <a:xfrm>
              <a:off x="405620" y="910584"/>
              <a:ext cx="180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3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>
            <a:off x="6225394" y="3174205"/>
            <a:ext cx="45719" cy="268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1ECC9EC-1DD8-439F-86A9-67E6F8291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71697"/>
              </p:ext>
            </p:extLst>
          </p:nvPr>
        </p:nvGraphicFramePr>
        <p:xfrm>
          <a:off x="405620" y="1101723"/>
          <a:ext cx="8280000" cy="4050000"/>
        </p:xfrm>
        <a:graphic>
          <a:graphicData uri="http://schemas.openxmlformats.org/drawingml/2006/table">
            <a:tbl>
              <a:tblPr/>
              <a:tblGrid>
                <a:gridCol w="382741">
                  <a:extLst>
                    <a:ext uri="{9D8B030D-6E8A-4147-A177-3AD203B41FA5}">
                      <a16:colId xmlns:a16="http://schemas.microsoft.com/office/drawing/2014/main" val="2238174109"/>
                    </a:ext>
                  </a:extLst>
                </a:gridCol>
                <a:gridCol w="4154099">
                  <a:extLst>
                    <a:ext uri="{9D8B030D-6E8A-4147-A177-3AD203B41FA5}">
                      <a16:colId xmlns:a16="http://schemas.microsoft.com/office/drawing/2014/main" val="3098197979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563794183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2368671870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3231883721"/>
                    </a:ext>
                  </a:extLst>
                </a:gridCol>
                <a:gridCol w="935790">
                  <a:extLst>
                    <a:ext uri="{9D8B030D-6E8A-4147-A177-3AD203B41FA5}">
                      <a16:colId xmlns:a16="http://schemas.microsoft.com/office/drawing/2014/main" val="474313585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ID" sz="13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TREND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5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DELTA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01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KEDIRI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00026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MADIUN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5986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MALANG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6685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SURABAYA UTARA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99944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SURABAYA SELATAN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49123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SIDOARJO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66733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JEMBER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56838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PASURUAN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53772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DENPASAR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72453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SINGARAJA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18313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NTB (MATARAM)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65358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NTT (KUPANG)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0114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D" sz="1300" b="0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Calibri" panose="020F0502020204030204" pitchFamily="34" charset="0"/>
                        </a:rPr>
                        <a:t> MADURA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6434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300" b="0" i="0" u="none" strike="noStrike" spc="100" baseline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300" b="0" i="0" u="none" strike="noStrike" spc="1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16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 flipH="1">
            <a:off x="8042274" y="4308240"/>
            <a:ext cx="45719" cy="2224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F1D14-0749-47F2-8EB7-B9123DC8768F}"/>
              </a:ext>
            </a:extLst>
          </p:cNvPr>
          <p:cNvSpPr txBox="1"/>
          <p:nvPr/>
        </p:nvSpPr>
        <p:spPr>
          <a:xfrm>
            <a:off x="325524" y="117086"/>
            <a:ext cx="447911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r>
              <a:rPr lang="en-ID" sz="2800" b="1" kern="0" spc="200" dirty="0">
                <a:solidFill>
                  <a:srgbClr val="C00000"/>
                </a:solidFill>
              </a:rPr>
              <a:t>BILLING REVENUE</a:t>
            </a:r>
            <a:r>
              <a:rPr lang="en-ID" sz="2800" b="1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KEDIRI</a:t>
            </a:r>
            <a:endParaRPr lang="en-ID" sz="2800" b="1" kern="0" spc="2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431D4-684A-49B2-8BDA-6E56DF4A482D}"/>
              </a:ext>
            </a:extLst>
          </p:cNvPr>
          <p:cNvGrpSpPr/>
          <p:nvPr/>
        </p:nvGrpSpPr>
        <p:grpSpPr>
          <a:xfrm>
            <a:off x="405620" y="910584"/>
            <a:ext cx="6123537" cy="73498"/>
            <a:chOff x="405620" y="910584"/>
            <a:chExt cx="6123537" cy="73498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94A2E05-7DE4-4C93-8B50-8E26DA5052E1}"/>
                </a:ext>
              </a:extLst>
            </p:cNvPr>
            <p:cNvSpPr/>
            <p:nvPr/>
          </p:nvSpPr>
          <p:spPr>
            <a:xfrm>
              <a:off x="2209157" y="912082"/>
              <a:ext cx="4320000" cy="72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5B1217-DD91-4D8B-BE84-0404B87CB915}"/>
                </a:ext>
              </a:extLst>
            </p:cNvPr>
            <p:cNvSpPr/>
            <p:nvPr/>
          </p:nvSpPr>
          <p:spPr>
            <a:xfrm>
              <a:off x="405620" y="910584"/>
              <a:ext cx="180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C46078-7E33-49D7-A099-7A5BC496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87194"/>
              </p:ext>
            </p:extLst>
          </p:nvPr>
        </p:nvGraphicFramePr>
        <p:xfrm>
          <a:off x="405619" y="1101724"/>
          <a:ext cx="11523783" cy="5369418"/>
        </p:xfrm>
        <a:graphic>
          <a:graphicData uri="http://schemas.openxmlformats.org/drawingml/2006/table">
            <a:tbl>
              <a:tblPr/>
              <a:tblGrid>
                <a:gridCol w="358350">
                  <a:extLst>
                    <a:ext uri="{9D8B030D-6E8A-4147-A177-3AD203B41FA5}">
                      <a16:colId xmlns:a16="http://schemas.microsoft.com/office/drawing/2014/main" val="2238174109"/>
                    </a:ext>
                  </a:extLst>
                </a:gridCol>
                <a:gridCol w="4003147">
                  <a:extLst>
                    <a:ext uri="{9D8B030D-6E8A-4147-A177-3AD203B41FA5}">
                      <a16:colId xmlns:a16="http://schemas.microsoft.com/office/drawing/2014/main" val="3098197979"/>
                    </a:ext>
                  </a:extLst>
                </a:gridCol>
                <a:gridCol w="1004323">
                  <a:extLst>
                    <a:ext uri="{9D8B030D-6E8A-4147-A177-3AD203B41FA5}">
                      <a16:colId xmlns:a16="http://schemas.microsoft.com/office/drawing/2014/main" val="7067167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279245891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336462821"/>
                    </a:ext>
                  </a:extLst>
                </a:gridCol>
                <a:gridCol w="1489982">
                  <a:extLst>
                    <a:ext uri="{9D8B030D-6E8A-4147-A177-3AD203B41FA5}">
                      <a16:colId xmlns:a16="http://schemas.microsoft.com/office/drawing/2014/main" val="1608949991"/>
                    </a:ext>
                  </a:extLst>
                </a:gridCol>
                <a:gridCol w="320630">
                  <a:extLst>
                    <a:ext uri="{9D8B030D-6E8A-4147-A177-3AD203B41FA5}">
                      <a16:colId xmlns:a16="http://schemas.microsoft.com/office/drawing/2014/main" val="3231883721"/>
                    </a:ext>
                  </a:extLst>
                </a:gridCol>
                <a:gridCol w="980747">
                  <a:extLst>
                    <a:ext uri="{9D8B030D-6E8A-4147-A177-3AD203B41FA5}">
                      <a16:colId xmlns:a16="http://schemas.microsoft.com/office/drawing/2014/main" val="474313585"/>
                    </a:ext>
                  </a:extLst>
                </a:gridCol>
              </a:tblGrid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KATEGORI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L11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DELTA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ARPU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015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fontAlgn="b"/>
                      <a:r>
                        <a:rPr lang="en-US" sz="1400" b="1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</a:rPr>
                        <a:t>C1. New Billing - New Sales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219.030.107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219.030.107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145.438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0026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B13. Tagihan Naik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877.201.464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751.895.069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125.306.395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166.705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5986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B11. Tagihan Naik - PSB 2 Bulan Lalu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374.918.524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189.270.298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185.648.226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253.666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6685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C2. New Billing - Normalisasi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15.894.677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15.894.677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78.299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99944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B12. Tagihan Naik - Ganti Paket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912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B2. Revenue Eksisting - Tagihan Tetap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135.092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25.348.961.311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25.348.961.311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187.642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66733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B32. Tagihan Turun - Ganti Paket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56838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B31. Tagihan Turun - Cabut 1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25.143.573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49.592.566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-24.448.993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144.503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53772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B33. Tagihan Turun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771.414.134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981.956.529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-210.542.395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120.968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245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X2. Existing UNBILL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18313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1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X11. New UNBILL - CT0</a:t>
                      </a:r>
                      <a:endParaRPr lang="en-ID" sz="1400" b="1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201.473.893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200.682.806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791.087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193.539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5358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X12. New UNBILL - Cabut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102.151.381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111.849.968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-9.698.587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142.670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01148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X13. New UNBILL - APS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9.725.256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3.982.680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5.742.576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176.823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6434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X14. New UNBILL - DUNNING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5408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US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X15. New UNBILL - ABON NOL</a:t>
                      </a:r>
                      <a:endParaRPr lang="en-US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2.049.398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3.615.081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-1.565.683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7650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X16. New UNBILL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11.129.933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13.954.567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-2.824.634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236.807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56677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JUMLAH BER BILL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231.097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27.959.093.651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27.655.760.875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303.332.776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004"/>
                  </a:ext>
                </a:extLst>
              </a:tr>
            </a:tbl>
          </a:graphicData>
        </a:graphic>
      </p:graphicFrame>
      <p:sp>
        <p:nvSpPr>
          <p:cNvPr id="13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>
            <a:off x="6225394" y="3174205"/>
            <a:ext cx="45719" cy="268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</p:spTree>
    <p:extLst>
      <p:ext uri="{BB962C8B-B14F-4D97-AF65-F5344CB8AC3E}">
        <p14:creationId xmlns:p14="http://schemas.microsoft.com/office/powerpoint/2010/main" val="411686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 flipH="1">
            <a:off x="8042274" y="4308240"/>
            <a:ext cx="45719" cy="2224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F1D14-0749-47F2-8EB7-B9123DC8768F}"/>
              </a:ext>
            </a:extLst>
          </p:cNvPr>
          <p:cNvSpPr txBox="1"/>
          <p:nvPr/>
        </p:nvSpPr>
        <p:spPr>
          <a:xfrm>
            <a:off x="325524" y="117086"/>
            <a:ext cx="4812536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r>
              <a:rPr lang="en-ID" sz="2800" b="1" kern="0" spc="200" dirty="0">
                <a:solidFill>
                  <a:srgbClr val="C00000"/>
                </a:solidFill>
              </a:rPr>
              <a:t>BILLING REVENUE</a:t>
            </a:r>
            <a:r>
              <a:rPr lang="en-ID" sz="2800" b="1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MADIUN</a:t>
            </a:r>
            <a:endParaRPr lang="en-ID" sz="2800" b="1" kern="0" spc="2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431D4-684A-49B2-8BDA-6E56DF4A482D}"/>
              </a:ext>
            </a:extLst>
          </p:cNvPr>
          <p:cNvGrpSpPr/>
          <p:nvPr/>
        </p:nvGrpSpPr>
        <p:grpSpPr>
          <a:xfrm>
            <a:off x="405620" y="910584"/>
            <a:ext cx="6123537" cy="73498"/>
            <a:chOff x="405620" y="910584"/>
            <a:chExt cx="6123537" cy="73498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94A2E05-7DE4-4C93-8B50-8E26DA5052E1}"/>
                </a:ext>
              </a:extLst>
            </p:cNvPr>
            <p:cNvSpPr/>
            <p:nvPr/>
          </p:nvSpPr>
          <p:spPr>
            <a:xfrm>
              <a:off x="2209157" y="912082"/>
              <a:ext cx="4320000" cy="72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5B1217-DD91-4D8B-BE84-0404B87CB915}"/>
                </a:ext>
              </a:extLst>
            </p:cNvPr>
            <p:cNvSpPr/>
            <p:nvPr/>
          </p:nvSpPr>
          <p:spPr>
            <a:xfrm>
              <a:off x="405620" y="910584"/>
              <a:ext cx="180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C46078-7E33-49D7-A099-7A5BC496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474857"/>
              </p:ext>
            </p:extLst>
          </p:nvPr>
        </p:nvGraphicFramePr>
        <p:xfrm>
          <a:off x="405619" y="1101724"/>
          <a:ext cx="11523783" cy="5369418"/>
        </p:xfrm>
        <a:graphic>
          <a:graphicData uri="http://schemas.openxmlformats.org/drawingml/2006/table">
            <a:tbl>
              <a:tblPr/>
              <a:tblGrid>
                <a:gridCol w="358350">
                  <a:extLst>
                    <a:ext uri="{9D8B030D-6E8A-4147-A177-3AD203B41FA5}">
                      <a16:colId xmlns:a16="http://schemas.microsoft.com/office/drawing/2014/main" val="2238174109"/>
                    </a:ext>
                  </a:extLst>
                </a:gridCol>
                <a:gridCol w="4003147">
                  <a:extLst>
                    <a:ext uri="{9D8B030D-6E8A-4147-A177-3AD203B41FA5}">
                      <a16:colId xmlns:a16="http://schemas.microsoft.com/office/drawing/2014/main" val="3098197979"/>
                    </a:ext>
                  </a:extLst>
                </a:gridCol>
                <a:gridCol w="1004323">
                  <a:extLst>
                    <a:ext uri="{9D8B030D-6E8A-4147-A177-3AD203B41FA5}">
                      <a16:colId xmlns:a16="http://schemas.microsoft.com/office/drawing/2014/main" val="7067167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279245891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336462821"/>
                    </a:ext>
                  </a:extLst>
                </a:gridCol>
                <a:gridCol w="1489982">
                  <a:extLst>
                    <a:ext uri="{9D8B030D-6E8A-4147-A177-3AD203B41FA5}">
                      <a16:colId xmlns:a16="http://schemas.microsoft.com/office/drawing/2014/main" val="1608949991"/>
                    </a:ext>
                  </a:extLst>
                </a:gridCol>
                <a:gridCol w="320630">
                  <a:extLst>
                    <a:ext uri="{9D8B030D-6E8A-4147-A177-3AD203B41FA5}">
                      <a16:colId xmlns:a16="http://schemas.microsoft.com/office/drawing/2014/main" val="3231883721"/>
                    </a:ext>
                  </a:extLst>
                </a:gridCol>
                <a:gridCol w="980747">
                  <a:extLst>
                    <a:ext uri="{9D8B030D-6E8A-4147-A177-3AD203B41FA5}">
                      <a16:colId xmlns:a16="http://schemas.microsoft.com/office/drawing/2014/main" val="474313585"/>
                    </a:ext>
                  </a:extLst>
                </a:gridCol>
              </a:tblGrid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KATEGORI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L11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DELTA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ARPU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015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fontAlgn="b"/>
                      <a:r>
                        <a:rPr lang="en-US" sz="1400" b="1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</a:rPr>
                        <a:t>C1. New Billing - New Sales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213.828.088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213.828.088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139.302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0026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B13. Tagihan Naik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693.830.199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549.150.704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144.679.495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150.603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5986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B11. Tagihan Naik - PSB 2 Bulan Lalu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365.782.563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186.350.569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179.431.994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246.318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6685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C2. New Billing - Normalisasi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16.582.158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16.582.158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99944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B12. Tagihan Naik - Ganti Paket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912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B2. Revenue Eksisting - Tagihan Tetap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131.409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23.956.602.876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23.956.602.876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182.306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66733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B32. Tagihan Turun - Ganti Paket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56838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B31. Tagihan Turun - Cabut 1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35.736.403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77.529.950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-41.793.547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125.391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53772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B33. Tagihan Turun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721.750.336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948.219.217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-226.468.881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116.769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245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X2. Existing UNBILL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77.607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18313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1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X11. New UNBILL - CT0</a:t>
                      </a:r>
                      <a:endParaRPr lang="en-ID" sz="1400" b="1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159.493.816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175.915.526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-16.421.710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160.295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5358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X12. New UNBILL - Cabut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83.232.130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74.518.370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8.713.760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130.254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01148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X13. New UNBILL - APS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8.832.499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1.020.000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7.812.499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192.011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6434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X14. New UNBILL - DUNNING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5408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US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X15. New UNBILL - ABON NOL</a:t>
                      </a:r>
                      <a:endParaRPr lang="en-US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8.682.147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6.059.185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2.622.962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7650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X16. New UNBILL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15.935.344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12.129.395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3.805.949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179.049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56677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JUMLAH BER BILL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225.498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26.280.288.559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25.987.495.792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292.792.767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004"/>
                  </a:ext>
                </a:extLst>
              </a:tr>
            </a:tbl>
          </a:graphicData>
        </a:graphic>
      </p:graphicFrame>
      <p:sp>
        <p:nvSpPr>
          <p:cNvPr id="13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>
            <a:off x="6225394" y="3174205"/>
            <a:ext cx="45719" cy="268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</p:spTree>
    <p:extLst>
      <p:ext uri="{BB962C8B-B14F-4D97-AF65-F5344CB8AC3E}">
        <p14:creationId xmlns:p14="http://schemas.microsoft.com/office/powerpoint/2010/main" val="145483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 flipH="1">
            <a:off x="8042274" y="4308240"/>
            <a:ext cx="45719" cy="2224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F1D14-0749-47F2-8EB7-B9123DC8768F}"/>
              </a:ext>
            </a:extLst>
          </p:cNvPr>
          <p:cNvSpPr txBox="1"/>
          <p:nvPr/>
        </p:nvSpPr>
        <p:spPr>
          <a:xfrm>
            <a:off x="325524" y="117086"/>
            <a:ext cx="4855816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r>
              <a:rPr lang="en-ID" sz="2800" b="1" kern="0" spc="200" dirty="0">
                <a:solidFill>
                  <a:srgbClr val="C00000"/>
                </a:solidFill>
              </a:rPr>
              <a:t>BILLING REVENUE</a:t>
            </a:r>
            <a:r>
              <a:rPr lang="en-ID" sz="2800" b="1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MALANG</a:t>
            </a:r>
            <a:endParaRPr lang="en-ID" sz="2800" b="1" kern="0" spc="2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431D4-684A-49B2-8BDA-6E56DF4A482D}"/>
              </a:ext>
            </a:extLst>
          </p:cNvPr>
          <p:cNvGrpSpPr/>
          <p:nvPr/>
        </p:nvGrpSpPr>
        <p:grpSpPr>
          <a:xfrm>
            <a:off x="405620" y="910584"/>
            <a:ext cx="6123537" cy="73498"/>
            <a:chOff x="405620" y="910584"/>
            <a:chExt cx="6123537" cy="73498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94A2E05-7DE4-4C93-8B50-8E26DA5052E1}"/>
                </a:ext>
              </a:extLst>
            </p:cNvPr>
            <p:cNvSpPr/>
            <p:nvPr/>
          </p:nvSpPr>
          <p:spPr>
            <a:xfrm>
              <a:off x="2209157" y="912082"/>
              <a:ext cx="4320000" cy="72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5B1217-DD91-4D8B-BE84-0404B87CB915}"/>
                </a:ext>
              </a:extLst>
            </p:cNvPr>
            <p:cNvSpPr/>
            <p:nvPr/>
          </p:nvSpPr>
          <p:spPr>
            <a:xfrm>
              <a:off x="405620" y="910584"/>
              <a:ext cx="180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C46078-7E33-49D7-A099-7A5BC496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50447"/>
              </p:ext>
            </p:extLst>
          </p:nvPr>
        </p:nvGraphicFramePr>
        <p:xfrm>
          <a:off x="405619" y="1101724"/>
          <a:ext cx="11523783" cy="5369418"/>
        </p:xfrm>
        <a:graphic>
          <a:graphicData uri="http://schemas.openxmlformats.org/drawingml/2006/table">
            <a:tbl>
              <a:tblPr/>
              <a:tblGrid>
                <a:gridCol w="358350">
                  <a:extLst>
                    <a:ext uri="{9D8B030D-6E8A-4147-A177-3AD203B41FA5}">
                      <a16:colId xmlns:a16="http://schemas.microsoft.com/office/drawing/2014/main" val="2238174109"/>
                    </a:ext>
                  </a:extLst>
                </a:gridCol>
                <a:gridCol w="4003147">
                  <a:extLst>
                    <a:ext uri="{9D8B030D-6E8A-4147-A177-3AD203B41FA5}">
                      <a16:colId xmlns:a16="http://schemas.microsoft.com/office/drawing/2014/main" val="3098197979"/>
                    </a:ext>
                  </a:extLst>
                </a:gridCol>
                <a:gridCol w="1004323">
                  <a:extLst>
                    <a:ext uri="{9D8B030D-6E8A-4147-A177-3AD203B41FA5}">
                      <a16:colId xmlns:a16="http://schemas.microsoft.com/office/drawing/2014/main" val="7067167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279245891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336462821"/>
                    </a:ext>
                  </a:extLst>
                </a:gridCol>
                <a:gridCol w="1489982">
                  <a:extLst>
                    <a:ext uri="{9D8B030D-6E8A-4147-A177-3AD203B41FA5}">
                      <a16:colId xmlns:a16="http://schemas.microsoft.com/office/drawing/2014/main" val="1608949991"/>
                    </a:ext>
                  </a:extLst>
                </a:gridCol>
                <a:gridCol w="320630">
                  <a:extLst>
                    <a:ext uri="{9D8B030D-6E8A-4147-A177-3AD203B41FA5}">
                      <a16:colId xmlns:a16="http://schemas.microsoft.com/office/drawing/2014/main" val="3231883721"/>
                    </a:ext>
                  </a:extLst>
                </a:gridCol>
                <a:gridCol w="980747">
                  <a:extLst>
                    <a:ext uri="{9D8B030D-6E8A-4147-A177-3AD203B41FA5}">
                      <a16:colId xmlns:a16="http://schemas.microsoft.com/office/drawing/2014/main" val="474313585"/>
                    </a:ext>
                  </a:extLst>
                </a:gridCol>
              </a:tblGrid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KATEGORI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L11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DELTA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ARPU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015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fontAlgn="b"/>
                      <a:r>
                        <a:rPr lang="en-US" sz="1400" b="1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</a:rPr>
                        <a:t>C1. New Billing - New Sales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312.808.744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312.808.744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135.181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0026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B13. Tagihan Naik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1.877.623.176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1.665.252.854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212.370.322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141.601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5986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B11. Tagihan Naik - PSB 2 Bulan Lalu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538.283.381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274.170.712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264.112.669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246.016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6685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C2. New Billing - Normalisasi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20.670.176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20.670.176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75.164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99944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B12. Tagihan Naik - Ganti Paket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912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B2. Revenue Eksisting - Tagihan Tetap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156.599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30.797.503.810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30.797.503.810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196.665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66733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B32. Tagihan Turun - Ganti Paket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56838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B31. Tagihan Turun - Cabut 1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47.815.953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88.880.019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-41.064.066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173.246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53772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B33. Tagihan Turun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1.177.305.794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1.533.856.228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-356.550.434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82.833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245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X2. Existing UNBILL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136.738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18313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1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X11. New UNBILL - CT0</a:t>
                      </a:r>
                      <a:endParaRPr lang="en-ID" sz="1400" b="1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217.457.605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238.592.852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-21.135.247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171.903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5358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X12. New UNBILL - Cabut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114.094.787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137.705.674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-23.610.887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137.629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01148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X13. New UNBILL - APS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7.124.810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2.893.300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4.231.510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209.553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6434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X14. New UNBILL - DUNNING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5408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US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X15. New UNBILL - ABON NOL</a:t>
                      </a:r>
                      <a:endParaRPr lang="en-US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29.543.379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8.254.375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21.289.004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69.188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7650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X16. New UNBILL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22.809.582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18.006.787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4.802.795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196.634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56677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JUMLAH BER BILL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328.535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35.163.051.197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34.765.116.611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397.934.586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004"/>
                  </a:ext>
                </a:extLst>
              </a:tr>
            </a:tbl>
          </a:graphicData>
        </a:graphic>
      </p:graphicFrame>
      <p:sp>
        <p:nvSpPr>
          <p:cNvPr id="13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>
            <a:off x="6225394" y="3174205"/>
            <a:ext cx="45719" cy="268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</p:spTree>
    <p:extLst>
      <p:ext uri="{BB962C8B-B14F-4D97-AF65-F5344CB8AC3E}">
        <p14:creationId xmlns:p14="http://schemas.microsoft.com/office/powerpoint/2010/main" val="7763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 flipH="1">
            <a:off x="8042274" y="4308240"/>
            <a:ext cx="45719" cy="2224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F1D14-0749-47F2-8EB7-B9123DC8768F}"/>
              </a:ext>
            </a:extLst>
          </p:cNvPr>
          <p:cNvSpPr txBox="1"/>
          <p:nvPr/>
        </p:nvSpPr>
        <p:spPr>
          <a:xfrm>
            <a:off x="325524" y="117086"/>
            <a:ext cx="6471643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r>
              <a:rPr lang="en-ID" sz="2800" b="1" kern="0" spc="200" dirty="0">
                <a:solidFill>
                  <a:srgbClr val="C00000"/>
                </a:solidFill>
              </a:rPr>
              <a:t>BILLING REVENUE</a:t>
            </a:r>
            <a:r>
              <a:rPr lang="en-ID" sz="2800" b="1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SURABAYA UTARA</a:t>
            </a:r>
            <a:endParaRPr lang="en-ID" sz="2800" b="1" kern="0" spc="2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431D4-684A-49B2-8BDA-6E56DF4A482D}"/>
              </a:ext>
            </a:extLst>
          </p:cNvPr>
          <p:cNvGrpSpPr/>
          <p:nvPr/>
        </p:nvGrpSpPr>
        <p:grpSpPr>
          <a:xfrm>
            <a:off x="405620" y="910584"/>
            <a:ext cx="6123537" cy="73498"/>
            <a:chOff x="405620" y="910584"/>
            <a:chExt cx="6123537" cy="73498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94A2E05-7DE4-4C93-8B50-8E26DA5052E1}"/>
                </a:ext>
              </a:extLst>
            </p:cNvPr>
            <p:cNvSpPr/>
            <p:nvPr/>
          </p:nvSpPr>
          <p:spPr>
            <a:xfrm>
              <a:off x="2209157" y="912082"/>
              <a:ext cx="4320000" cy="72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5B1217-DD91-4D8B-BE84-0404B87CB915}"/>
                </a:ext>
              </a:extLst>
            </p:cNvPr>
            <p:cNvSpPr/>
            <p:nvPr/>
          </p:nvSpPr>
          <p:spPr>
            <a:xfrm>
              <a:off x="405620" y="910584"/>
              <a:ext cx="180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C46078-7E33-49D7-A099-7A5BC496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69485"/>
              </p:ext>
            </p:extLst>
          </p:nvPr>
        </p:nvGraphicFramePr>
        <p:xfrm>
          <a:off x="405619" y="1101724"/>
          <a:ext cx="11523783" cy="5369418"/>
        </p:xfrm>
        <a:graphic>
          <a:graphicData uri="http://schemas.openxmlformats.org/drawingml/2006/table">
            <a:tbl>
              <a:tblPr/>
              <a:tblGrid>
                <a:gridCol w="358350">
                  <a:extLst>
                    <a:ext uri="{9D8B030D-6E8A-4147-A177-3AD203B41FA5}">
                      <a16:colId xmlns:a16="http://schemas.microsoft.com/office/drawing/2014/main" val="2238174109"/>
                    </a:ext>
                  </a:extLst>
                </a:gridCol>
                <a:gridCol w="4003147">
                  <a:extLst>
                    <a:ext uri="{9D8B030D-6E8A-4147-A177-3AD203B41FA5}">
                      <a16:colId xmlns:a16="http://schemas.microsoft.com/office/drawing/2014/main" val="3098197979"/>
                    </a:ext>
                  </a:extLst>
                </a:gridCol>
                <a:gridCol w="1004323">
                  <a:extLst>
                    <a:ext uri="{9D8B030D-6E8A-4147-A177-3AD203B41FA5}">
                      <a16:colId xmlns:a16="http://schemas.microsoft.com/office/drawing/2014/main" val="7067167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279245891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336462821"/>
                    </a:ext>
                  </a:extLst>
                </a:gridCol>
                <a:gridCol w="1489982">
                  <a:extLst>
                    <a:ext uri="{9D8B030D-6E8A-4147-A177-3AD203B41FA5}">
                      <a16:colId xmlns:a16="http://schemas.microsoft.com/office/drawing/2014/main" val="1608949991"/>
                    </a:ext>
                  </a:extLst>
                </a:gridCol>
                <a:gridCol w="320630">
                  <a:extLst>
                    <a:ext uri="{9D8B030D-6E8A-4147-A177-3AD203B41FA5}">
                      <a16:colId xmlns:a16="http://schemas.microsoft.com/office/drawing/2014/main" val="3231883721"/>
                    </a:ext>
                  </a:extLst>
                </a:gridCol>
                <a:gridCol w="980747">
                  <a:extLst>
                    <a:ext uri="{9D8B030D-6E8A-4147-A177-3AD203B41FA5}">
                      <a16:colId xmlns:a16="http://schemas.microsoft.com/office/drawing/2014/main" val="474313585"/>
                    </a:ext>
                  </a:extLst>
                </a:gridCol>
              </a:tblGrid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KATEGORI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L11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DELTA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ARPU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015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fontAlgn="b"/>
                      <a:r>
                        <a:rPr lang="en-US" sz="1400" b="1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</a:rPr>
                        <a:t>C1. New Billing - New Sales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520.182.030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520.182.030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148.454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0026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B13. Tagihan Naik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3.751.549.708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3.325.889.907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425.659.801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161.781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5986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B11. Tagihan Naik - PSB 2 Bulan Lalu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861.251.818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436.227.869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425.023.949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262.577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6685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C2. New Billing - Normalisasi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45.036.702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45.036.702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96.645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99944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B12. Tagihan Naik - Ganti Paket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912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B2. Revenue Eksisting - Tagihan Tetap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244.182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45.357.154.997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45.357.154.997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185.751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66733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B32. Tagihan Turun - Ganti Paket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56838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B31. Tagihan Turun - Cabut 1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36.564.019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75.346.252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-38.782.233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141.721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53772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B33. Tagihan Turun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2.347.593.623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2.908.771.482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-561.177.859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108.821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245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X2. Existing UNBILL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172.320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290.000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290.000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18313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1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X11. New UNBILL - CT0</a:t>
                      </a:r>
                      <a:endParaRPr lang="en-ID" sz="1400" b="1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408.548.838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475.445.315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-66.896.477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177.553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5358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X12. New UNBILL - Cabut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112.287.344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96.319.468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15.967.876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132.884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01148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X13. New UNBILL - APS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14.504.066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8.883.750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5.620.316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185.950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6434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X14. New UNBILL - DUNNING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-16.614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5408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US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X15. New UNBILL - ABON NOL</a:t>
                      </a:r>
                      <a:endParaRPr lang="en-US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35.862.585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31.469.498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4.393.087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7650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X16. New UNBILL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21.378.159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19.610.437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1.767.722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192.596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56677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JUMLAH BER BILL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473.172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53.512.203.889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52.735.135.589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777.068.300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004"/>
                  </a:ext>
                </a:extLst>
              </a:tr>
            </a:tbl>
          </a:graphicData>
        </a:graphic>
      </p:graphicFrame>
      <p:sp>
        <p:nvSpPr>
          <p:cNvPr id="13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>
            <a:off x="6225394" y="3174205"/>
            <a:ext cx="45719" cy="268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</p:spTree>
    <p:extLst>
      <p:ext uri="{BB962C8B-B14F-4D97-AF65-F5344CB8AC3E}">
        <p14:creationId xmlns:p14="http://schemas.microsoft.com/office/powerpoint/2010/main" val="157408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 flipH="1">
            <a:off x="8042274" y="4308240"/>
            <a:ext cx="45719" cy="2224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F1D14-0749-47F2-8EB7-B9123DC8768F}"/>
              </a:ext>
            </a:extLst>
          </p:cNvPr>
          <p:cNvSpPr txBox="1"/>
          <p:nvPr/>
        </p:nvSpPr>
        <p:spPr>
          <a:xfrm>
            <a:off x="325524" y="117086"/>
            <a:ext cx="6821098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r>
              <a:rPr lang="en-ID" sz="2800" b="1" kern="0" spc="200" dirty="0">
                <a:solidFill>
                  <a:srgbClr val="C00000"/>
                </a:solidFill>
              </a:rPr>
              <a:t>BILLING REVENUE</a:t>
            </a:r>
            <a:r>
              <a:rPr lang="en-ID" sz="2800" b="1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SURABAYA SELATAN</a:t>
            </a:r>
            <a:endParaRPr lang="en-ID" sz="2800" b="1" kern="0" spc="2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431D4-684A-49B2-8BDA-6E56DF4A482D}"/>
              </a:ext>
            </a:extLst>
          </p:cNvPr>
          <p:cNvGrpSpPr/>
          <p:nvPr/>
        </p:nvGrpSpPr>
        <p:grpSpPr>
          <a:xfrm>
            <a:off x="405620" y="910584"/>
            <a:ext cx="6123537" cy="73498"/>
            <a:chOff x="405620" y="910584"/>
            <a:chExt cx="6123537" cy="73498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94A2E05-7DE4-4C93-8B50-8E26DA5052E1}"/>
                </a:ext>
              </a:extLst>
            </p:cNvPr>
            <p:cNvSpPr/>
            <p:nvPr/>
          </p:nvSpPr>
          <p:spPr>
            <a:xfrm>
              <a:off x="2209157" y="912082"/>
              <a:ext cx="4320000" cy="72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5B1217-DD91-4D8B-BE84-0404B87CB915}"/>
                </a:ext>
              </a:extLst>
            </p:cNvPr>
            <p:cNvSpPr/>
            <p:nvPr/>
          </p:nvSpPr>
          <p:spPr>
            <a:xfrm>
              <a:off x="405620" y="910584"/>
              <a:ext cx="180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C46078-7E33-49D7-A099-7A5BC496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88999"/>
              </p:ext>
            </p:extLst>
          </p:nvPr>
        </p:nvGraphicFramePr>
        <p:xfrm>
          <a:off x="405619" y="1101724"/>
          <a:ext cx="11523783" cy="5369418"/>
        </p:xfrm>
        <a:graphic>
          <a:graphicData uri="http://schemas.openxmlformats.org/drawingml/2006/table">
            <a:tbl>
              <a:tblPr/>
              <a:tblGrid>
                <a:gridCol w="358350">
                  <a:extLst>
                    <a:ext uri="{9D8B030D-6E8A-4147-A177-3AD203B41FA5}">
                      <a16:colId xmlns:a16="http://schemas.microsoft.com/office/drawing/2014/main" val="2238174109"/>
                    </a:ext>
                  </a:extLst>
                </a:gridCol>
                <a:gridCol w="4003147">
                  <a:extLst>
                    <a:ext uri="{9D8B030D-6E8A-4147-A177-3AD203B41FA5}">
                      <a16:colId xmlns:a16="http://schemas.microsoft.com/office/drawing/2014/main" val="3098197979"/>
                    </a:ext>
                  </a:extLst>
                </a:gridCol>
                <a:gridCol w="1004323">
                  <a:extLst>
                    <a:ext uri="{9D8B030D-6E8A-4147-A177-3AD203B41FA5}">
                      <a16:colId xmlns:a16="http://schemas.microsoft.com/office/drawing/2014/main" val="7067167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279245891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336462821"/>
                    </a:ext>
                  </a:extLst>
                </a:gridCol>
                <a:gridCol w="1489982">
                  <a:extLst>
                    <a:ext uri="{9D8B030D-6E8A-4147-A177-3AD203B41FA5}">
                      <a16:colId xmlns:a16="http://schemas.microsoft.com/office/drawing/2014/main" val="1608949991"/>
                    </a:ext>
                  </a:extLst>
                </a:gridCol>
                <a:gridCol w="320630">
                  <a:extLst>
                    <a:ext uri="{9D8B030D-6E8A-4147-A177-3AD203B41FA5}">
                      <a16:colId xmlns:a16="http://schemas.microsoft.com/office/drawing/2014/main" val="3231883721"/>
                    </a:ext>
                  </a:extLst>
                </a:gridCol>
                <a:gridCol w="980747">
                  <a:extLst>
                    <a:ext uri="{9D8B030D-6E8A-4147-A177-3AD203B41FA5}">
                      <a16:colId xmlns:a16="http://schemas.microsoft.com/office/drawing/2014/main" val="474313585"/>
                    </a:ext>
                  </a:extLst>
                </a:gridCol>
              </a:tblGrid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KATEGORI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L11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DELTA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ARPU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015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fontAlgn="b"/>
                      <a:r>
                        <a:rPr lang="en-US" sz="1400" b="1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</a:rPr>
                        <a:t>C1. New Billing - New Sales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319.065.360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319.065.360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136.411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0026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B13. Tagihan Naik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2.581.299.403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2.214.632.459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366.666.944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127.680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5986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B11. Tagihan Naik - PSB 2 Bulan Lalu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526.528.004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255.744.822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270.783.182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255.969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6685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C2. New Billing - Normalisasi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28.752.658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28.752.658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99944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B12. Tagihan Naik - Ganti Paket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912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B2. Revenue Eksisting - Tagihan Tetap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171.962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31.638.241.081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31.638.241.081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183.984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66733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B32. Tagihan Turun - Ganti Paket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56838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B31. Tagihan Turun - Cabut 1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14.254.790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29.078.065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-14.823.275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114.038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53772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B33. Tagihan Turun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2.184.089.218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2.712.305.983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-528.216.765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245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X2. Existing UNBILL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165.255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18313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1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X11. New UNBILL - CT0</a:t>
                      </a:r>
                      <a:endParaRPr lang="en-ID" sz="1400" b="1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226.915.758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246.954.609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-20.038.851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165.030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5358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X12. New UNBILL - Cabut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75.855.750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80.443.504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-4.587.754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152.321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01148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X13. New UNBILL - APS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12.730.971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15.343.727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-2.612.756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202.079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6434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X14. New UNBILL - DUNNING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284.032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44.907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239.125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5408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US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X15. New UNBILL - ABON NOL</a:t>
                      </a:r>
                      <a:endParaRPr lang="en-US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38.176.895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39.479.620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-1.302.725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46.728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7650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X16. New UNBILL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13.246.965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15.230.926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-1.983.961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194.808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56677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JUMLAH BER BILL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387.458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37.659.720.885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37.247.499.703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412.221.182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004"/>
                  </a:ext>
                </a:extLst>
              </a:tr>
            </a:tbl>
          </a:graphicData>
        </a:graphic>
      </p:graphicFrame>
      <p:sp>
        <p:nvSpPr>
          <p:cNvPr id="13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>
            <a:off x="6225394" y="3174205"/>
            <a:ext cx="45719" cy="268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</p:spTree>
    <p:extLst>
      <p:ext uri="{BB962C8B-B14F-4D97-AF65-F5344CB8AC3E}">
        <p14:creationId xmlns:p14="http://schemas.microsoft.com/office/powerpoint/2010/main" val="149355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 flipH="1">
            <a:off x="8042274" y="4308240"/>
            <a:ext cx="45719" cy="2224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F1D14-0749-47F2-8EB7-B9123DC8768F}"/>
              </a:ext>
            </a:extLst>
          </p:cNvPr>
          <p:cNvSpPr txBox="1"/>
          <p:nvPr/>
        </p:nvSpPr>
        <p:spPr>
          <a:xfrm>
            <a:off x="325524" y="117086"/>
            <a:ext cx="5052986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r>
              <a:rPr lang="en-ID" sz="2800" b="1" kern="0" spc="200" dirty="0">
                <a:solidFill>
                  <a:srgbClr val="C00000"/>
                </a:solidFill>
              </a:rPr>
              <a:t>BILLING REVENUE</a:t>
            </a:r>
            <a:r>
              <a:rPr lang="en-ID" sz="2800" b="1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SIDOARJO</a:t>
            </a:r>
            <a:endParaRPr lang="en-ID" sz="2800" b="1" kern="0" spc="2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431D4-684A-49B2-8BDA-6E56DF4A482D}"/>
              </a:ext>
            </a:extLst>
          </p:cNvPr>
          <p:cNvGrpSpPr/>
          <p:nvPr/>
        </p:nvGrpSpPr>
        <p:grpSpPr>
          <a:xfrm>
            <a:off x="405620" y="910584"/>
            <a:ext cx="6123537" cy="73498"/>
            <a:chOff x="405620" y="910584"/>
            <a:chExt cx="6123537" cy="73498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94A2E05-7DE4-4C93-8B50-8E26DA5052E1}"/>
                </a:ext>
              </a:extLst>
            </p:cNvPr>
            <p:cNvSpPr/>
            <p:nvPr/>
          </p:nvSpPr>
          <p:spPr>
            <a:xfrm>
              <a:off x="2209157" y="912082"/>
              <a:ext cx="4320000" cy="72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5B1217-DD91-4D8B-BE84-0404B87CB915}"/>
                </a:ext>
              </a:extLst>
            </p:cNvPr>
            <p:cNvSpPr/>
            <p:nvPr/>
          </p:nvSpPr>
          <p:spPr>
            <a:xfrm>
              <a:off x="405620" y="910584"/>
              <a:ext cx="180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C46078-7E33-49D7-A099-7A5BC496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607472"/>
              </p:ext>
            </p:extLst>
          </p:nvPr>
        </p:nvGraphicFramePr>
        <p:xfrm>
          <a:off x="405619" y="1101724"/>
          <a:ext cx="11523783" cy="5369418"/>
        </p:xfrm>
        <a:graphic>
          <a:graphicData uri="http://schemas.openxmlformats.org/drawingml/2006/table">
            <a:tbl>
              <a:tblPr/>
              <a:tblGrid>
                <a:gridCol w="358350">
                  <a:extLst>
                    <a:ext uri="{9D8B030D-6E8A-4147-A177-3AD203B41FA5}">
                      <a16:colId xmlns:a16="http://schemas.microsoft.com/office/drawing/2014/main" val="2238174109"/>
                    </a:ext>
                  </a:extLst>
                </a:gridCol>
                <a:gridCol w="4003147">
                  <a:extLst>
                    <a:ext uri="{9D8B030D-6E8A-4147-A177-3AD203B41FA5}">
                      <a16:colId xmlns:a16="http://schemas.microsoft.com/office/drawing/2014/main" val="3098197979"/>
                    </a:ext>
                  </a:extLst>
                </a:gridCol>
                <a:gridCol w="1004323">
                  <a:extLst>
                    <a:ext uri="{9D8B030D-6E8A-4147-A177-3AD203B41FA5}">
                      <a16:colId xmlns:a16="http://schemas.microsoft.com/office/drawing/2014/main" val="7067167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279245891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336462821"/>
                    </a:ext>
                  </a:extLst>
                </a:gridCol>
                <a:gridCol w="1489982">
                  <a:extLst>
                    <a:ext uri="{9D8B030D-6E8A-4147-A177-3AD203B41FA5}">
                      <a16:colId xmlns:a16="http://schemas.microsoft.com/office/drawing/2014/main" val="1608949991"/>
                    </a:ext>
                  </a:extLst>
                </a:gridCol>
                <a:gridCol w="320630">
                  <a:extLst>
                    <a:ext uri="{9D8B030D-6E8A-4147-A177-3AD203B41FA5}">
                      <a16:colId xmlns:a16="http://schemas.microsoft.com/office/drawing/2014/main" val="3231883721"/>
                    </a:ext>
                  </a:extLst>
                </a:gridCol>
                <a:gridCol w="980747">
                  <a:extLst>
                    <a:ext uri="{9D8B030D-6E8A-4147-A177-3AD203B41FA5}">
                      <a16:colId xmlns:a16="http://schemas.microsoft.com/office/drawing/2014/main" val="474313585"/>
                    </a:ext>
                  </a:extLst>
                </a:gridCol>
              </a:tblGrid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KATEGORI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L11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DELTA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ARPU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015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fontAlgn="b"/>
                      <a:r>
                        <a:rPr lang="en-US" sz="1400" b="1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</a:rPr>
                        <a:t>C1. New Billing - New Sales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424.386.505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424.386.505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148.647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0026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B13. Tagihan Naik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10.061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1.932.239.571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1.692.725.313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239.514.258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192.052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5986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B11. Tagihan Naik - PSB 2 Bulan Lalu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744.228.474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366.681.265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377.547.209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268.190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6685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C2. New Billing - Normalisasi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24.606.578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24.606.578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78.116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99944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B12. Tagihan Naik - Ganti Paket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912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B2. Revenue Eksisting - Tagihan Tetap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199.576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40.187.673.894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40.187.673.894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201.365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66733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B32. Tagihan Turun - Ganti Paket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56838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B31. Tagihan Turun - Cabut 1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19.483.227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39.488.590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-20.005.363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134.367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53772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B33. Tagihan Turun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1.296.832.022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1.691.901.460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-395.069.438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121.109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245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X2. Existing UNBILL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127.469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695.000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695.000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18313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1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X11. New UNBILL - CT0</a:t>
                      </a:r>
                      <a:endParaRPr lang="en-ID" sz="1400" b="1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377.835.337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400.020.791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-22.185.454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193.662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5358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X12. New UNBILL - Cabut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66.731.521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65.733.214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998.307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131.620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01148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X13. New UNBILL - APS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9.002.600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9.638.172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-635.572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250.072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6434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X14. New UNBILL - DUNNING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5408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US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X15. New UNBILL - ABON NOL</a:t>
                      </a:r>
                      <a:endParaRPr lang="en-US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38.929.575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36.795.464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2.134.111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39.522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7650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X16. New UNBILL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12.867.869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13.203.004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-335.135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201.060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56677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JUMLAH BER BILL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357.447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45.135.512.173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44.503.861.167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631.651.006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004"/>
                  </a:ext>
                </a:extLst>
              </a:tr>
            </a:tbl>
          </a:graphicData>
        </a:graphic>
      </p:graphicFrame>
      <p:sp>
        <p:nvSpPr>
          <p:cNvPr id="13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>
            <a:off x="6225394" y="3174205"/>
            <a:ext cx="45719" cy="268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</p:spTree>
    <p:extLst>
      <p:ext uri="{BB962C8B-B14F-4D97-AF65-F5344CB8AC3E}">
        <p14:creationId xmlns:p14="http://schemas.microsoft.com/office/powerpoint/2010/main" val="383518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 flipH="1">
            <a:off x="8042274" y="4308240"/>
            <a:ext cx="45719" cy="2224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F1D14-0749-47F2-8EB7-B9123DC8768F}"/>
              </a:ext>
            </a:extLst>
          </p:cNvPr>
          <p:cNvSpPr txBox="1"/>
          <p:nvPr/>
        </p:nvSpPr>
        <p:spPr>
          <a:xfrm>
            <a:off x="325524" y="117086"/>
            <a:ext cx="4673074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000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r>
              <a:rPr lang="en-ID" sz="2800" b="1" kern="0" spc="200" dirty="0">
                <a:solidFill>
                  <a:srgbClr val="C00000"/>
                </a:solidFill>
              </a:rPr>
              <a:t>BILLING REVENUE</a:t>
            </a:r>
            <a:r>
              <a:rPr lang="en-ID" sz="2800" b="1" kern="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JEMBER</a:t>
            </a:r>
            <a:endParaRPr lang="en-ID" sz="2800" b="1" kern="0" spc="2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431D4-684A-49B2-8BDA-6E56DF4A482D}"/>
              </a:ext>
            </a:extLst>
          </p:cNvPr>
          <p:cNvGrpSpPr/>
          <p:nvPr/>
        </p:nvGrpSpPr>
        <p:grpSpPr>
          <a:xfrm>
            <a:off x="405620" y="910584"/>
            <a:ext cx="6123537" cy="73498"/>
            <a:chOff x="405620" y="910584"/>
            <a:chExt cx="6123537" cy="73498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694A2E05-7DE4-4C93-8B50-8E26DA5052E1}"/>
                </a:ext>
              </a:extLst>
            </p:cNvPr>
            <p:cNvSpPr/>
            <p:nvPr/>
          </p:nvSpPr>
          <p:spPr>
            <a:xfrm>
              <a:off x="2209157" y="912082"/>
              <a:ext cx="4320000" cy="72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5B1217-DD91-4D8B-BE84-0404B87CB915}"/>
                </a:ext>
              </a:extLst>
            </p:cNvPr>
            <p:cNvSpPr/>
            <p:nvPr/>
          </p:nvSpPr>
          <p:spPr>
            <a:xfrm>
              <a:off x="405620" y="910584"/>
              <a:ext cx="180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C46078-7E33-49D7-A099-7A5BC496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9116"/>
              </p:ext>
            </p:extLst>
          </p:nvPr>
        </p:nvGraphicFramePr>
        <p:xfrm>
          <a:off x="405619" y="1101724"/>
          <a:ext cx="11523783" cy="5369418"/>
        </p:xfrm>
        <a:graphic>
          <a:graphicData uri="http://schemas.openxmlformats.org/drawingml/2006/table">
            <a:tbl>
              <a:tblPr/>
              <a:tblGrid>
                <a:gridCol w="358350">
                  <a:extLst>
                    <a:ext uri="{9D8B030D-6E8A-4147-A177-3AD203B41FA5}">
                      <a16:colId xmlns:a16="http://schemas.microsoft.com/office/drawing/2014/main" val="2238174109"/>
                    </a:ext>
                  </a:extLst>
                </a:gridCol>
                <a:gridCol w="4003147">
                  <a:extLst>
                    <a:ext uri="{9D8B030D-6E8A-4147-A177-3AD203B41FA5}">
                      <a16:colId xmlns:a16="http://schemas.microsoft.com/office/drawing/2014/main" val="3098197979"/>
                    </a:ext>
                  </a:extLst>
                </a:gridCol>
                <a:gridCol w="1004323">
                  <a:extLst>
                    <a:ext uri="{9D8B030D-6E8A-4147-A177-3AD203B41FA5}">
                      <a16:colId xmlns:a16="http://schemas.microsoft.com/office/drawing/2014/main" val="7067167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2792458914"/>
                    </a:ext>
                  </a:extLst>
                </a:gridCol>
                <a:gridCol w="1683302">
                  <a:extLst>
                    <a:ext uri="{9D8B030D-6E8A-4147-A177-3AD203B41FA5}">
                      <a16:colId xmlns:a16="http://schemas.microsoft.com/office/drawing/2014/main" val="336462821"/>
                    </a:ext>
                  </a:extLst>
                </a:gridCol>
                <a:gridCol w="1489982">
                  <a:extLst>
                    <a:ext uri="{9D8B030D-6E8A-4147-A177-3AD203B41FA5}">
                      <a16:colId xmlns:a16="http://schemas.microsoft.com/office/drawing/2014/main" val="1608949991"/>
                    </a:ext>
                  </a:extLst>
                </a:gridCol>
                <a:gridCol w="320630">
                  <a:extLst>
                    <a:ext uri="{9D8B030D-6E8A-4147-A177-3AD203B41FA5}">
                      <a16:colId xmlns:a16="http://schemas.microsoft.com/office/drawing/2014/main" val="3231883721"/>
                    </a:ext>
                  </a:extLst>
                </a:gridCol>
                <a:gridCol w="980747">
                  <a:extLst>
                    <a:ext uri="{9D8B030D-6E8A-4147-A177-3AD203B41FA5}">
                      <a16:colId xmlns:a16="http://schemas.microsoft.com/office/drawing/2014/main" val="474313585"/>
                    </a:ext>
                  </a:extLst>
                </a:gridCol>
              </a:tblGrid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KATEGORI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L11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REV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DELTA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ARPU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015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fontAlgn="b"/>
                      <a:r>
                        <a:rPr lang="en-US" sz="1400" b="1" i="0" u="none" strike="noStrike" spc="100" baseline="0" dirty="0">
                          <a:solidFill>
                            <a:srgbClr val="091F30"/>
                          </a:solidFill>
                          <a:effectLst/>
                          <a:latin typeface="+mn-lt"/>
                        </a:rPr>
                        <a:t>C1. New Billing - New Sales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207.523.338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207.523.338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130.682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0026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B13. Tagihan Naik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747.485.867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605.850.690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141.635.177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196.397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5986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B11. Tagihan Naik - PSB 2 Bulan Lalu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346.071.568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172.124.795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173.946.773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251.506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6685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C2. New Billing - Normalisasi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13.359.540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13.359.540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94.749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99944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fi-FI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B12. Tagihan Naik - Ganti Paket</a:t>
                      </a:r>
                      <a:endParaRPr lang="fi-FI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912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B2. Revenue Eksisting - Tagihan Tetap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103.466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19.944.684.181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19.944.684.181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192.766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66733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B32. Tagihan Turun - Ganti Paket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568387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B31. Tagihan Turun - Cabut 1 Bulan Lalu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14.765.236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30.206.353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-15.441.117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136.715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53772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B33. Tagihan Turun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715.410.020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971.890.076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-256.480.056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139.104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24539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X2. Existing UNBILL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72.368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18313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1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X11. New UNBILL - CT0</a:t>
                      </a:r>
                      <a:endParaRPr lang="en-ID" sz="1400" b="1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195.626.436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211.165.864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-15.539.428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198.606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5358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X12. New UNBILL - Cabut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46.120.275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82.002.180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-35.881.905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107.506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801148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X13. New UNBILL - APS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5.777.700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8.021.232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-2.243.532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169.932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64344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X14. New UNBILL - DUNNING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 spc="1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►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54081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US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X15. New UNBILL - ABON NOL</a:t>
                      </a:r>
                      <a:endParaRPr lang="en-US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11.847.425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11.990.358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-142.933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71.803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76501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4138" algn="l" defTabSz="914400" rtl="0" eaLnBrk="1" fontAlgn="b" latinLnBrk="0" hangingPunct="1"/>
                      <a:r>
                        <a:rPr lang="en-ID" sz="1400" b="0" i="0" u="none" strike="noStrike" kern="1200" spc="100" baseline="0">
                          <a:solidFill>
                            <a:srgbClr val="091F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X16. New UNBILL - Others</a:t>
                      </a:r>
                      <a:endParaRPr lang="en-ID" sz="1400" b="0" i="0" u="none" strike="noStrike" kern="1200" spc="100" baseline="0" dirty="0">
                        <a:solidFill>
                          <a:srgbClr val="091F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13.670.605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18.878.370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-5.207.765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0" i="0" u="none" strike="noStrike" spc="1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195.294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566770"/>
                  </a:ext>
                </a:extLst>
              </a:tr>
              <a:tr h="2983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JUMLAH BER BILL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189.679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22.262.342.191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22.056.814.099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b="1" i="0" u="none" strike="noStrike" spc="100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205.528.092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spc="100" baseline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▲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1" i="0" u="none" strike="noStrike" spc="100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004"/>
                  </a:ext>
                </a:extLst>
              </a:tr>
            </a:tbl>
          </a:graphicData>
        </a:graphic>
      </p:graphicFrame>
      <p:sp>
        <p:nvSpPr>
          <p:cNvPr id="13" name="TextBox 1">
            <a:extLst>
              <a:ext uri="{FF2B5EF4-FFF2-40B4-BE49-F238E27FC236}">
                <a16:creationId xmlns:a16="http://schemas.microsoft.com/office/drawing/2014/main" id="{6C524D75-6ACF-4416-A246-1DAA440B486E}"/>
              </a:ext>
            </a:extLst>
          </p:cNvPr>
          <p:cNvSpPr txBox="1"/>
          <p:nvPr/>
        </p:nvSpPr>
        <p:spPr>
          <a:xfrm>
            <a:off x="6225394" y="3174205"/>
            <a:ext cx="45719" cy="268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100"/>
          </a:p>
        </p:txBody>
      </p:sp>
    </p:spTree>
    <p:extLst>
      <p:ext uri="{BB962C8B-B14F-4D97-AF65-F5344CB8AC3E}">
        <p14:creationId xmlns:p14="http://schemas.microsoft.com/office/powerpoint/2010/main" val="35116492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4693</Words>
  <Application>Microsoft Office PowerPoint</Application>
  <PresentationFormat>Widescreen</PresentationFormat>
  <Paragraphs>2716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Sila Prayoginingsih</dc:creator>
  <cp:lastModifiedBy>Febri Tahta</cp:lastModifiedBy>
  <cp:revision>135</cp:revision>
  <dcterms:created xsi:type="dcterms:W3CDTF">2020-04-05T16:52:37Z</dcterms:created>
  <dcterms:modified xsi:type="dcterms:W3CDTF">2023-02-09T10:03:35Z</dcterms:modified>
</cp:coreProperties>
</file>