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5199523dc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35199523dc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5ab9888e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35ab9888e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5ab9888e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35ab9888e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43d3cfa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43d3cfa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5199523dc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35199523dc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5ab9888e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35ab9888e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5ab9888e6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135ab9888e6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5ab9888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35ab9888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5ab9888e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35ab9888e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5ab9888e6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35ab9888e6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5ab9888e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35ab9888e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5199523dc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35199523dc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5ab9888e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35ab9888e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5ab9888e6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35ab9888e6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5ab9888e6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135ab9888e6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5ab9888e6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35ab9888e6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5ab9888e6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135ab9888e6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5ab9888e6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35ab9888e6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5199523dc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135199523dc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5199523dc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135199523dc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5199523dc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35199523dc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199523dc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35199523dc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5199523dc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35199523dc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5ab9888e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35ab9888e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5ab9888e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35ab9888e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5ab9888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35ab9888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ab9888e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35ab9888e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Title">
  <p:cSld name="CUSTOM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5207050" y="1514350"/>
            <a:ext cx="19047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type="title"/>
          </p:nvPr>
        </p:nvSpPr>
        <p:spPr>
          <a:xfrm>
            <a:off x="761950" y="2219400"/>
            <a:ext cx="4445100" cy="21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341750"/>
            <a:ext cx="432605" cy="4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1609" y="-48596"/>
            <a:ext cx="2082392" cy="101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453" y="-117275"/>
            <a:ext cx="1382856" cy="13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Break + image">
  <p:cSld name="CUSTOM_2_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761950" y="809375"/>
            <a:ext cx="31752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66" name="Google Shape;6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Title + photo">
  <p:cSld name="CUSTOM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761950" y="2219400"/>
            <a:ext cx="31749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341750"/>
            <a:ext cx="432605" cy="4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453" y="-117275"/>
            <a:ext cx="1382856" cy="13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_Break">
  <p:cSld name="CUSTOM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761950" y="809375"/>
            <a:ext cx="50802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74" name="Google Shape;7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_Two columns">
  <p:cSld name="CUSTOM_2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762025" y="1514225"/>
            <a:ext cx="3810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4571950" y="1514225"/>
            <a:ext cx="3810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80" name="Google Shape;8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Three columns">
  <p:cSld name="CUSTOM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761950" y="1514225"/>
            <a:ext cx="25401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2" type="body"/>
          </p:nvPr>
        </p:nvSpPr>
        <p:spPr>
          <a:xfrm>
            <a:off x="3301950" y="1514225"/>
            <a:ext cx="25401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3" type="body"/>
          </p:nvPr>
        </p:nvSpPr>
        <p:spPr>
          <a:xfrm>
            <a:off x="5841900" y="1514225"/>
            <a:ext cx="25401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_Four columns">
  <p:cSld name="CUSTOM_3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761950" y="1514225"/>
            <a:ext cx="1905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2666938" y="1514225"/>
            <a:ext cx="1905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3" type="body"/>
          </p:nvPr>
        </p:nvSpPr>
        <p:spPr>
          <a:xfrm>
            <a:off x="4571888" y="1514225"/>
            <a:ext cx="1905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4" type="body"/>
          </p:nvPr>
        </p:nvSpPr>
        <p:spPr>
          <a:xfrm>
            <a:off x="6476938" y="1514225"/>
            <a:ext cx="19050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Quote">
  <p:cSld name="CUSTOM_3_1_1_1_1_1_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761950" y="1161825"/>
            <a:ext cx="57150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762000" y="3276400"/>
            <a:ext cx="2540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100" name="Google Shape;10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One image">
  <p:cSld name="CUSTOM_3_1_1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761950" y="809425"/>
            <a:ext cx="31749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762002" y="2571750"/>
            <a:ext cx="2540100" cy="17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105" name="Google Shape;10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wo images">
  <p:cSld name="CUSTOM_3_1_1_1_1_1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762100" y="809375"/>
            <a:ext cx="5079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762000" y="3628875"/>
            <a:ext cx="36573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2" type="body"/>
          </p:nvPr>
        </p:nvSpPr>
        <p:spPr>
          <a:xfrm>
            <a:off x="4572125" y="3628875"/>
            <a:ext cx="36573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111" name="Google Shape;11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hree images">
  <p:cSld name="CUSTOM_3_1_1_1_1_1_1_1_1_1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762100" y="809375"/>
            <a:ext cx="5079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762000" y="2924350"/>
            <a:ext cx="2540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22860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2" type="body"/>
          </p:nvPr>
        </p:nvSpPr>
        <p:spPr>
          <a:xfrm>
            <a:off x="3301950" y="2924350"/>
            <a:ext cx="2540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22860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3" type="body"/>
          </p:nvPr>
        </p:nvSpPr>
        <p:spPr>
          <a:xfrm>
            <a:off x="5841900" y="2924350"/>
            <a:ext cx="25401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22860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118" name="Google Shape;11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Hero image">
  <p:cSld name="CUSTOM_3_1_1_1_1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4571950" y="4515350"/>
            <a:ext cx="38100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122" name="Google Shape;12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Dark break">
  <p:cSld name="CUSTOM_3_1_1_1_1_1_1_1_1_1_1_1">
    <p:bg>
      <p:bgPr>
        <a:solidFill>
          <a:srgbClr val="202124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761950" y="809375"/>
            <a:ext cx="50799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Dark content">
  <p:cSld name="CUSTOM_3_1_1_1_1_1_1_1_1_1_1_1_2">
    <p:bg>
      <p:bgPr>
        <a:solidFill>
          <a:srgbClr val="202124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761950" y="809375"/>
            <a:ext cx="5079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761975" y="1514275"/>
            <a:ext cx="50799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GCP break">
  <p:cSld name="CUSTOM_3_1_1_1_1_1_1_1_1_1_1_1_3"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761950" y="809375"/>
            <a:ext cx="50799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131" name="Google Shape;13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GCP content">
  <p:cSld name="CUSTOM_3_1_1_1_1_1_1_1_1_1_1_1_2_1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761950" y="809375"/>
            <a:ext cx="5079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761975" y="1514275"/>
            <a:ext cx="50799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136" name="Google Shape;13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Maps break">
  <p:cSld name="CUSTOM_3_1_1_1_1_1_1_1_1_1_1_1_3_1_2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761950" y="809375"/>
            <a:ext cx="50799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140" name="Google Shape;14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Maps content">
  <p:cSld name="CUSTOM_3_1_1_1_1_1_1_1_1_1_1_1_2_1_1_2"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761950" y="809375"/>
            <a:ext cx="5079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4" name="Google Shape;144;p32"/>
          <p:cNvSpPr txBox="1"/>
          <p:nvPr>
            <p:ph idx="1" type="body"/>
          </p:nvPr>
        </p:nvSpPr>
        <p:spPr>
          <a:xfrm>
            <a:off x="761975" y="1514275"/>
            <a:ext cx="50799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145" name="Google Shape;14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hrome break">
  <p:cSld name="CUSTOM_3_1_1_1_1_1_1_1_1_1_1_1_3_1_2_1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761950" y="809375"/>
            <a:ext cx="50799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149" name="Google Shape;14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hrome content">
  <p:cSld name="CUSTOM_3_1_1_1_1_1_1_1_1_1_1_1_2_1_1_2_1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type="title"/>
          </p:nvPr>
        </p:nvSpPr>
        <p:spPr>
          <a:xfrm>
            <a:off x="761950" y="809375"/>
            <a:ext cx="5079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1" type="body"/>
          </p:nvPr>
        </p:nvSpPr>
        <p:spPr>
          <a:xfrm>
            <a:off x="761975" y="1514275"/>
            <a:ext cx="50799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154" name="Google Shape;15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G Suite break">
  <p:cSld name="CUSTOM_3_1_1_1_1_1_1_1_1_1_1_1_3_1_2_1_1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761950" y="809375"/>
            <a:ext cx="50799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158" name="Google Shape;15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G Suite content">
  <p:cSld name="CUSTOM_3_1_1_1_1_1_1_1_1_1_1_1_2_1_1_2_1_1"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 txBox="1"/>
          <p:nvPr>
            <p:ph type="title"/>
          </p:nvPr>
        </p:nvSpPr>
        <p:spPr>
          <a:xfrm>
            <a:off x="761950" y="809375"/>
            <a:ext cx="50799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2" name="Google Shape;162;p36"/>
          <p:cNvSpPr txBox="1"/>
          <p:nvPr>
            <p:ph idx="1" type="body"/>
          </p:nvPr>
        </p:nvSpPr>
        <p:spPr>
          <a:xfrm>
            <a:off x="761975" y="1514275"/>
            <a:ext cx="50799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pic>
        <p:nvPicPr>
          <p:cNvPr id="163" name="Google Shape;16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4225" y="211355"/>
            <a:ext cx="299374" cy="3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03" y="-117275"/>
            <a:ext cx="956971" cy="97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Blank">
  <p:cSld name="CUSTOM_4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61950" y="4571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61825" y="1161825"/>
            <a:ext cx="50802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10">
          <p15:clr>
            <a:srgbClr val="F06B4A"/>
          </p15:clr>
        </p15:guide>
        <p15:guide id="2" orient="horz" pos="732">
          <p15:clr>
            <a:srgbClr val="F06B4A"/>
          </p15:clr>
        </p15:guide>
        <p15:guide id="3" orient="horz" pos="954">
          <p15:clr>
            <a:srgbClr val="F06B4A"/>
          </p15:clr>
        </p15:guide>
        <p15:guide id="4" orient="horz" pos="1176">
          <p15:clr>
            <a:srgbClr val="F06B4A"/>
          </p15:clr>
        </p15:guide>
        <p15:guide id="5" orient="horz" pos="1398">
          <p15:clr>
            <a:srgbClr val="F06B4A"/>
          </p15:clr>
        </p15:guide>
        <p15:guide id="6" orient="horz" pos="1620">
          <p15:clr>
            <a:srgbClr val="F06B4A"/>
          </p15:clr>
        </p15:guide>
        <p15:guide id="7" orient="horz" pos="1842">
          <p15:clr>
            <a:srgbClr val="F06B4A"/>
          </p15:clr>
        </p15:guide>
        <p15:guide id="8" orient="horz" pos="2064">
          <p15:clr>
            <a:srgbClr val="F06B4A"/>
          </p15:clr>
        </p15:guide>
        <p15:guide id="9" orient="horz" pos="2286">
          <p15:clr>
            <a:srgbClr val="F06B4A"/>
          </p15:clr>
        </p15:guide>
        <p15:guide id="10" orient="horz" pos="2508">
          <p15:clr>
            <a:srgbClr val="F06B4A"/>
          </p15:clr>
        </p15:guide>
        <p15:guide id="11" orient="horz" pos="2730">
          <p15:clr>
            <a:srgbClr val="F06B4A"/>
          </p15:clr>
        </p15:guide>
        <p15:guide id="12" orient="horz" pos="2952">
          <p15:clr>
            <a:srgbClr val="F06B4A"/>
          </p15:clr>
        </p15:guide>
        <p15:guide id="13" orient="horz" pos="288">
          <p15:clr>
            <a:srgbClr val="F06B4A"/>
          </p15:clr>
        </p15:guide>
        <p15:guide id="14" pos="480">
          <p15:clr>
            <a:srgbClr val="F06B4A"/>
          </p15:clr>
        </p15:guide>
        <p15:guide id="15" pos="880">
          <p15:clr>
            <a:srgbClr val="F06B4A"/>
          </p15:clr>
        </p15:guide>
        <p15:guide id="16" pos="1280">
          <p15:clr>
            <a:srgbClr val="F06B4A"/>
          </p15:clr>
        </p15:guide>
        <p15:guide id="17" pos="1680">
          <p15:clr>
            <a:srgbClr val="F06B4A"/>
          </p15:clr>
        </p15:guide>
        <p15:guide id="18" pos="2080">
          <p15:clr>
            <a:srgbClr val="F06B4A"/>
          </p15:clr>
        </p15:guide>
        <p15:guide id="19" pos="2480">
          <p15:clr>
            <a:srgbClr val="F06B4A"/>
          </p15:clr>
        </p15:guide>
        <p15:guide id="20" pos="2880">
          <p15:clr>
            <a:srgbClr val="F06B4A"/>
          </p15:clr>
        </p15:guide>
        <p15:guide id="21" pos="3280">
          <p15:clr>
            <a:srgbClr val="F06B4A"/>
          </p15:clr>
        </p15:guide>
        <p15:guide id="22" pos="3680">
          <p15:clr>
            <a:srgbClr val="F06B4A"/>
          </p15:clr>
        </p15:guide>
        <p15:guide id="23" pos="4080">
          <p15:clr>
            <a:srgbClr val="F06B4A"/>
          </p15:clr>
        </p15:guide>
        <p15:guide id="24" pos="4480">
          <p15:clr>
            <a:srgbClr val="F06B4A"/>
          </p15:clr>
        </p15:guide>
        <p15:guide id="25" pos="4880">
          <p15:clr>
            <a:srgbClr val="F06B4A"/>
          </p15:clr>
        </p15:guide>
        <p15:guide id="26" pos="528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fNxaJsNG3-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olab.research.google.com/drive/1sh7H1B20SHJwiInxgVVYAD17fOSqSNcG?usp=sharin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 txBox="1"/>
          <p:nvPr>
            <p:ph type="title"/>
          </p:nvPr>
        </p:nvSpPr>
        <p:spPr>
          <a:xfrm>
            <a:off x="2281050" y="2326363"/>
            <a:ext cx="4886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>
                <a:solidFill>
                  <a:schemeClr val="accent1"/>
                </a:solidFill>
              </a:rPr>
              <a:t>Natural Language Processing</a:t>
            </a:r>
            <a:r>
              <a:rPr lang="en" sz="2400">
                <a:solidFill>
                  <a:schemeClr val="accent1"/>
                </a:solidFill>
              </a:rPr>
              <a:t> 1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974400" y="1497175"/>
            <a:ext cx="73296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Talent Scholarship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8"/>
          <p:cNvSpPr txBox="1"/>
          <p:nvPr/>
        </p:nvSpPr>
        <p:spPr>
          <a:xfrm>
            <a:off x="2143650" y="3076375"/>
            <a:ext cx="51615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Lead a sprint through the Machine Learning Track</a:t>
            </a:r>
            <a:endParaRPr b="0" i="0" sz="1500" u="none" cap="none" strike="noStrike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7"/>
          <p:cNvSpPr txBox="1"/>
          <p:nvPr>
            <p:ph idx="1" type="body"/>
          </p:nvPr>
        </p:nvSpPr>
        <p:spPr>
          <a:xfrm>
            <a:off x="708900" y="1357775"/>
            <a:ext cx="77262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Kalau ada kata baru bagaimana?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7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Sentiment in Text</a:t>
            </a:r>
            <a:endParaRPr/>
          </a:p>
        </p:txBody>
      </p:sp>
      <p:pic>
        <p:nvPicPr>
          <p:cNvPr id="229" name="Google Shape;2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025" y="2064925"/>
            <a:ext cx="3778008" cy="28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458" y="2058063"/>
            <a:ext cx="3699764" cy="283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 txBox="1"/>
          <p:nvPr>
            <p:ph idx="1" type="body"/>
          </p:nvPr>
        </p:nvSpPr>
        <p:spPr>
          <a:xfrm>
            <a:off x="708900" y="1357775"/>
            <a:ext cx="74499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Apa yang dilihat Komputer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Sentiment in Text</a:t>
            </a:r>
            <a:endParaRPr/>
          </a:p>
        </p:txBody>
      </p:sp>
      <p:pic>
        <p:nvPicPr>
          <p:cNvPr id="237" name="Google Shape;2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25" y="2038350"/>
            <a:ext cx="68675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>
            <p:ph type="title"/>
          </p:nvPr>
        </p:nvSpPr>
        <p:spPr>
          <a:xfrm>
            <a:off x="761950" y="809375"/>
            <a:ext cx="5080200" cy="17625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https://www.youtube.com/watch?v=fNxaJsNG3-s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 txBox="1"/>
          <p:nvPr>
            <p:ph idx="1" type="body"/>
          </p:nvPr>
        </p:nvSpPr>
        <p:spPr>
          <a:xfrm>
            <a:off x="708900" y="1368225"/>
            <a:ext cx="7726200" cy="3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Apa itu Tokenizer? Apa yg dilakukan oleh Tokenizer?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Tokenizer adalah salah satu API Keras yang berfungsi untuk memecah kalimat menjadi kata-kata. Tokenizer akan membantu dalam memahami konteks atau mengembangkan model untuk NLP. Tokenisasi membantu dalam menafsirkan makna teks dengan menganalisis urutan kata-kata.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0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Tokenization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1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Tokenization</a:t>
            </a:r>
            <a:endParaRPr/>
          </a:p>
        </p:txBody>
      </p:sp>
      <p:pic>
        <p:nvPicPr>
          <p:cNvPr id="254" name="Google Shape;25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532" y="1180425"/>
            <a:ext cx="4928092" cy="34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idx="1" type="body"/>
          </p:nvPr>
        </p:nvSpPr>
        <p:spPr>
          <a:xfrm>
            <a:off x="708900" y="1368225"/>
            <a:ext cx="3020700" cy="3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Pertanyaan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Apa itu num_words?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Apa yang akan terjadi jika num_words besar ataupun kecil?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2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261" name="Google Shape;261;p52"/>
          <p:cNvSpPr txBox="1"/>
          <p:nvPr>
            <p:ph idx="1" type="body"/>
          </p:nvPr>
        </p:nvSpPr>
        <p:spPr>
          <a:xfrm>
            <a:off x="708900" y="1368225"/>
            <a:ext cx="7728600" cy="3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Jawaban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Apa itu num_words?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		Besar vocabulary dalam sebuah tokenizer.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Apa yang akan terjadi jika num_words besar ataupun kecil?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		Semakin besar num_words, semakin tinggi akurasi, namun semakin lama dalam training. Begitu juga sebaliknya.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3"/>
          <p:cNvSpPr txBox="1"/>
          <p:nvPr>
            <p:ph idx="1" type="body"/>
          </p:nvPr>
        </p:nvSpPr>
        <p:spPr>
          <a:xfrm>
            <a:off x="708900" y="1368225"/>
            <a:ext cx="7726200" cy="3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Peraturan Tokenizer: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Tidak ada huruf kapital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Tidak ada tanda baca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rabicPeriod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Sort tergantung pada kata yang paling sering digunakan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3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Tokenization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4"/>
          <p:cNvSpPr txBox="1"/>
          <p:nvPr>
            <p:ph idx="1" type="body"/>
          </p:nvPr>
        </p:nvSpPr>
        <p:spPr>
          <a:xfrm>
            <a:off x="708900" y="1368225"/>
            <a:ext cx="7726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Sequences dengan kalimat sebelumnya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4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Sequences</a:t>
            </a:r>
            <a:endParaRPr/>
          </a:p>
        </p:txBody>
      </p:sp>
      <p:pic>
        <p:nvPicPr>
          <p:cNvPr id="274" name="Google Shape;27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011" y="1866900"/>
            <a:ext cx="5561975" cy="130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4"/>
          <p:cNvSpPr txBox="1"/>
          <p:nvPr>
            <p:ph idx="1" type="body"/>
          </p:nvPr>
        </p:nvSpPr>
        <p:spPr>
          <a:xfrm>
            <a:off x="708900" y="4333875"/>
            <a:ext cx="7726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Bagaimana kalau kita menggunakan kalimat lain untuk mencobanya?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5"/>
          <p:cNvSpPr txBox="1"/>
          <p:nvPr>
            <p:ph idx="1" type="body"/>
          </p:nvPr>
        </p:nvSpPr>
        <p:spPr>
          <a:xfrm>
            <a:off x="708900" y="1368225"/>
            <a:ext cx="77262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Beberapa data sebelumnya hilang. Apa yang bisa kita lakukan?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Sequences dengan kalimat baru</a:t>
            </a:r>
            <a:endParaRPr/>
          </a:p>
        </p:txBody>
      </p:sp>
      <p:pic>
        <p:nvPicPr>
          <p:cNvPr id="282" name="Google Shape;28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538" y="1745375"/>
            <a:ext cx="5624926" cy="30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708900" y="1368225"/>
            <a:ext cx="7726200" cy="3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OOV (Out of Vocabulary)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6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&lt;OOV&gt;</a:t>
            </a:r>
            <a:endParaRPr/>
          </a:p>
        </p:txBody>
      </p:sp>
      <p:pic>
        <p:nvPicPr>
          <p:cNvPr id="289" name="Google Shape;28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677" y="1761938"/>
            <a:ext cx="6874649" cy="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8037" y="2676725"/>
            <a:ext cx="5187925" cy="23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761950" y="1294450"/>
            <a:ext cx="64635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Intro to NLP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Sentiment In Text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Tokenization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Pad Sequences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Word Embedding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9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7"/>
          <p:cNvSpPr txBox="1"/>
          <p:nvPr>
            <p:ph idx="1" type="body"/>
          </p:nvPr>
        </p:nvSpPr>
        <p:spPr>
          <a:xfrm>
            <a:off x="708900" y="1368225"/>
            <a:ext cx="7726200" cy="3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Kenapa perlu Padding 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and Truncating? Karena kita butuh keseragaman dalam input_shape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57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Padding and Truncating</a:t>
            </a:r>
            <a:endParaRPr/>
          </a:p>
        </p:txBody>
      </p:sp>
      <p:pic>
        <p:nvPicPr>
          <p:cNvPr id="297" name="Google Shape;29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238" y="2091133"/>
            <a:ext cx="7289526" cy="2498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8"/>
          <p:cNvSpPr txBox="1"/>
          <p:nvPr>
            <p:ph idx="1" type="body"/>
          </p:nvPr>
        </p:nvSpPr>
        <p:spPr>
          <a:xfrm>
            <a:off x="708900" y="1368225"/>
            <a:ext cx="7726200" cy="3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padding=</a:t>
            </a:r>
            <a:r>
              <a:rPr lang="en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Padding and Truncating</a:t>
            </a:r>
            <a:endParaRPr/>
          </a:p>
        </p:txBody>
      </p:sp>
      <p:pic>
        <p:nvPicPr>
          <p:cNvPr id="304" name="Google Shape;30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350" y="2014605"/>
            <a:ext cx="7351301" cy="2523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/>
          <p:nvPr>
            <p:ph idx="1" type="body"/>
          </p:nvPr>
        </p:nvSpPr>
        <p:spPr>
          <a:xfrm>
            <a:off x="708900" y="1368225"/>
            <a:ext cx="7726200" cy="3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maxlen=</a:t>
            </a:r>
            <a:r>
              <a:rPr lang="en" sz="19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2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59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Padding and Truncating</a:t>
            </a:r>
            <a:endParaRPr/>
          </a:p>
        </p:txBody>
      </p:sp>
      <p:pic>
        <p:nvPicPr>
          <p:cNvPr id="311" name="Google Shape;31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638" y="1896036"/>
            <a:ext cx="7024724" cy="2431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0"/>
          <p:cNvSpPr txBox="1"/>
          <p:nvPr>
            <p:ph idx="1" type="body"/>
          </p:nvPr>
        </p:nvSpPr>
        <p:spPr>
          <a:xfrm>
            <a:off x="708900" y="1368225"/>
            <a:ext cx="77262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truncating=</a:t>
            </a:r>
            <a:r>
              <a:rPr lang="en" sz="19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endParaRPr sz="19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60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Padding and Truncating</a:t>
            </a:r>
            <a:endParaRPr/>
          </a:p>
        </p:txBody>
      </p:sp>
      <p:pic>
        <p:nvPicPr>
          <p:cNvPr id="318" name="Google Shape;31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13" y="1984524"/>
            <a:ext cx="8106576" cy="23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1"/>
          <p:cNvSpPr txBox="1"/>
          <p:nvPr>
            <p:ph idx="1" type="body"/>
          </p:nvPr>
        </p:nvSpPr>
        <p:spPr>
          <a:xfrm>
            <a:off x="708900" y="1296750"/>
            <a:ext cx="7726200" cy="25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Sarcasm News - Colab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1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DNN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2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Word Embedding</a:t>
            </a:r>
            <a:endParaRPr/>
          </a:p>
        </p:txBody>
      </p:sp>
      <p:sp>
        <p:nvSpPr>
          <p:cNvPr id="330" name="Google Shape;330;p62"/>
          <p:cNvSpPr txBox="1"/>
          <p:nvPr>
            <p:ph idx="1" type="body"/>
          </p:nvPr>
        </p:nvSpPr>
        <p:spPr>
          <a:xfrm>
            <a:off x="708900" y="1368225"/>
            <a:ext cx="3863100" cy="3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Embedding adalah 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kelas 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teknik di mana kata-kata individual direpresentasikan sebagai vektor bernilai nyata dalam ruang vektor yang telah ditentukan. Setiap kata dipetakan ke satu vektor dan nilai-nilai vektor dipelajari dengan cara yang menyerupai jaringan saraf.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055" y="1012975"/>
            <a:ext cx="4056682" cy="392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3"/>
          <p:cNvSpPr txBox="1"/>
          <p:nvPr>
            <p:ph type="title"/>
          </p:nvPr>
        </p:nvSpPr>
        <p:spPr>
          <a:xfrm>
            <a:off x="2984400" y="1690500"/>
            <a:ext cx="31752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4"/>
          <p:cNvSpPr txBox="1"/>
          <p:nvPr>
            <p:ph type="title"/>
          </p:nvPr>
        </p:nvSpPr>
        <p:spPr>
          <a:xfrm>
            <a:off x="892650" y="1082550"/>
            <a:ext cx="73587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2286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0"/>
          <p:cNvSpPr txBox="1"/>
          <p:nvPr>
            <p:ph idx="1" type="body"/>
          </p:nvPr>
        </p:nvSpPr>
        <p:spPr>
          <a:xfrm>
            <a:off x="761950" y="1294450"/>
            <a:ext cx="79416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Memahami cara penggunaan Tokenizer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Memahami apa itu Embedding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Menggunakan Sequence Model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0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Objektif Pembelajaran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1"/>
          <p:cNvSpPr txBox="1"/>
          <p:nvPr>
            <p:ph type="title"/>
          </p:nvPr>
        </p:nvSpPr>
        <p:spPr>
          <a:xfrm>
            <a:off x="761950" y="809375"/>
            <a:ext cx="50172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200"/>
              <a:t>Are your students ML-ready?</a:t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/>
          <p:nvPr>
            <p:ph idx="1" type="body"/>
          </p:nvPr>
        </p:nvSpPr>
        <p:spPr>
          <a:xfrm>
            <a:off x="708900" y="1357775"/>
            <a:ext cx="77262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Natural Language Processing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, atau yang biasa disingkat sebagai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NLP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, adalah sebuah cabang dari kecerdasan buatan yang berhubungan dengan interaksi antara komputer dan manusia menggunakan bahasa alami.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2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Apa itu NLP?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>
            <p:ph idx="1" type="body"/>
          </p:nvPr>
        </p:nvSpPr>
        <p:spPr>
          <a:xfrm>
            <a:off x="708900" y="1357775"/>
            <a:ext cx="77262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Auto-Correct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Checking on copyright and plagiarism violation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Summarize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Change words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Search Result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Email filters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Language Translation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3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Contoh NLP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/>
          <p:nvPr>
            <p:ph idx="1" type="body"/>
          </p:nvPr>
        </p:nvSpPr>
        <p:spPr>
          <a:xfrm>
            <a:off x="708900" y="1357775"/>
            <a:ext cx="77262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Gimana caranya agar komputer dapat mengerti kata-kata?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Kita bisa memulai dengan menggunakan ASCII per huruf. Tapi…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4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Sentiment in Text</a:t>
            </a:r>
            <a:endParaRPr/>
          </a:p>
        </p:txBody>
      </p:sp>
      <p:pic>
        <p:nvPicPr>
          <p:cNvPr id="208" name="Google Shape;208;p44"/>
          <p:cNvPicPr preferRelativeResize="0"/>
          <p:nvPr/>
        </p:nvPicPr>
        <p:blipFill rotWithShape="1">
          <a:blip r:embed="rId3">
            <a:alphaModFix/>
          </a:blip>
          <a:srcRect b="0" l="0" r="0" t="5087"/>
          <a:stretch/>
        </p:blipFill>
        <p:spPr>
          <a:xfrm>
            <a:off x="2542663" y="2143325"/>
            <a:ext cx="4058675" cy="20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 txBox="1"/>
          <p:nvPr>
            <p:ph idx="1" type="body"/>
          </p:nvPr>
        </p:nvSpPr>
        <p:spPr>
          <a:xfrm>
            <a:off x="708900" y="1357775"/>
            <a:ext cx="3471900" cy="3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Kata dengan huruf yang sama namun berbeda urutan bisa dianggap sama oleh mesin.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5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Kelemahan</a:t>
            </a:r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325" y="1425765"/>
            <a:ext cx="2845975" cy="33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 txBox="1"/>
          <p:nvPr>
            <p:ph idx="1" type="body"/>
          </p:nvPr>
        </p:nvSpPr>
        <p:spPr>
          <a:xfrm>
            <a:off x="708900" y="1357775"/>
            <a:ext cx="77262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Bagaimana kalau kita menafsirnya per kata?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>
            <p:ph type="title"/>
          </p:nvPr>
        </p:nvSpPr>
        <p:spPr>
          <a:xfrm>
            <a:off x="761950" y="736800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Sentiment in Text</a:t>
            </a:r>
            <a:endParaRPr/>
          </a:p>
        </p:txBody>
      </p:sp>
      <p:pic>
        <p:nvPicPr>
          <p:cNvPr id="222" name="Google Shape;2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899" y="2001572"/>
            <a:ext cx="5080200" cy="2100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loud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