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0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3" roundtripDataSignature="AMtx7miGSm5q900FMCC/howX+2nyKCXN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0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76c0df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3276c0df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5deef2c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35deef2c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5deef2c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35deef2c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5deef2cd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35deef2cd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614aaed1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3614aaed1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614aaed1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3614aaed1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5deef2cd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35deef2c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5deef2c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5deef2c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5deef2c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35deef2c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5deef2c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35deef2c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5deef2c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35deef2c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4a3b5ef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4a3b5ef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5deef2cd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35deef2cd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5deef2cd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35deef2cd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153c569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3153c569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53c5693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3153c5693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276c0d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276c0d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276c0df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276c0df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276c0df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3276c0df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276c0df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3276c0df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" name="Google Shape;10;p5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341750"/>
            <a:ext cx="432605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1609" y="-48596"/>
            <a:ext cx="2082392" cy="101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53" y="-117275"/>
            <a:ext cx="1382856" cy="1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One image">
  <p:cSld name="CUSTOM_3_1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61950" y="809425"/>
            <a:ext cx="31749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62002" y="2571750"/>
            <a:ext cx="25401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wo images">
  <p:cSld name="CUSTOM_3_1_1_1_1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6210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762000" y="3628875"/>
            <a:ext cx="36573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572125" y="3628875"/>
            <a:ext cx="36573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hree images">
  <p:cSld name="CUSTOM_3_1_1_1_1_1_1_1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6210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62000" y="292435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3301950" y="292435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5841900" y="292435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Hero image">
  <p:cSld name="CUSTOM_3_1_1_1_1_1_1_1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1950" y="4515350"/>
            <a:ext cx="3810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Dark break">
  <p:cSld name="CUSTOM_3_1_1_1_1_1_1_1_1_1_1_1">
    <p:bg>
      <p:bgPr>
        <a:solidFill>
          <a:srgbClr val="20212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Dark content">
  <p:cSld name="CUSTOM_3_1_1_1_1_1_1_1_1_1_1_1_2">
    <p:bg>
      <p:bgPr>
        <a:solidFill>
          <a:srgbClr val="20212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GCP break">
  <p:cSld name="CUSTOM_3_1_1_1_1_1_1_1_1_1_1_1_3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GCP content">
  <p:cSld name="CUSTOM_3_1_1_1_1_1_1_1_1_1_1_1_2_1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Maps break">
  <p:cSld name="CUSTOM_3_1_1_1_1_1_1_1_1_1_1_1_3_1_2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Maps content">
  <p:cSld name="CUSTOM_3_1_1_1_1_1_1_1_1_1_1_1_2_1_1_2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hrome break">
  <p:cSld name="CUSTOM_3_1_1_1_1_1_1_1_1_1_1_1_3_1_2_1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hrome content">
  <p:cSld name="CUSTOM_3_1_1_1_1_1_1_1_1_1_1_1_2_1_1_2_1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G Suite break">
  <p:cSld name="CUSTOM_3_1_1_1_1_1_1_1_1_1_1_1_3_1_2_1_1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G Suite content">
  <p:cSld name="CUSTOM_3_1_1_1_1_1_1_1_1_1_1_1_2_1_1_2_1_1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Blank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Break + image">
  <p:cSld name="CUSTOM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Title + photo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5" name="Google Shape;2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341750"/>
            <a:ext cx="432605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53" y="-117275"/>
            <a:ext cx="1382856" cy="1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Break">
  <p:cSld name="CUSTOM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Two columns">
  <p:cSld name="CUSTOM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762025" y="1514225"/>
            <a:ext cx="3810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4571950" y="1514225"/>
            <a:ext cx="3810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Three columns">
  <p:cSld name="CUSTOM_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761950" y="1514225"/>
            <a:ext cx="2540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3301950" y="1514225"/>
            <a:ext cx="2540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3" type="body"/>
          </p:nvPr>
        </p:nvSpPr>
        <p:spPr>
          <a:xfrm>
            <a:off x="5841900" y="1514225"/>
            <a:ext cx="2540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42" name="Google Shape;4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Four columns">
  <p:cSld name="CUSTOM_3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761950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266693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188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647693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Quote">
  <p:cSld name="CUSTOM_3_1_1_1_1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61950" y="1161825"/>
            <a:ext cx="5715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62000" y="327640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761825" y="1161825"/>
            <a:ext cx="50802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10">
          <p15:clr>
            <a:srgbClr val="F06B4A"/>
          </p15:clr>
        </p15:guide>
        <p15:guide id="2" orient="horz" pos="732">
          <p15:clr>
            <a:srgbClr val="F06B4A"/>
          </p15:clr>
        </p15:guide>
        <p15:guide id="3" orient="horz" pos="954">
          <p15:clr>
            <a:srgbClr val="F06B4A"/>
          </p15:clr>
        </p15:guide>
        <p15:guide id="4" orient="horz" pos="1176">
          <p15:clr>
            <a:srgbClr val="F06B4A"/>
          </p15:clr>
        </p15:guide>
        <p15:guide id="5" orient="horz" pos="1398">
          <p15:clr>
            <a:srgbClr val="F06B4A"/>
          </p15:clr>
        </p15:guide>
        <p15:guide id="6" orient="horz" pos="1620">
          <p15:clr>
            <a:srgbClr val="F06B4A"/>
          </p15:clr>
        </p15:guide>
        <p15:guide id="7" orient="horz" pos="1842">
          <p15:clr>
            <a:srgbClr val="F06B4A"/>
          </p15:clr>
        </p15:guide>
        <p15:guide id="8" orient="horz" pos="2064">
          <p15:clr>
            <a:srgbClr val="F06B4A"/>
          </p15:clr>
        </p15:guide>
        <p15:guide id="9" orient="horz" pos="2286">
          <p15:clr>
            <a:srgbClr val="F06B4A"/>
          </p15:clr>
        </p15:guide>
        <p15:guide id="10" orient="horz" pos="2508">
          <p15:clr>
            <a:srgbClr val="F06B4A"/>
          </p15:clr>
        </p15:guide>
        <p15:guide id="11" orient="horz" pos="2730">
          <p15:clr>
            <a:srgbClr val="F06B4A"/>
          </p15:clr>
        </p15:guide>
        <p15:guide id="12" orient="horz" pos="2952">
          <p15:clr>
            <a:srgbClr val="F06B4A"/>
          </p15:clr>
        </p15:guide>
        <p15:guide id="13" orient="horz" pos="288">
          <p15:clr>
            <a:srgbClr val="F06B4A"/>
          </p15:clr>
        </p15:guide>
        <p15:guide id="14" pos="480">
          <p15:clr>
            <a:srgbClr val="F06B4A"/>
          </p15:clr>
        </p15:guide>
        <p15:guide id="15" pos="880">
          <p15:clr>
            <a:srgbClr val="F06B4A"/>
          </p15:clr>
        </p15:guide>
        <p15:guide id="16" pos="1280">
          <p15:clr>
            <a:srgbClr val="F06B4A"/>
          </p15:clr>
        </p15:guide>
        <p15:guide id="17" pos="1680">
          <p15:clr>
            <a:srgbClr val="F06B4A"/>
          </p15:clr>
        </p15:guide>
        <p15:guide id="18" pos="2080">
          <p15:clr>
            <a:srgbClr val="F06B4A"/>
          </p15:clr>
        </p15:guide>
        <p15:guide id="19" pos="2480">
          <p15:clr>
            <a:srgbClr val="F06B4A"/>
          </p15:clr>
        </p15:guide>
        <p15:guide id="20" pos="2880">
          <p15:clr>
            <a:srgbClr val="F06B4A"/>
          </p15:clr>
        </p15:guide>
        <p15:guide id="21" pos="3280">
          <p15:clr>
            <a:srgbClr val="F06B4A"/>
          </p15:clr>
        </p15:guide>
        <p15:guide id="22" pos="3680">
          <p15:clr>
            <a:srgbClr val="F06B4A"/>
          </p15:clr>
        </p15:guide>
        <p15:guide id="23" pos="4080">
          <p15:clr>
            <a:srgbClr val="F06B4A"/>
          </p15:clr>
        </p15:guide>
        <p15:guide id="24" pos="4480">
          <p15:clr>
            <a:srgbClr val="F06B4A"/>
          </p15:clr>
        </p15:guide>
        <p15:guide id="25" pos="4880">
          <p15:clr>
            <a:srgbClr val="F06B4A"/>
          </p15:clr>
        </p15:guide>
        <p15:guide id="26" pos="528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CznICCPa63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github/https-deeplearning-ai/tensorflow-1-public/blob/master/C3/W3/ungraded_labs/C3_W3_Lab_4_imdb_reviews_with_GRU_LSTM_Conv1D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github/https-deeplearning-ai/tensorflow-1-public/blob/master/C3/W2/ungraded_labs/C3_W2_Lab_3_imdb_subwords.ipyn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_aCuOwF1ZjU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sZGuyTLjs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title"/>
          </p:nvPr>
        </p:nvSpPr>
        <p:spPr>
          <a:xfrm>
            <a:off x="2128650" y="2173975"/>
            <a:ext cx="48867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>
                <a:solidFill>
                  <a:schemeClr val="accent1"/>
                </a:solidFill>
              </a:rPr>
              <a:t>Natural Language Processing Pt 2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822000" y="1344775"/>
            <a:ext cx="7329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Talent Scholarship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1991250" y="2771575"/>
            <a:ext cx="5161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Lead a sprint through the Machine Learning Track</a:t>
            </a:r>
            <a:endParaRPr b="0" i="0" sz="15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276c0df87_0_22"/>
          <p:cNvSpPr txBox="1"/>
          <p:nvPr>
            <p:ph type="title"/>
          </p:nvPr>
        </p:nvSpPr>
        <p:spPr>
          <a:xfrm>
            <a:off x="772350" y="758700"/>
            <a:ext cx="75993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200" u="sng">
                <a:solidFill>
                  <a:schemeClr val="hlink"/>
                </a:solidFill>
                <a:hlinkClick r:id="rId3"/>
              </a:rPr>
              <a:t>MIT 6.S191 (2018): Sequence Modeling with Neural Networks - YouTube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5deef2cdb_2_0"/>
          <p:cNvSpPr txBox="1"/>
          <p:nvPr>
            <p:ph type="title"/>
          </p:nvPr>
        </p:nvSpPr>
        <p:spPr>
          <a:xfrm>
            <a:off x="2031900" y="239565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 IMDB Reviews Dataset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deef2cdb_0_0"/>
          <p:cNvSpPr txBox="1"/>
          <p:nvPr>
            <p:ph type="title"/>
          </p:nvPr>
        </p:nvSpPr>
        <p:spPr>
          <a:xfrm>
            <a:off x="2263925" y="239565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 IMDB Reviews Subword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deef2cdb_0_63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RNN</a:t>
            </a:r>
            <a:endParaRPr/>
          </a:p>
        </p:txBody>
      </p:sp>
      <p:sp>
        <p:nvSpPr>
          <p:cNvPr id="192" name="Google Shape;192;g135deef2cdb_0_63"/>
          <p:cNvSpPr txBox="1"/>
          <p:nvPr>
            <p:ph idx="1" type="body"/>
          </p:nvPr>
        </p:nvSpPr>
        <p:spPr>
          <a:xfrm>
            <a:off x="2221650" y="2014350"/>
            <a:ext cx="47007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Recurrent Neural Networks - YouTube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614aaed12_3_0"/>
          <p:cNvSpPr txBox="1"/>
          <p:nvPr>
            <p:ph type="title"/>
          </p:nvPr>
        </p:nvSpPr>
        <p:spPr>
          <a:xfrm>
            <a:off x="761950" y="809375"/>
            <a:ext cx="38916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Sequence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614aaed12_3_5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sequence model?</a:t>
            </a:r>
            <a:endParaRPr/>
          </a:p>
        </p:txBody>
      </p:sp>
      <p:sp>
        <p:nvSpPr>
          <p:cNvPr id="203" name="Google Shape;203;g13614aaed12_3_5"/>
          <p:cNvSpPr txBox="1"/>
          <p:nvPr>
            <p:ph idx="1" type="body"/>
          </p:nvPr>
        </p:nvSpPr>
        <p:spPr>
          <a:xfrm>
            <a:off x="762025" y="1514225"/>
            <a:ext cx="7620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Sequence model adalah pemrosesan pada input yang berurutan, misalnya pemrosesan bahasa alami (NLP), audio, atau data sekuensial lainnya. Dalam konteks deep learning, model yang berkaitan adalah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Recurrent Neural Network (RNN)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5deef2cdb_0_48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RNN</a:t>
            </a:r>
            <a:endParaRPr/>
          </a:p>
        </p:txBody>
      </p:sp>
      <p:pic>
        <p:nvPicPr>
          <p:cNvPr id="209" name="Google Shape;209;g135deef2cdb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3275" y="1292075"/>
            <a:ext cx="3300469" cy="37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35deef2cdb_0_48"/>
          <p:cNvSpPr txBox="1"/>
          <p:nvPr>
            <p:ph idx="1" type="body"/>
          </p:nvPr>
        </p:nvSpPr>
        <p:spPr>
          <a:xfrm>
            <a:off x="708900" y="1368225"/>
            <a:ext cx="47007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Recurrent Neural Network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, atau yang biasa disingkat menjadi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RNN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, merupakan salah satu bentuk arsitektur Artificial Neural Networks (ANN) yang dirancang khusus untuk memproses data yang bersambung/ berurutan (sequential data). RNN biasanya digunakan untuk menyelesaikan tugas yang terkait dengan data time series, misalnya data ramalan cuaca.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5deef2cdb_0_55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RNN</a:t>
            </a:r>
            <a:endParaRPr/>
          </a:p>
        </p:txBody>
      </p:sp>
      <p:pic>
        <p:nvPicPr>
          <p:cNvPr id="216" name="Google Shape;216;g135deef2cdb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22" y="1875704"/>
            <a:ext cx="7598375" cy="27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35deef2cdb_0_55"/>
          <p:cNvSpPr txBox="1"/>
          <p:nvPr>
            <p:ph idx="1" type="body"/>
          </p:nvPr>
        </p:nvSpPr>
        <p:spPr>
          <a:xfrm>
            <a:off x="708900" y="1368225"/>
            <a:ext cx="77262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Visualisasi RNN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5deef2cdb_0_5"/>
          <p:cNvSpPr txBox="1"/>
          <p:nvPr>
            <p:ph idx="1" type="body"/>
          </p:nvPr>
        </p:nvSpPr>
        <p:spPr>
          <a:xfrm>
            <a:off x="708900" y="1368225"/>
            <a:ext cx="77262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Tidak ada konteks dalam subwords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Sequence menjadi sangat penting dalam mengerti arti sebuah kata.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5deef2cdb_0_5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Kelemahan DNN tanpa RNN</a:t>
            </a:r>
            <a:endParaRPr/>
          </a:p>
        </p:txBody>
      </p:sp>
      <p:pic>
        <p:nvPicPr>
          <p:cNvPr id="224" name="Google Shape;224;g135deef2cdb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100" y="2642406"/>
            <a:ext cx="5080202" cy="1096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35deef2cdb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100" y="3981450"/>
            <a:ext cx="4819900" cy="9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35deef2cdb_0_5"/>
          <p:cNvSpPr txBox="1"/>
          <p:nvPr/>
        </p:nvSpPr>
        <p:spPr>
          <a:xfrm>
            <a:off x="5761500" y="2677875"/>
            <a:ext cx="315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Tidak ada sequence dalam DNN biasa. Maka dari itu kita memerlukan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5deef2cdb_0_36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Contoh RNN</a:t>
            </a:r>
            <a:endParaRPr/>
          </a:p>
        </p:txBody>
      </p:sp>
      <p:sp>
        <p:nvSpPr>
          <p:cNvPr id="232" name="Google Shape;232;g135deef2cdb_0_36"/>
          <p:cNvSpPr txBox="1"/>
          <p:nvPr>
            <p:ph idx="1" type="body"/>
          </p:nvPr>
        </p:nvSpPr>
        <p:spPr>
          <a:xfrm>
            <a:off x="708900" y="1368225"/>
            <a:ext cx="77262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Fibonacci, adalah deret angka yang diperoleh dengan menjumlahkan dua angka sebelumnya. Artinya Fibonacci sangat mementingkan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alias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urutan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135deef2cdb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563" y="2571750"/>
            <a:ext cx="5308886" cy="23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761950" y="1393550"/>
            <a:ext cx="64635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More Word Embedding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Sequence Model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5deef2cdb_0_28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Visualisasi Fibonacci</a:t>
            </a:r>
            <a:endParaRPr/>
          </a:p>
        </p:txBody>
      </p:sp>
      <p:pic>
        <p:nvPicPr>
          <p:cNvPr id="239" name="Google Shape;239;g135deef2cdb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200" y="1523976"/>
            <a:ext cx="6269600" cy="28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4a3b5ef18_0_3"/>
          <p:cNvSpPr txBox="1"/>
          <p:nvPr>
            <p:ph type="title"/>
          </p:nvPr>
        </p:nvSpPr>
        <p:spPr>
          <a:xfrm>
            <a:off x="761950" y="809575"/>
            <a:ext cx="61734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RNN pada Kehidupan sehari-hari</a:t>
            </a:r>
            <a:endParaRPr/>
          </a:p>
        </p:txBody>
      </p:sp>
      <p:sp>
        <p:nvSpPr>
          <p:cNvPr id="245" name="Google Shape;245;g134a3b5ef18_0_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Memberi caption pada gambar : Misalnya, sistem ini dapat memberi keterangan pada gambar anjing yang sedang menangkap bola dengan menghasilkan kalimat berikut, “Anjing yang berlari dan menangkap bola.”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Memprediksi harga berdasarkan data : Prediksi harga saham pada saat tertentu berdasarkan sepak terjangnya selama ini.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Mesin penerjemah :misalnya pada kinerja Google Translate.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5deef2cdb_2_6"/>
          <p:cNvSpPr txBox="1"/>
          <p:nvPr>
            <p:ph type="title"/>
          </p:nvPr>
        </p:nvSpPr>
        <p:spPr>
          <a:xfrm>
            <a:off x="2984400" y="1690500"/>
            <a:ext cx="3175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5deef2cdb_2_10"/>
          <p:cNvSpPr txBox="1"/>
          <p:nvPr>
            <p:ph type="title"/>
          </p:nvPr>
        </p:nvSpPr>
        <p:spPr>
          <a:xfrm>
            <a:off x="892650" y="1082550"/>
            <a:ext cx="73587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761950" y="809375"/>
            <a:ext cx="5017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200"/>
              <a:t>Are your students ML-ready?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153c56936_0_0"/>
          <p:cNvSpPr txBox="1"/>
          <p:nvPr>
            <p:ph type="title"/>
          </p:nvPr>
        </p:nvSpPr>
        <p:spPr>
          <a:xfrm>
            <a:off x="1337400" y="1690500"/>
            <a:ext cx="6469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Apa yang kita pelajari kemarin?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53c56936_0_4"/>
          <p:cNvSpPr txBox="1"/>
          <p:nvPr>
            <p:ph type="title"/>
          </p:nvPr>
        </p:nvSpPr>
        <p:spPr>
          <a:xfrm>
            <a:off x="652200" y="1380900"/>
            <a:ext cx="78396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900"/>
              <a:t>Manusia memiliki keunggulan dalam menata kata sampai dengan kalimat seperti pada contoh dibawah ini</a:t>
            </a:r>
            <a:endParaRPr b="0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Kakak dari mama -&gt; Tante</a:t>
            </a:r>
            <a:endParaRPr b="0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lang="en" sz="1900"/>
              <a:t>Abang dari Mama -&gt; Om</a:t>
            </a:r>
            <a:endParaRPr b="0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900"/>
              <a:t>Namun berbeda dengan mesin, mesin tidak mengerti apa panggilan dari kakaknya mama dan lain sebagainya. Mesin hanya mengenal angka.</a:t>
            </a:r>
            <a:endParaRPr b="0" sz="1900"/>
          </a:p>
        </p:txBody>
      </p:sp>
      <p:sp>
        <p:nvSpPr>
          <p:cNvPr id="149" name="Google Shape;149;g13153c56936_0_4"/>
          <p:cNvSpPr txBox="1"/>
          <p:nvPr>
            <p:ph type="title"/>
          </p:nvPr>
        </p:nvSpPr>
        <p:spPr>
          <a:xfrm>
            <a:off x="65220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/>
              <a:t>Konsep Word Embedding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276c0df87_0_0"/>
          <p:cNvSpPr txBox="1"/>
          <p:nvPr>
            <p:ph type="title"/>
          </p:nvPr>
        </p:nvSpPr>
        <p:spPr>
          <a:xfrm>
            <a:off x="615750" y="1368225"/>
            <a:ext cx="79125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100"/>
              <a:t>Merupakan representasi dari semantik dimana merupakan </a:t>
            </a:r>
            <a:r>
              <a:rPr b="0" i="1" lang="en" sz="2100"/>
              <a:t>de facto standard</a:t>
            </a:r>
            <a:r>
              <a:rPr b="0" lang="en" sz="2100"/>
              <a:t> pada NLP yang merupakan </a:t>
            </a:r>
            <a:r>
              <a:rPr b="0" i="1" lang="en" sz="2100"/>
              <a:t>word embeddings</a:t>
            </a:r>
            <a:r>
              <a:rPr b="0" lang="en" sz="2100"/>
              <a:t>, Vektor ini merepresentasikan :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i="1" lang="en" sz="2100"/>
              <a:t>Distributed</a:t>
            </a:r>
            <a:r>
              <a:rPr b="0" lang="en" sz="2100"/>
              <a:t>: informasi yang didistribusikan ke seluruh index 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i="1" lang="en" sz="2100"/>
              <a:t>Distributional :</a:t>
            </a:r>
            <a:r>
              <a:rPr b="0" lang="en" sz="2100"/>
              <a:t> Informasi yang berasal dari distribusi kata dalam </a:t>
            </a:r>
            <a:r>
              <a:rPr b="0" i="1" lang="en" sz="2100"/>
              <a:t>corpus</a:t>
            </a:r>
            <a:r>
              <a:rPr b="0" lang="en" sz="2100"/>
              <a:t> (bagaimana bisa terjadi dalam teks)</a:t>
            </a:r>
            <a:endParaRPr b="0" sz="2100"/>
          </a:p>
        </p:txBody>
      </p:sp>
      <p:sp>
        <p:nvSpPr>
          <p:cNvPr id="155" name="Google Shape;155;g13276c0df87_0_0"/>
          <p:cNvSpPr txBox="1"/>
          <p:nvPr>
            <p:ph type="title"/>
          </p:nvPr>
        </p:nvSpPr>
        <p:spPr>
          <a:xfrm>
            <a:off x="65220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/>
              <a:t>Apa itu Word Embedding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276c0df87_0_4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Apa itu kata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276c0df87_0_12"/>
          <p:cNvSpPr txBox="1"/>
          <p:nvPr>
            <p:ph type="title"/>
          </p:nvPr>
        </p:nvSpPr>
        <p:spPr>
          <a:xfrm>
            <a:off x="761950" y="1393550"/>
            <a:ext cx="78741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100"/>
              <a:t>Bagaimana cara kita merepresentasikan kata pada beberapa segment text agar </a:t>
            </a:r>
            <a:r>
              <a:rPr b="0" i="1" lang="en" sz="2100"/>
              <a:t>machine-friendly</a:t>
            </a:r>
            <a:r>
              <a:rPr b="0" lang="en" sz="2100"/>
              <a:t> adalah sebagai berikut ini: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Bag-of-words : tidak ada </a:t>
            </a:r>
            <a:r>
              <a:rPr b="0" i="1" lang="en" sz="2100"/>
              <a:t>word order</a:t>
            </a:r>
            <a:endParaRPr b="0" i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Sequence of numerical indices : relatif tidak informatif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One hot vectors : ruang yang tidak efisien, </a:t>
            </a:r>
            <a:r>
              <a:rPr b="0" i="1" lang="en" sz="2100"/>
              <a:t>curse of dimensionality</a:t>
            </a:r>
            <a:endParaRPr b="0" i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0" i="1" lang="en" sz="2100"/>
              <a:t>Scores from lexicons, or hand-engineered features : </a:t>
            </a:r>
            <a:r>
              <a:rPr b="0" lang="en" sz="2100"/>
              <a:t>mahal dan tidak</a:t>
            </a:r>
            <a:r>
              <a:rPr b="0" i="1" lang="en" sz="2100"/>
              <a:t> scalable</a:t>
            </a:r>
            <a:endParaRPr b="0" i="1" sz="2100"/>
          </a:p>
        </p:txBody>
      </p:sp>
      <p:sp>
        <p:nvSpPr>
          <p:cNvPr id="166" name="Google Shape;166;g13276c0df87_0_12"/>
          <p:cNvSpPr txBox="1"/>
          <p:nvPr>
            <p:ph type="title"/>
          </p:nvPr>
        </p:nvSpPr>
        <p:spPr>
          <a:xfrm>
            <a:off x="65220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300"/>
              <a:t>Machine-Friendly Representation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76c0df87_0_17"/>
          <p:cNvSpPr txBox="1"/>
          <p:nvPr>
            <p:ph type="title"/>
          </p:nvPr>
        </p:nvSpPr>
        <p:spPr>
          <a:xfrm>
            <a:off x="833700" y="1640100"/>
            <a:ext cx="74766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200" u="sng">
                <a:solidFill>
                  <a:schemeClr val="hlink"/>
                </a:solidFill>
                <a:hlinkClick r:id="rId3"/>
              </a:rPr>
              <a:t>Converting words to numbers, Word Embeddings - YouTube</a:t>
            </a:r>
            <a:endParaRPr b="0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