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07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0" roundtripDataSignature="AMtx7mj4exw1mrMvaoxX+bi3zS2rn8KN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10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d9d19584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d9d19584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d9d195844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d9d195844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d9d195844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d9d195844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d9d19584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d9d19584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d9d19584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d9d19584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d9d195844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d9d195844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d9d195844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d9d195844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d9d19584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2d9d19584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d9d195844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2d9d195844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d9d195844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2d9d195844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f30a464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12f30a464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f30a464e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2f30a464e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f30a464eb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2f30a464eb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f30a464eb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12f30a464eb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f30a464eb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12f30a464eb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f30a464eb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2f30a464eb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f30a464eb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12f30a464eb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_Title">
  <p:cSld name="CUSTOM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"/>
          <p:cNvSpPr txBox="1"/>
          <p:nvPr>
            <p:ph idx="1" type="body"/>
          </p:nvPr>
        </p:nvSpPr>
        <p:spPr>
          <a:xfrm>
            <a:off x="5207050" y="1514350"/>
            <a:ext cx="1904700" cy="10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" name="Google Shape;10;p5"/>
          <p:cNvSpPr txBox="1"/>
          <p:nvPr>
            <p:ph type="title"/>
          </p:nvPr>
        </p:nvSpPr>
        <p:spPr>
          <a:xfrm>
            <a:off x="761950" y="2219400"/>
            <a:ext cx="4445100" cy="21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1" name="Google Shape;1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341750"/>
            <a:ext cx="432605" cy="4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1609" y="-48596"/>
            <a:ext cx="2082392" cy="1011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2453" y="-117275"/>
            <a:ext cx="1382856" cy="13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One image">
  <p:cSld name="CUSTOM_3_1_1_1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761950" y="809425"/>
            <a:ext cx="3174900" cy="14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762002" y="2571750"/>
            <a:ext cx="2540100" cy="17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211355"/>
            <a:ext cx="299374" cy="3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03" y="-117275"/>
            <a:ext cx="956971" cy="9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Two images">
  <p:cSld name="CUSTOM_3_1_1_1_1_1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762100" y="809375"/>
            <a:ext cx="50799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762000" y="3628875"/>
            <a:ext cx="36573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60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2" type="body"/>
          </p:nvPr>
        </p:nvSpPr>
        <p:spPr>
          <a:xfrm>
            <a:off x="4572125" y="3628875"/>
            <a:ext cx="36573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60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211355"/>
            <a:ext cx="299374" cy="3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03" y="-117275"/>
            <a:ext cx="956971" cy="9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Three images">
  <p:cSld name="CUSTOM_3_1_1_1_1_1_1_1_1_1_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762100" y="809375"/>
            <a:ext cx="50799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762000" y="2924350"/>
            <a:ext cx="25401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22860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2" type="body"/>
          </p:nvPr>
        </p:nvSpPr>
        <p:spPr>
          <a:xfrm>
            <a:off x="3301950" y="2924350"/>
            <a:ext cx="25401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22860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3" type="body"/>
          </p:nvPr>
        </p:nvSpPr>
        <p:spPr>
          <a:xfrm>
            <a:off x="5841900" y="2924350"/>
            <a:ext cx="25401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22860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211355"/>
            <a:ext cx="299374" cy="3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03" y="-117275"/>
            <a:ext cx="956971" cy="9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Hero image">
  <p:cSld name="CUSTOM_3_1_1_1_1_1_1_1_1_1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571950" y="4515350"/>
            <a:ext cx="38100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pic>
        <p:nvPicPr>
          <p:cNvPr id="77" name="Google Shape;7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211355"/>
            <a:ext cx="299374" cy="3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03" y="-117275"/>
            <a:ext cx="956971" cy="9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Dark break">
  <p:cSld name="CUSTOM_3_1_1_1_1_1_1_1_1_1_1_1">
    <p:bg>
      <p:bgPr>
        <a:solidFill>
          <a:srgbClr val="202124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761950" y="809375"/>
            <a:ext cx="50799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Dark content">
  <p:cSld name="CUSTOM_3_1_1_1_1_1_1_1_1_1_1_1_2">
    <p:bg>
      <p:bgPr>
        <a:solidFill>
          <a:srgbClr val="202124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761950" y="809375"/>
            <a:ext cx="50799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761975" y="1514275"/>
            <a:ext cx="5079900" cy="24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GCP break">
  <p:cSld name="CUSTOM_3_1_1_1_1_1_1_1_1_1_1_1_3"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761950" y="809375"/>
            <a:ext cx="50799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pic>
        <p:nvPicPr>
          <p:cNvPr id="86" name="Google Shape;8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211355"/>
            <a:ext cx="299374" cy="3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03" y="-117275"/>
            <a:ext cx="956971" cy="9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GCP content">
  <p:cSld name="CUSTOM_3_1_1_1_1_1_1_1_1_1_1_1_2_1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type="title"/>
          </p:nvPr>
        </p:nvSpPr>
        <p:spPr>
          <a:xfrm>
            <a:off x="761950" y="809375"/>
            <a:ext cx="50799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" type="body"/>
          </p:nvPr>
        </p:nvSpPr>
        <p:spPr>
          <a:xfrm>
            <a:off x="761975" y="1514275"/>
            <a:ext cx="5079900" cy="24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pic>
        <p:nvPicPr>
          <p:cNvPr id="91" name="Google Shape;9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211355"/>
            <a:ext cx="299374" cy="3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03" y="-117275"/>
            <a:ext cx="956971" cy="9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Maps break">
  <p:cSld name="CUSTOM_3_1_1_1_1_1_1_1_1_1_1_1_3_1_2"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>
            <a:off x="761950" y="809375"/>
            <a:ext cx="50799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pic>
        <p:nvPicPr>
          <p:cNvPr id="95" name="Google Shape;9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211355"/>
            <a:ext cx="299374" cy="3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03" y="-117275"/>
            <a:ext cx="956971" cy="9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Maps content">
  <p:cSld name="CUSTOM_3_1_1_1_1_1_1_1_1_1_1_1_2_1_1_2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type="title"/>
          </p:nvPr>
        </p:nvSpPr>
        <p:spPr>
          <a:xfrm>
            <a:off x="761950" y="809375"/>
            <a:ext cx="50799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761975" y="1514275"/>
            <a:ext cx="5079900" cy="24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pic>
        <p:nvPicPr>
          <p:cNvPr id="100" name="Google Shape;10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211355"/>
            <a:ext cx="299374" cy="3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03" y="-117275"/>
            <a:ext cx="956971" cy="9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Content">
  <p:cSld name="CUSTOM_2_3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6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" type="body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pic>
        <p:nvPicPr>
          <p:cNvPr id="17" name="Google Shape;1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211355"/>
            <a:ext cx="299374" cy="3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03" y="-117275"/>
            <a:ext cx="956971" cy="9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Chrome break">
  <p:cSld name="CUSTOM_3_1_1_1_1_1_1_1_1_1_1_1_3_1_2_1"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type="title"/>
          </p:nvPr>
        </p:nvSpPr>
        <p:spPr>
          <a:xfrm>
            <a:off x="761950" y="809375"/>
            <a:ext cx="50799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pic>
        <p:nvPicPr>
          <p:cNvPr id="104" name="Google Shape;10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211355"/>
            <a:ext cx="299374" cy="3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03" y="-117275"/>
            <a:ext cx="956971" cy="9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Chrome content">
  <p:cSld name="CUSTOM_3_1_1_1_1_1_1_1_1_1_1_1_2_1_1_2_1"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title"/>
          </p:nvPr>
        </p:nvSpPr>
        <p:spPr>
          <a:xfrm>
            <a:off x="761950" y="809375"/>
            <a:ext cx="50799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" type="body"/>
          </p:nvPr>
        </p:nvSpPr>
        <p:spPr>
          <a:xfrm>
            <a:off x="761975" y="1514275"/>
            <a:ext cx="5079900" cy="24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pic>
        <p:nvPicPr>
          <p:cNvPr id="109" name="Google Shape;10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211355"/>
            <a:ext cx="299374" cy="3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03" y="-117275"/>
            <a:ext cx="956971" cy="9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G Suite break">
  <p:cSld name="CUSTOM_3_1_1_1_1_1_1_1_1_1_1_1_3_1_2_1_1"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/>
          <p:nvPr>
            <p:ph type="title"/>
          </p:nvPr>
        </p:nvSpPr>
        <p:spPr>
          <a:xfrm>
            <a:off x="761950" y="809375"/>
            <a:ext cx="50799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pic>
        <p:nvPicPr>
          <p:cNvPr id="113" name="Google Shape;11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211355"/>
            <a:ext cx="299374" cy="3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03" y="-117275"/>
            <a:ext cx="956971" cy="9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_G Suite content">
  <p:cSld name="CUSTOM_3_1_1_1_1_1_1_1_1_1_1_1_2_1_1_2_1_1"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761950" y="809375"/>
            <a:ext cx="50799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761975" y="1514275"/>
            <a:ext cx="5079900" cy="24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pic>
        <p:nvPicPr>
          <p:cNvPr id="118" name="Google Shape;11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211355"/>
            <a:ext cx="299374" cy="3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03" y="-117275"/>
            <a:ext cx="956971" cy="9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_Blank">
  <p:cSld name="CUSTOM_4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_Break + image">
  <p:cSld name="CUSTOM_2_4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>
            <p:ph type="title"/>
          </p:nvPr>
        </p:nvSpPr>
        <p:spPr>
          <a:xfrm>
            <a:off x="761950" y="809375"/>
            <a:ext cx="3175200" cy="176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pic>
        <p:nvPicPr>
          <p:cNvPr id="21" name="Google Shape;2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211355"/>
            <a:ext cx="299374" cy="3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03" y="-117275"/>
            <a:ext cx="956971" cy="9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_Title + photo">
  <p:cSld name="CUSTOM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761950" y="2219400"/>
            <a:ext cx="31749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5" name="Google Shape;2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341750"/>
            <a:ext cx="432605" cy="4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453" y="-117275"/>
            <a:ext cx="1382856" cy="13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_Break">
  <p:cSld name="CUSTOM_2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761950" y="809375"/>
            <a:ext cx="5080200" cy="176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pic>
        <p:nvPicPr>
          <p:cNvPr id="29" name="Google Shape;2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211355"/>
            <a:ext cx="299374" cy="3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03" y="-117275"/>
            <a:ext cx="956971" cy="9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6_Two columns">
  <p:cSld name="CUSTOM_2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762025" y="1514225"/>
            <a:ext cx="38100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2" type="body"/>
          </p:nvPr>
        </p:nvSpPr>
        <p:spPr>
          <a:xfrm>
            <a:off x="4571950" y="1514225"/>
            <a:ext cx="38100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pic>
        <p:nvPicPr>
          <p:cNvPr id="35" name="Google Shape;3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211355"/>
            <a:ext cx="299374" cy="3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03" y="-117275"/>
            <a:ext cx="956971" cy="9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_Three columns">
  <p:cSld name="CUSTOM_3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" type="body"/>
          </p:nvPr>
        </p:nvSpPr>
        <p:spPr>
          <a:xfrm>
            <a:off x="761950" y="1514225"/>
            <a:ext cx="25401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2" type="body"/>
          </p:nvPr>
        </p:nvSpPr>
        <p:spPr>
          <a:xfrm>
            <a:off x="3301950" y="1514225"/>
            <a:ext cx="25401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3" type="body"/>
          </p:nvPr>
        </p:nvSpPr>
        <p:spPr>
          <a:xfrm>
            <a:off x="5841900" y="1514225"/>
            <a:ext cx="25401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pic>
        <p:nvPicPr>
          <p:cNvPr id="42" name="Google Shape;4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211355"/>
            <a:ext cx="299374" cy="3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03" y="-117275"/>
            <a:ext cx="956971" cy="9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8_Four columns">
  <p:cSld name="CUSTOM_3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761950" y="1514225"/>
            <a:ext cx="19050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2" type="body"/>
          </p:nvPr>
        </p:nvSpPr>
        <p:spPr>
          <a:xfrm>
            <a:off x="2666938" y="1514225"/>
            <a:ext cx="19050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3" type="body"/>
          </p:nvPr>
        </p:nvSpPr>
        <p:spPr>
          <a:xfrm>
            <a:off x="4571888" y="1514225"/>
            <a:ext cx="19050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4" type="body"/>
          </p:nvPr>
        </p:nvSpPr>
        <p:spPr>
          <a:xfrm>
            <a:off x="6476938" y="1514225"/>
            <a:ext cx="19050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pic>
        <p:nvPicPr>
          <p:cNvPr id="50" name="Google Shape;5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211355"/>
            <a:ext cx="299374" cy="3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03" y="-117275"/>
            <a:ext cx="956971" cy="9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_Quote">
  <p:cSld name="CUSTOM_3_1_1_1_1_1_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761950" y="1161825"/>
            <a:ext cx="57150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762000" y="3276400"/>
            <a:ext cx="25401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211355"/>
            <a:ext cx="299374" cy="3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03" y="-117275"/>
            <a:ext cx="956971" cy="9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761950" y="4571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761825" y="1161825"/>
            <a:ext cx="5080200" cy="3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510">
          <p15:clr>
            <a:srgbClr val="F06B4A"/>
          </p15:clr>
        </p15:guide>
        <p15:guide id="2" orient="horz" pos="732">
          <p15:clr>
            <a:srgbClr val="F06B4A"/>
          </p15:clr>
        </p15:guide>
        <p15:guide id="3" orient="horz" pos="954">
          <p15:clr>
            <a:srgbClr val="F06B4A"/>
          </p15:clr>
        </p15:guide>
        <p15:guide id="4" orient="horz" pos="1176">
          <p15:clr>
            <a:srgbClr val="F06B4A"/>
          </p15:clr>
        </p15:guide>
        <p15:guide id="5" orient="horz" pos="1398">
          <p15:clr>
            <a:srgbClr val="F06B4A"/>
          </p15:clr>
        </p15:guide>
        <p15:guide id="6" orient="horz" pos="1620">
          <p15:clr>
            <a:srgbClr val="F06B4A"/>
          </p15:clr>
        </p15:guide>
        <p15:guide id="7" orient="horz" pos="1842">
          <p15:clr>
            <a:srgbClr val="F06B4A"/>
          </p15:clr>
        </p15:guide>
        <p15:guide id="8" orient="horz" pos="2064">
          <p15:clr>
            <a:srgbClr val="F06B4A"/>
          </p15:clr>
        </p15:guide>
        <p15:guide id="9" orient="horz" pos="2286">
          <p15:clr>
            <a:srgbClr val="F06B4A"/>
          </p15:clr>
        </p15:guide>
        <p15:guide id="10" orient="horz" pos="2508">
          <p15:clr>
            <a:srgbClr val="F06B4A"/>
          </p15:clr>
        </p15:guide>
        <p15:guide id="11" orient="horz" pos="2730">
          <p15:clr>
            <a:srgbClr val="F06B4A"/>
          </p15:clr>
        </p15:guide>
        <p15:guide id="12" orient="horz" pos="2952">
          <p15:clr>
            <a:srgbClr val="F06B4A"/>
          </p15:clr>
        </p15:guide>
        <p15:guide id="13" orient="horz" pos="288">
          <p15:clr>
            <a:srgbClr val="F06B4A"/>
          </p15:clr>
        </p15:guide>
        <p15:guide id="14" pos="480">
          <p15:clr>
            <a:srgbClr val="F06B4A"/>
          </p15:clr>
        </p15:guide>
        <p15:guide id="15" pos="880">
          <p15:clr>
            <a:srgbClr val="F06B4A"/>
          </p15:clr>
        </p15:guide>
        <p15:guide id="16" pos="1280">
          <p15:clr>
            <a:srgbClr val="F06B4A"/>
          </p15:clr>
        </p15:guide>
        <p15:guide id="17" pos="1680">
          <p15:clr>
            <a:srgbClr val="F06B4A"/>
          </p15:clr>
        </p15:guide>
        <p15:guide id="18" pos="2080">
          <p15:clr>
            <a:srgbClr val="F06B4A"/>
          </p15:clr>
        </p15:guide>
        <p15:guide id="19" pos="2480">
          <p15:clr>
            <a:srgbClr val="F06B4A"/>
          </p15:clr>
        </p15:guide>
        <p15:guide id="20" pos="2880">
          <p15:clr>
            <a:srgbClr val="F06B4A"/>
          </p15:clr>
        </p15:guide>
        <p15:guide id="21" pos="3280">
          <p15:clr>
            <a:srgbClr val="F06B4A"/>
          </p15:clr>
        </p15:guide>
        <p15:guide id="22" pos="3680">
          <p15:clr>
            <a:srgbClr val="F06B4A"/>
          </p15:clr>
        </p15:guide>
        <p15:guide id="23" pos="4080">
          <p15:clr>
            <a:srgbClr val="F06B4A"/>
          </p15:clr>
        </p15:guide>
        <p15:guide id="24" pos="4480">
          <p15:clr>
            <a:srgbClr val="F06B4A"/>
          </p15:clr>
        </p15:guide>
        <p15:guide id="25" pos="4880">
          <p15:clr>
            <a:srgbClr val="F06B4A"/>
          </p15:clr>
        </p15:guide>
        <p15:guide id="26" pos="5280">
          <p15:clr>
            <a:srgbClr val="F06B4A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hyperlink" Target="https://www.coursera.org/learn/linear-algebra-machine-learning/resources/WPKgo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"/>
          <p:cNvSpPr txBox="1"/>
          <p:nvPr>
            <p:ph type="title"/>
          </p:nvPr>
        </p:nvSpPr>
        <p:spPr>
          <a:xfrm>
            <a:off x="2128650" y="2173963"/>
            <a:ext cx="4886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400">
                <a:solidFill>
                  <a:schemeClr val="accent1"/>
                </a:solidFill>
              </a:rPr>
              <a:t>Math for ML - Linear Algebra 3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126" name="Google Shape;126;p1"/>
          <p:cNvSpPr txBox="1"/>
          <p:nvPr/>
        </p:nvSpPr>
        <p:spPr>
          <a:xfrm>
            <a:off x="822000" y="1344775"/>
            <a:ext cx="73296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Talent Scholarship 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 txBox="1"/>
          <p:nvPr/>
        </p:nvSpPr>
        <p:spPr>
          <a:xfrm>
            <a:off x="1991250" y="2923975"/>
            <a:ext cx="51615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Lead a sprint through </a:t>
            </a:r>
            <a:r>
              <a:rPr lang="en" sz="15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Machine Learning with Tensorflow</a:t>
            </a:r>
            <a:endParaRPr b="0" i="0" sz="1500" u="none" cap="none" strike="noStrike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d9d195844_1_0"/>
          <p:cNvSpPr txBox="1"/>
          <p:nvPr>
            <p:ph type="title"/>
          </p:nvPr>
        </p:nvSpPr>
        <p:spPr>
          <a:xfrm>
            <a:off x="761950" y="809375"/>
            <a:ext cx="3175200" cy="1762500"/>
          </a:xfrm>
          <a:prstGeom prst="rect">
            <a:avLst/>
          </a:prstGeom>
        </p:spPr>
        <p:txBody>
          <a:bodyPr anchorCtr="0" anchor="b" bIns="0" lIns="0" spcFirstLastPara="1" rIns="2286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 itu Eigen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d9d195844_1_4"/>
          <p:cNvSpPr txBox="1"/>
          <p:nvPr>
            <p:ph type="title"/>
          </p:nvPr>
        </p:nvSpPr>
        <p:spPr>
          <a:xfrm>
            <a:off x="761950" y="809375"/>
            <a:ext cx="7190100" cy="3524400"/>
          </a:xfrm>
          <a:prstGeom prst="rect">
            <a:avLst/>
          </a:prstGeom>
        </p:spPr>
        <p:txBody>
          <a:bodyPr anchorCtr="0" anchor="ctr" bIns="0" lIns="0" spcFirstLastPara="1" rIns="2286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Eigen merupakan hasil translate-an dari Bahasa German yang berarti karakteristik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g12d9d195844_1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475" y="111825"/>
            <a:ext cx="6401900" cy="4720517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12d9d195844_1_16"/>
          <p:cNvSpPr txBox="1"/>
          <p:nvPr/>
        </p:nvSpPr>
        <p:spPr>
          <a:xfrm>
            <a:off x="7412325" y="4686300"/>
            <a:ext cx="18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Source : Coursera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d9d195844_1_8"/>
          <p:cNvSpPr txBox="1"/>
          <p:nvPr>
            <p:ph type="title"/>
          </p:nvPr>
        </p:nvSpPr>
        <p:spPr>
          <a:xfrm>
            <a:off x="761950" y="809375"/>
            <a:ext cx="7674300" cy="3524400"/>
          </a:xfrm>
          <a:prstGeom prst="rect">
            <a:avLst/>
          </a:prstGeom>
        </p:spPr>
        <p:txBody>
          <a:bodyPr anchorCtr="0" anchor="ctr" bIns="0" lIns="0" spcFirstLastPara="1" rIns="2286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Ketika kita kita berbicara tentang Problematika Eigen, maka kita berbicara tentang properti karakteristik dari sesuatu.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"/>
          <p:cNvSpPr txBox="1"/>
          <p:nvPr>
            <p:ph type="title"/>
          </p:nvPr>
        </p:nvSpPr>
        <p:spPr>
          <a:xfrm>
            <a:off x="761950" y="809375"/>
            <a:ext cx="5017200" cy="176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4200"/>
              <a:t>Are your students cloud-ready?</a:t>
            </a:r>
            <a:endParaRPr sz="4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d9d195844_0_177"/>
          <p:cNvSpPr txBox="1"/>
          <p:nvPr/>
        </p:nvSpPr>
        <p:spPr>
          <a:xfrm>
            <a:off x="609600" y="609600"/>
            <a:ext cx="5050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Eigenstuff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7" name="Google Shape;207;g12d9d195844_0_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4658" y="1837441"/>
            <a:ext cx="2328065" cy="528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12d9d195844_0_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1361" y="2968984"/>
            <a:ext cx="3697515" cy="764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12d9d195844_0_1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7694638">
            <a:off x="2468220" y="1329321"/>
            <a:ext cx="746291" cy="65827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12d9d195844_0_177"/>
          <p:cNvSpPr txBox="1"/>
          <p:nvPr/>
        </p:nvSpPr>
        <p:spPr>
          <a:xfrm flipH="1" rot="1321">
            <a:off x="1657075" y="1508899"/>
            <a:ext cx="780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Muli"/>
                <a:ea typeface="Muli"/>
                <a:cs typeface="Muli"/>
                <a:sym typeface="Muli"/>
              </a:rPr>
              <a:t>matrix</a:t>
            </a:r>
            <a:endParaRPr b="1" sz="130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11" name="Google Shape;211;g12d9d195844_0_1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7694638">
            <a:off x="5330496" y="1440566"/>
            <a:ext cx="746291" cy="65827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12d9d195844_0_177"/>
          <p:cNvSpPr txBox="1"/>
          <p:nvPr/>
        </p:nvSpPr>
        <p:spPr>
          <a:xfrm flipH="1" rot="752">
            <a:off x="6192400" y="1605527"/>
            <a:ext cx="13722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Muli"/>
                <a:ea typeface="Muli"/>
                <a:cs typeface="Muli"/>
                <a:sym typeface="Muli"/>
              </a:rPr>
              <a:t>eigenvector</a:t>
            </a:r>
            <a:endParaRPr b="1" sz="130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13" name="Google Shape;213;g12d9d195844_0_1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105362">
            <a:off x="4880718" y="2336743"/>
            <a:ext cx="746291" cy="65827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12d9d195844_0_177"/>
          <p:cNvSpPr txBox="1"/>
          <p:nvPr/>
        </p:nvSpPr>
        <p:spPr>
          <a:xfrm flipH="1" rot="752">
            <a:off x="5743574" y="2501702"/>
            <a:ext cx="13722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Muli"/>
                <a:ea typeface="Muli"/>
                <a:cs typeface="Muli"/>
                <a:sym typeface="Muli"/>
              </a:rPr>
              <a:t>eigenvalue</a:t>
            </a:r>
            <a:endParaRPr b="1" sz="130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15" name="Google Shape;215;g12d9d195844_0_1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4429709">
            <a:off x="3991534" y="3772717"/>
            <a:ext cx="745934" cy="658593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2d9d195844_0_177"/>
          <p:cNvSpPr txBox="1"/>
          <p:nvPr/>
        </p:nvSpPr>
        <p:spPr>
          <a:xfrm flipH="1" rot="640">
            <a:off x="4784478" y="4199474"/>
            <a:ext cx="16104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Muli"/>
                <a:ea typeface="Muli"/>
                <a:cs typeface="Muli"/>
                <a:sym typeface="Muli"/>
              </a:rPr>
              <a:t>identity matrix</a:t>
            </a:r>
            <a:endParaRPr b="1" sz="13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d9d195844_1_28"/>
          <p:cNvSpPr txBox="1"/>
          <p:nvPr>
            <p:ph type="title"/>
          </p:nvPr>
        </p:nvSpPr>
        <p:spPr>
          <a:xfrm>
            <a:off x="839300" y="1514475"/>
            <a:ext cx="7939500" cy="1508700"/>
          </a:xfrm>
          <a:prstGeom prst="rect">
            <a:avLst/>
          </a:prstGeom>
        </p:spPr>
        <p:txBody>
          <a:bodyPr anchorCtr="0" anchor="b" bIns="0" lIns="0" spcFirstLastPara="1" rIns="2286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Roboto"/>
                <a:ea typeface="Roboto"/>
                <a:cs typeface="Roboto"/>
                <a:sym typeface="Roboto"/>
              </a:rPr>
              <a:t>What are the examples of Linear Algebra in Machine Learning?</a:t>
            </a:r>
            <a:endParaRPr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d9d195844_0_197"/>
          <p:cNvSpPr txBox="1"/>
          <p:nvPr>
            <p:ph type="title"/>
          </p:nvPr>
        </p:nvSpPr>
        <p:spPr>
          <a:xfrm>
            <a:off x="633075" y="1376875"/>
            <a:ext cx="3175200" cy="3196200"/>
          </a:xfrm>
          <a:prstGeom prst="rect">
            <a:avLst/>
          </a:prstGeom>
        </p:spPr>
        <p:txBody>
          <a:bodyPr anchorCtr="0" anchor="b" bIns="0" lIns="0" spcFirstLastPara="1" rIns="22860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0"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Algoritma ini dipublish pada tahun 1998 oleh Larry Page (Founder Google) dan teman-temannya.</a:t>
            </a:r>
            <a:endParaRPr b="0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0"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Digunakan oleh Google untuk membantu dalam mendapatkan keputusan order yang biasa kita lihat ketika searching. </a:t>
            </a:r>
            <a:endParaRPr/>
          </a:p>
        </p:txBody>
      </p:sp>
      <p:grpSp>
        <p:nvGrpSpPr>
          <p:cNvPr id="227" name="Google Shape;227;g12d9d195844_0_197"/>
          <p:cNvGrpSpPr/>
          <p:nvPr/>
        </p:nvGrpSpPr>
        <p:grpSpPr>
          <a:xfrm>
            <a:off x="5339525" y="1376879"/>
            <a:ext cx="2670583" cy="2389755"/>
            <a:chOff x="3762675" y="474675"/>
            <a:chExt cx="2088841" cy="1973210"/>
          </a:xfrm>
        </p:grpSpPr>
        <p:sp>
          <p:nvSpPr>
            <p:cNvPr id="228" name="Google Shape;228;g12d9d195844_0_197"/>
            <p:cNvSpPr/>
            <p:nvPr/>
          </p:nvSpPr>
          <p:spPr>
            <a:xfrm>
              <a:off x="3762675" y="474675"/>
              <a:ext cx="555600" cy="60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" name="Google Shape;229;g12d9d195844_0_197"/>
            <p:cNvSpPr/>
            <p:nvPr/>
          </p:nvSpPr>
          <p:spPr>
            <a:xfrm>
              <a:off x="5295916" y="474675"/>
              <a:ext cx="555600" cy="604800"/>
            </a:xfrm>
            <a:prstGeom prst="ellipse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" name="Google Shape;230;g12d9d195844_0_197"/>
            <p:cNvSpPr/>
            <p:nvPr/>
          </p:nvSpPr>
          <p:spPr>
            <a:xfrm>
              <a:off x="5295916" y="1843085"/>
              <a:ext cx="555600" cy="604800"/>
            </a:xfrm>
            <a:prstGeom prst="ellipse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" name="Google Shape;231;g12d9d195844_0_197"/>
            <p:cNvSpPr/>
            <p:nvPr/>
          </p:nvSpPr>
          <p:spPr>
            <a:xfrm>
              <a:off x="3762675" y="1843085"/>
              <a:ext cx="555600" cy="604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2" name="Google Shape;232;g12d9d195844_0_197"/>
            <p:cNvCxnSpPr/>
            <p:nvPr/>
          </p:nvCxnSpPr>
          <p:spPr>
            <a:xfrm>
              <a:off x="4318164" y="685588"/>
              <a:ext cx="977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3" name="Google Shape;233;g12d9d195844_0_197"/>
            <p:cNvCxnSpPr/>
            <p:nvPr/>
          </p:nvCxnSpPr>
          <p:spPr>
            <a:xfrm flipH="1">
              <a:off x="4318216" y="868583"/>
              <a:ext cx="977700" cy="6300"/>
            </a:xfrm>
            <a:prstGeom prst="straightConnector1">
              <a:avLst/>
            </a:prstGeom>
            <a:noFill/>
            <a:ln cap="flat" cmpd="sng" w="19050">
              <a:solidFill>
                <a:srgbClr val="A4C2F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4" name="Google Shape;234;g12d9d195844_0_197"/>
            <p:cNvCxnSpPr/>
            <p:nvPr/>
          </p:nvCxnSpPr>
          <p:spPr>
            <a:xfrm>
              <a:off x="5487628" y="1079495"/>
              <a:ext cx="0" cy="763500"/>
            </a:xfrm>
            <a:prstGeom prst="straightConnector1">
              <a:avLst/>
            </a:prstGeom>
            <a:noFill/>
            <a:ln cap="flat" cmpd="sng" w="19050">
              <a:solidFill>
                <a:srgbClr val="A4C2F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5" name="Google Shape;235;g12d9d195844_0_197"/>
            <p:cNvCxnSpPr/>
            <p:nvPr/>
          </p:nvCxnSpPr>
          <p:spPr>
            <a:xfrm rot="10800000">
              <a:off x="4318216" y="2236993"/>
              <a:ext cx="977700" cy="0"/>
            </a:xfrm>
            <a:prstGeom prst="straightConnector1">
              <a:avLst/>
            </a:prstGeom>
            <a:noFill/>
            <a:ln cap="flat" cmpd="sng" w="19050">
              <a:solidFill>
                <a:srgbClr val="1C458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6" name="Google Shape;236;g12d9d195844_0_197"/>
            <p:cNvCxnSpPr/>
            <p:nvPr/>
          </p:nvCxnSpPr>
          <p:spPr>
            <a:xfrm>
              <a:off x="4318164" y="2053998"/>
              <a:ext cx="977700" cy="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7" name="Google Shape;237;g12d9d195844_0_197"/>
            <p:cNvCxnSpPr>
              <a:stCxn id="228" idx="4"/>
              <a:endCxn id="231" idx="0"/>
            </p:cNvCxnSpPr>
            <p:nvPr/>
          </p:nvCxnSpPr>
          <p:spPr>
            <a:xfrm>
              <a:off x="4040475" y="1079475"/>
              <a:ext cx="0" cy="763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8" name="Google Shape;238;g12d9d195844_0_197"/>
            <p:cNvCxnSpPr>
              <a:stCxn id="228" idx="5"/>
              <a:endCxn id="230" idx="1"/>
            </p:cNvCxnSpPr>
            <p:nvPr/>
          </p:nvCxnSpPr>
          <p:spPr>
            <a:xfrm>
              <a:off x="4236909" y="990904"/>
              <a:ext cx="1140300" cy="9408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9" name="Google Shape;239;g12d9d195844_0_197"/>
            <p:cNvCxnSpPr/>
            <p:nvPr/>
          </p:nvCxnSpPr>
          <p:spPr>
            <a:xfrm rot="10800000">
              <a:off x="5659694" y="1079585"/>
              <a:ext cx="0" cy="763500"/>
            </a:xfrm>
            <a:prstGeom prst="straightConnector1">
              <a:avLst/>
            </a:prstGeom>
            <a:noFill/>
            <a:ln cap="flat" cmpd="sng" w="19050">
              <a:solidFill>
                <a:srgbClr val="1C458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40" name="Google Shape;240;g12d9d195844_0_197"/>
          <p:cNvSpPr txBox="1"/>
          <p:nvPr/>
        </p:nvSpPr>
        <p:spPr>
          <a:xfrm>
            <a:off x="476950" y="654150"/>
            <a:ext cx="733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Roboto"/>
                <a:ea typeface="Roboto"/>
                <a:cs typeface="Roboto"/>
                <a:sym typeface="Roboto"/>
              </a:rPr>
              <a:t>Algoritma PageRank</a:t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d9d195844_0_193"/>
          <p:cNvSpPr txBox="1"/>
          <p:nvPr>
            <p:ph type="title"/>
          </p:nvPr>
        </p:nvSpPr>
        <p:spPr>
          <a:xfrm>
            <a:off x="1079400" y="809625"/>
            <a:ext cx="3175200" cy="3876900"/>
          </a:xfrm>
          <a:prstGeom prst="rect">
            <a:avLst/>
          </a:prstGeom>
        </p:spPr>
        <p:txBody>
          <a:bodyPr anchorCtr="0" anchor="b" bIns="0" lIns="0" spcFirstLastPara="1" rIns="2286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PageRank works?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La = [0 ⅓ ⅓ ⅓]</a:t>
            </a:r>
            <a:endParaRPr b="0" sz="21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Lb = [½ 0 0 ½]</a:t>
            </a:r>
            <a:endParaRPr b="0" sz="21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Lc = [0 0 0 1]</a:t>
            </a:r>
            <a:endParaRPr b="0" sz="21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Ld = [0 ½ ½ 0]</a:t>
            </a:r>
            <a:endParaRPr b="0" sz="21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6" name="Google Shape;246;g12d9d195844_0_193"/>
          <p:cNvGrpSpPr/>
          <p:nvPr/>
        </p:nvGrpSpPr>
        <p:grpSpPr>
          <a:xfrm>
            <a:off x="4994796" y="1528871"/>
            <a:ext cx="3090422" cy="2649986"/>
            <a:chOff x="3641475" y="379218"/>
            <a:chExt cx="2417225" cy="2188082"/>
          </a:xfrm>
        </p:grpSpPr>
        <p:sp>
          <p:nvSpPr>
            <p:cNvPr id="247" name="Google Shape;247;g12d9d195844_0_193"/>
            <p:cNvSpPr/>
            <p:nvPr/>
          </p:nvSpPr>
          <p:spPr>
            <a:xfrm>
              <a:off x="3762675" y="474675"/>
              <a:ext cx="555600" cy="60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8" name="Google Shape;248;g12d9d195844_0_193"/>
            <p:cNvSpPr/>
            <p:nvPr/>
          </p:nvSpPr>
          <p:spPr>
            <a:xfrm>
              <a:off x="5295916" y="474675"/>
              <a:ext cx="555600" cy="604800"/>
            </a:xfrm>
            <a:prstGeom prst="ellipse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9" name="Google Shape;249;g12d9d195844_0_193"/>
            <p:cNvSpPr/>
            <p:nvPr/>
          </p:nvSpPr>
          <p:spPr>
            <a:xfrm>
              <a:off x="5295916" y="1843085"/>
              <a:ext cx="555600" cy="604800"/>
            </a:xfrm>
            <a:prstGeom prst="ellipse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" name="Google Shape;250;g12d9d195844_0_193"/>
            <p:cNvSpPr/>
            <p:nvPr/>
          </p:nvSpPr>
          <p:spPr>
            <a:xfrm>
              <a:off x="3762675" y="1843085"/>
              <a:ext cx="555600" cy="604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51" name="Google Shape;251;g12d9d195844_0_193"/>
            <p:cNvCxnSpPr/>
            <p:nvPr/>
          </p:nvCxnSpPr>
          <p:spPr>
            <a:xfrm>
              <a:off x="4318164" y="685588"/>
              <a:ext cx="977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2" name="Google Shape;252;g12d9d195844_0_193"/>
            <p:cNvCxnSpPr/>
            <p:nvPr/>
          </p:nvCxnSpPr>
          <p:spPr>
            <a:xfrm flipH="1">
              <a:off x="4318216" y="868583"/>
              <a:ext cx="977700" cy="6300"/>
            </a:xfrm>
            <a:prstGeom prst="straightConnector1">
              <a:avLst/>
            </a:prstGeom>
            <a:noFill/>
            <a:ln cap="flat" cmpd="sng" w="19050">
              <a:solidFill>
                <a:srgbClr val="A4C2F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3" name="Google Shape;253;g12d9d195844_0_193"/>
            <p:cNvCxnSpPr/>
            <p:nvPr/>
          </p:nvCxnSpPr>
          <p:spPr>
            <a:xfrm>
              <a:off x="5487628" y="1079495"/>
              <a:ext cx="0" cy="763500"/>
            </a:xfrm>
            <a:prstGeom prst="straightConnector1">
              <a:avLst/>
            </a:prstGeom>
            <a:noFill/>
            <a:ln cap="flat" cmpd="sng" w="19050">
              <a:solidFill>
                <a:srgbClr val="A4C2F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4" name="Google Shape;254;g12d9d195844_0_193"/>
            <p:cNvCxnSpPr/>
            <p:nvPr/>
          </p:nvCxnSpPr>
          <p:spPr>
            <a:xfrm rot="10800000">
              <a:off x="4318216" y="2236993"/>
              <a:ext cx="977700" cy="0"/>
            </a:xfrm>
            <a:prstGeom prst="straightConnector1">
              <a:avLst/>
            </a:prstGeom>
            <a:noFill/>
            <a:ln cap="flat" cmpd="sng" w="19050">
              <a:solidFill>
                <a:srgbClr val="1C458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5" name="Google Shape;255;g12d9d195844_0_193"/>
            <p:cNvCxnSpPr/>
            <p:nvPr/>
          </p:nvCxnSpPr>
          <p:spPr>
            <a:xfrm>
              <a:off x="4318164" y="2053998"/>
              <a:ext cx="977700" cy="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6" name="Google Shape;256;g12d9d195844_0_193"/>
            <p:cNvCxnSpPr>
              <a:stCxn id="247" idx="4"/>
              <a:endCxn id="250" idx="0"/>
            </p:cNvCxnSpPr>
            <p:nvPr/>
          </p:nvCxnSpPr>
          <p:spPr>
            <a:xfrm>
              <a:off x="4040475" y="1079475"/>
              <a:ext cx="0" cy="763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7" name="Google Shape;257;g12d9d195844_0_193"/>
            <p:cNvCxnSpPr>
              <a:stCxn id="247" idx="5"/>
              <a:endCxn id="249" idx="1"/>
            </p:cNvCxnSpPr>
            <p:nvPr/>
          </p:nvCxnSpPr>
          <p:spPr>
            <a:xfrm>
              <a:off x="4236909" y="990904"/>
              <a:ext cx="1140300" cy="9408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8" name="Google Shape;258;g12d9d195844_0_193"/>
            <p:cNvCxnSpPr/>
            <p:nvPr/>
          </p:nvCxnSpPr>
          <p:spPr>
            <a:xfrm rot="10800000">
              <a:off x="5659694" y="1079585"/>
              <a:ext cx="0" cy="763500"/>
            </a:xfrm>
            <a:prstGeom prst="straightConnector1">
              <a:avLst/>
            </a:prstGeom>
            <a:noFill/>
            <a:ln cap="flat" cmpd="sng" w="19050">
              <a:solidFill>
                <a:srgbClr val="1C458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59" name="Google Shape;259;g12d9d195844_0_193"/>
            <p:cNvSpPr txBox="1"/>
            <p:nvPr/>
          </p:nvSpPr>
          <p:spPr>
            <a:xfrm>
              <a:off x="4607600" y="379218"/>
              <a:ext cx="399000" cy="3303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</a:rPr>
                <a:t>1/3</a:t>
              </a:r>
              <a:endParaRPr b="1">
                <a:solidFill>
                  <a:schemeClr val="accent1"/>
                </a:solidFill>
              </a:endParaRPr>
            </a:p>
          </p:txBody>
        </p:sp>
        <p:sp>
          <p:nvSpPr>
            <p:cNvPr id="260" name="Google Shape;260;g12d9d195844_0_193"/>
            <p:cNvSpPr txBox="1"/>
            <p:nvPr/>
          </p:nvSpPr>
          <p:spPr>
            <a:xfrm>
              <a:off x="3641475" y="1276625"/>
              <a:ext cx="399000" cy="3303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</a:rPr>
                <a:t>1/3</a:t>
              </a:r>
              <a:endParaRPr b="1">
                <a:solidFill>
                  <a:schemeClr val="accent1"/>
                </a:solidFill>
              </a:endParaRPr>
            </a:p>
          </p:txBody>
        </p:sp>
        <p:sp>
          <p:nvSpPr>
            <p:cNvPr id="261" name="Google Shape;261;g12d9d195844_0_193"/>
            <p:cNvSpPr txBox="1"/>
            <p:nvPr/>
          </p:nvSpPr>
          <p:spPr>
            <a:xfrm>
              <a:off x="4318175" y="1276625"/>
              <a:ext cx="399000" cy="3303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</a:rPr>
                <a:t>1/3</a:t>
              </a:r>
              <a:endParaRPr b="1">
                <a:solidFill>
                  <a:schemeClr val="accent1"/>
                </a:solidFill>
              </a:endParaRPr>
            </a:p>
          </p:txBody>
        </p:sp>
        <p:sp>
          <p:nvSpPr>
            <p:cNvPr id="262" name="Google Shape;262;g12d9d195844_0_193"/>
            <p:cNvSpPr txBox="1"/>
            <p:nvPr/>
          </p:nvSpPr>
          <p:spPr>
            <a:xfrm>
              <a:off x="4607600" y="868575"/>
              <a:ext cx="399000" cy="330300"/>
            </a:xfrm>
            <a:prstGeom prst="rect">
              <a:avLst/>
            </a:prstGeom>
            <a:noFill/>
            <a:ln cap="flat" cmpd="sng" w="9525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A4C2F4"/>
                  </a:solidFill>
                </a:rPr>
                <a:t>1/2</a:t>
              </a:r>
              <a:endParaRPr b="1">
                <a:solidFill>
                  <a:srgbClr val="A4C2F4"/>
                </a:solidFill>
              </a:endParaRPr>
            </a:p>
          </p:txBody>
        </p:sp>
        <p:sp>
          <p:nvSpPr>
            <p:cNvPr id="263" name="Google Shape;263;g12d9d195844_0_193"/>
            <p:cNvSpPr txBox="1"/>
            <p:nvPr/>
          </p:nvSpPr>
          <p:spPr>
            <a:xfrm>
              <a:off x="5088625" y="1174325"/>
              <a:ext cx="399000" cy="330300"/>
            </a:xfrm>
            <a:prstGeom prst="rect">
              <a:avLst/>
            </a:prstGeom>
            <a:noFill/>
            <a:ln cap="flat" cmpd="sng" w="9525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A4C2F4"/>
                  </a:solidFill>
                </a:rPr>
                <a:t>1/2</a:t>
              </a:r>
              <a:endParaRPr b="1">
                <a:solidFill>
                  <a:srgbClr val="A4C2F4"/>
                </a:solidFill>
              </a:endParaRPr>
            </a:p>
          </p:txBody>
        </p:sp>
        <p:sp>
          <p:nvSpPr>
            <p:cNvPr id="264" name="Google Shape;264;g12d9d195844_0_193"/>
            <p:cNvSpPr txBox="1"/>
            <p:nvPr/>
          </p:nvSpPr>
          <p:spPr>
            <a:xfrm>
              <a:off x="5659700" y="1276625"/>
              <a:ext cx="399000" cy="330300"/>
            </a:xfrm>
            <a:prstGeom prst="rect">
              <a:avLst/>
            </a:prstGeom>
            <a:noFill/>
            <a:ln cap="flat" cmpd="sng" w="9525">
              <a:solidFill>
                <a:srgbClr val="1C458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1C4587"/>
                  </a:solidFill>
                </a:rPr>
                <a:t>1/2</a:t>
              </a:r>
              <a:endParaRPr b="1">
                <a:solidFill>
                  <a:srgbClr val="1C4587"/>
                </a:solidFill>
              </a:endParaRPr>
            </a:p>
          </p:txBody>
        </p:sp>
        <p:sp>
          <p:nvSpPr>
            <p:cNvPr id="265" name="Google Shape;265;g12d9d195844_0_193"/>
            <p:cNvSpPr txBox="1"/>
            <p:nvPr/>
          </p:nvSpPr>
          <p:spPr>
            <a:xfrm>
              <a:off x="4607600" y="2237000"/>
              <a:ext cx="399000" cy="330300"/>
            </a:xfrm>
            <a:prstGeom prst="rect">
              <a:avLst/>
            </a:prstGeom>
            <a:noFill/>
            <a:ln cap="flat" cmpd="sng" w="9525">
              <a:solidFill>
                <a:srgbClr val="1C458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1C4587"/>
                  </a:solidFill>
                </a:rPr>
                <a:t>1/2</a:t>
              </a:r>
              <a:endParaRPr b="1">
                <a:solidFill>
                  <a:srgbClr val="1C4587"/>
                </a:solidFill>
              </a:endParaRPr>
            </a:p>
          </p:txBody>
        </p:sp>
        <p:sp>
          <p:nvSpPr>
            <p:cNvPr id="266" name="Google Shape;266;g12d9d195844_0_193"/>
            <p:cNvSpPr txBox="1"/>
            <p:nvPr/>
          </p:nvSpPr>
          <p:spPr>
            <a:xfrm>
              <a:off x="4564550" y="1728231"/>
              <a:ext cx="399000" cy="330300"/>
            </a:xfrm>
            <a:prstGeom prst="rect">
              <a:avLst/>
            </a:prstGeom>
            <a:noFill/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1155CC"/>
                  </a:solidFill>
                </a:rPr>
                <a:t>1</a:t>
              </a:r>
              <a:endParaRPr b="1">
                <a:solidFill>
                  <a:srgbClr val="1155CC"/>
                </a:solidFill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d9d195844_0_236"/>
          <p:cNvSpPr txBox="1"/>
          <p:nvPr>
            <p:ph type="title"/>
          </p:nvPr>
        </p:nvSpPr>
        <p:spPr>
          <a:xfrm>
            <a:off x="808250" y="884400"/>
            <a:ext cx="4987500" cy="555300"/>
          </a:xfrm>
          <a:prstGeom prst="rect">
            <a:avLst/>
          </a:prstGeom>
        </p:spPr>
        <p:txBody>
          <a:bodyPr anchorCtr="0" anchor="b" bIns="0" lIns="0" spcFirstLastPara="1" rIns="2286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PageRank Works?</a:t>
            </a:r>
            <a:endParaRPr/>
          </a:p>
        </p:txBody>
      </p:sp>
      <p:pic>
        <p:nvPicPr>
          <p:cNvPr id="272" name="Google Shape;272;g12d9d195844_0_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692575"/>
            <a:ext cx="3090425" cy="1434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12d9d195844_0_2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999" y="3276599"/>
            <a:ext cx="1597050" cy="354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4" name="Google Shape;274;g12d9d195844_0_236"/>
          <p:cNvGrpSpPr/>
          <p:nvPr/>
        </p:nvGrpSpPr>
        <p:grpSpPr>
          <a:xfrm>
            <a:off x="5489771" y="1246759"/>
            <a:ext cx="3090422" cy="2649986"/>
            <a:chOff x="3641475" y="379218"/>
            <a:chExt cx="2417225" cy="2188082"/>
          </a:xfrm>
        </p:grpSpPr>
        <p:sp>
          <p:nvSpPr>
            <p:cNvPr id="275" name="Google Shape;275;g12d9d195844_0_236"/>
            <p:cNvSpPr/>
            <p:nvPr/>
          </p:nvSpPr>
          <p:spPr>
            <a:xfrm>
              <a:off x="3762675" y="474675"/>
              <a:ext cx="555600" cy="60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6" name="Google Shape;276;g12d9d195844_0_236"/>
            <p:cNvSpPr/>
            <p:nvPr/>
          </p:nvSpPr>
          <p:spPr>
            <a:xfrm>
              <a:off x="5295916" y="474675"/>
              <a:ext cx="555600" cy="604800"/>
            </a:xfrm>
            <a:prstGeom prst="ellipse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7" name="Google Shape;277;g12d9d195844_0_236"/>
            <p:cNvSpPr/>
            <p:nvPr/>
          </p:nvSpPr>
          <p:spPr>
            <a:xfrm>
              <a:off x="5295916" y="1843085"/>
              <a:ext cx="555600" cy="604800"/>
            </a:xfrm>
            <a:prstGeom prst="ellipse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8" name="Google Shape;278;g12d9d195844_0_236"/>
            <p:cNvSpPr/>
            <p:nvPr/>
          </p:nvSpPr>
          <p:spPr>
            <a:xfrm>
              <a:off x="3762675" y="1843085"/>
              <a:ext cx="555600" cy="604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79" name="Google Shape;279;g12d9d195844_0_236"/>
            <p:cNvCxnSpPr/>
            <p:nvPr/>
          </p:nvCxnSpPr>
          <p:spPr>
            <a:xfrm>
              <a:off x="4318164" y="685588"/>
              <a:ext cx="977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0" name="Google Shape;280;g12d9d195844_0_236"/>
            <p:cNvCxnSpPr/>
            <p:nvPr/>
          </p:nvCxnSpPr>
          <p:spPr>
            <a:xfrm flipH="1">
              <a:off x="4318216" y="868583"/>
              <a:ext cx="977700" cy="6300"/>
            </a:xfrm>
            <a:prstGeom prst="straightConnector1">
              <a:avLst/>
            </a:prstGeom>
            <a:noFill/>
            <a:ln cap="flat" cmpd="sng" w="19050">
              <a:solidFill>
                <a:srgbClr val="A4C2F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1" name="Google Shape;281;g12d9d195844_0_236"/>
            <p:cNvCxnSpPr/>
            <p:nvPr/>
          </p:nvCxnSpPr>
          <p:spPr>
            <a:xfrm>
              <a:off x="5487628" y="1079495"/>
              <a:ext cx="0" cy="763500"/>
            </a:xfrm>
            <a:prstGeom prst="straightConnector1">
              <a:avLst/>
            </a:prstGeom>
            <a:noFill/>
            <a:ln cap="flat" cmpd="sng" w="19050">
              <a:solidFill>
                <a:srgbClr val="A4C2F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2" name="Google Shape;282;g12d9d195844_0_236"/>
            <p:cNvCxnSpPr/>
            <p:nvPr/>
          </p:nvCxnSpPr>
          <p:spPr>
            <a:xfrm rot="10800000">
              <a:off x="4318216" y="2236993"/>
              <a:ext cx="977700" cy="0"/>
            </a:xfrm>
            <a:prstGeom prst="straightConnector1">
              <a:avLst/>
            </a:prstGeom>
            <a:noFill/>
            <a:ln cap="flat" cmpd="sng" w="19050">
              <a:solidFill>
                <a:srgbClr val="1C458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3" name="Google Shape;283;g12d9d195844_0_236"/>
            <p:cNvCxnSpPr/>
            <p:nvPr/>
          </p:nvCxnSpPr>
          <p:spPr>
            <a:xfrm>
              <a:off x="4318164" y="2053998"/>
              <a:ext cx="977700" cy="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4" name="Google Shape;284;g12d9d195844_0_236"/>
            <p:cNvCxnSpPr>
              <a:stCxn id="275" idx="4"/>
              <a:endCxn id="278" idx="0"/>
            </p:cNvCxnSpPr>
            <p:nvPr/>
          </p:nvCxnSpPr>
          <p:spPr>
            <a:xfrm>
              <a:off x="4040475" y="1079475"/>
              <a:ext cx="0" cy="763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5" name="Google Shape;285;g12d9d195844_0_236"/>
            <p:cNvCxnSpPr>
              <a:stCxn id="275" idx="5"/>
              <a:endCxn id="277" idx="1"/>
            </p:cNvCxnSpPr>
            <p:nvPr/>
          </p:nvCxnSpPr>
          <p:spPr>
            <a:xfrm>
              <a:off x="4236909" y="990904"/>
              <a:ext cx="1140300" cy="9408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6" name="Google Shape;286;g12d9d195844_0_236"/>
            <p:cNvCxnSpPr/>
            <p:nvPr/>
          </p:nvCxnSpPr>
          <p:spPr>
            <a:xfrm rot="10800000">
              <a:off x="5659694" y="1079585"/>
              <a:ext cx="0" cy="763500"/>
            </a:xfrm>
            <a:prstGeom prst="straightConnector1">
              <a:avLst/>
            </a:prstGeom>
            <a:noFill/>
            <a:ln cap="flat" cmpd="sng" w="19050">
              <a:solidFill>
                <a:srgbClr val="1C458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87" name="Google Shape;287;g12d9d195844_0_236"/>
            <p:cNvSpPr txBox="1"/>
            <p:nvPr/>
          </p:nvSpPr>
          <p:spPr>
            <a:xfrm>
              <a:off x="4607600" y="379218"/>
              <a:ext cx="399000" cy="3303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</a:rPr>
                <a:t>1/3</a:t>
              </a:r>
              <a:endParaRPr b="1">
                <a:solidFill>
                  <a:schemeClr val="accent1"/>
                </a:solidFill>
              </a:endParaRPr>
            </a:p>
          </p:txBody>
        </p:sp>
        <p:sp>
          <p:nvSpPr>
            <p:cNvPr id="288" name="Google Shape;288;g12d9d195844_0_236"/>
            <p:cNvSpPr txBox="1"/>
            <p:nvPr/>
          </p:nvSpPr>
          <p:spPr>
            <a:xfrm>
              <a:off x="3641475" y="1276625"/>
              <a:ext cx="399000" cy="3303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</a:rPr>
                <a:t>1/3</a:t>
              </a:r>
              <a:endParaRPr b="1">
                <a:solidFill>
                  <a:schemeClr val="accent1"/>
                </a:solidFill>
              </a:endParaRPr>
            </a:p>
          </p:txBody>
        </p:sp>
        <p:sp>
          <p:nvSpPr>
            <p:cNvPr id="289" name="Google Shape;289;g12d9d195844_0_236"/>
            <p:cNvSpPr txBox="1"/>
            <p:nvPr/>
          </p:nvSpPr>
          <p:spPr>
            <a:xfrm>
              <a:off x="4318175" y="1276625"/>
              <a:ext cx="399000" cy="3303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</a:rPr>
                <a:t>1/3</a:t>
              </a:r>
              <a:endParaRPr b="1">
                <a:solidFill>
                  <a:schemeClr val="accent1"/>
                </a:solidFill>
              </a:endParaRPr>
            </a:p>
          </p:txBody>
        </p:sp>
        <p:sp>
          <p:nvSpPr>
            <p:cNvPr id="290" name="Google Shape;290;g12d9d195844_0_236"/>
            <p:cNvSpPr txBox="1"/>
            <p:nvPr/>
          </p:nvSpPr>
          <p:spPr>
            <a:xfrm>
              <a:off x="4607600" y="868575"/>
              <a:ext cx="399000" cy="330300"/>
            </a:xfrm>
            <a:prstGeom prst="rect">
              <a:avLst/>
            </a:prstGeom>
            <a:noFill/>
            <a:ln cap="flat" cmpd="sng" w="9525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A4C2F4"/>
                  </a:solidFill>
                </a:rPr>
                <a:t>1/2</a:t>
              </a:r>
              <a:endParaRPr b="1">
                <a:solidFill>
                  <a:srgbClr val="A4C2F4"/>
                </a:solidFill>
              </a:endParaRPr>
            </a:p>
          </p:txBody>
        </p:sp>
        <p:sp>
          <p:nvSpPr>
            <p:cNvPr id="291" name="Google Shape;291;g12d9d195844_0_236"/>
            <p:cNvSpPr txBox="1"/>
            <p:nvPr/>
          </p:nvSpPr>
          <p:spPr>
            <a:xfrm>
              <a:off x="5088625" y="1174325"/>
              <a:ext cx="399000" cy="330300"/>
            </a:xfrm>
            <a:prstGeom prst="rect">
              <a:avLst/>
            </a:prstGeom>
            <a:noFill/>
            <a:ln cap="flat" cmpd="sng" w="9525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A4C2F4"/>
                  </a:solidFill>
                </a:rPr>
                <a:t>1/2</a:t>
              </a:r>
              <a:endParaRPr b="1">
                <a:solidFill>
                  <a:srgbClr val="A4C2F4"/>
                </a:solidFill>
              </a:endParaRPr>
            </a:p>
          </p:txBody>
        </p:sp>
        <p:sp>
          <p:nvSpPr>
            <p:cNvPr id="292" name="Google Shape;292;g12d9d195844_0_236"/>
            <p:cNvSpPr txBox="1"/>
            <p:nvPr/>
          </p:nvSpPr>
          <p:spPr>
            <a:xfrm>
              <a:off x="5659700" y="1276625"/>
              <a:ext cx="399000" cy="330300"/>
            </a:xfrm>
            <a:prstGeom prst="rect">
              <a:avLst/>
            </a:prstGeom>
            <a:noFill/>
            <a:ln cap="flat" cmpd="sng" w="9525">
              <a:solidFill>
                <a:srgbClr val="1C458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1C4587"/>
                  </a:solidFill>
                </a:rPr>
                <a:t>1/2</a:t>
              </a:r>
              <a:endParaRPr b="1">
                <a:solidFill>
                  <a:srgbClr val="1C4587"/>
                </a:solidFill>
              </a:endParaRPr>
            </a:p>
          </p:txBody>
        </p:sp>
        <p:sp>
          <p:nvSpPr>
            <p:cNvPr id="293" name="Google Shape;293;g12d9d195844_0_236"/>
            <p:cNvSpPr txBox="1"/>
            <p:nvPr/>
          </p:nvSpPr>
          <p:spPr>
            <a:xfrm>
              <a:off x="4607600" y="2237000"/>
              <a:ext cx="399000" cy="330300"/>
            </a:xfrm>
            <a:prstGeom prst="rect">
              <a:avLst/>
            </a:prstGeom>
            <a:noFill/>
            <a:ln cap="flat" cmpd="sng" w="9525">
              <a:solidFill>
                <a:srgbClr val="1C458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1C4587"/>
                  </a:solidFill>
                </a:rPr>
                <a:t>1/2</a:t>
              </a:r>
              <a:endParaRPr b="1">
                <a:solidFill>
                  <a:srgbClr val="1C4587"/>
                </a:solidFill>
              </a:endParaRPr>
            </a:p>
          </p:txBody>
        </p:sp>
        <p:sp>
          <p:nvSpPr>
            <p:cNvPr id="294" name="Google Shape;294;g12d9d195844_0_236"/>
            <p:cNvSpPr txBox="1"/>
            <p:nvPr/>
          </p:nvSpPr>
          <p:spPr>
            <a:xfrm>
              <a:off x="4564550" y="1728231"/>
              <a:ext cx="399000" cy="330300"/>
            </a:xfrm>
            <a:prstGeom prst="rect">
              <a:avLst/>
            </a:prstGeom>
            <a:noFill/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1155CC"/>
                  </a:solidFill>
                </a:rPr>
                <a:t>1</a:t>
              </a:r>
              <a:endParaRPr b="1">
                <a:solidFill>
                  <a:srgbClr val="1155CC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"/>
          <p:cNvSpPr txBox="1"/>
          <p:nvPr>
            <p:ph idx="1" type="body"/>
          </p:nvPr>
        </p:nvSpPr>
        <p:spPr>
          <a:xfrm>
            <a:off x="761950" y="1294450"/>
            <a:ext cx="6463500" cy="3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Intro to eigenvalues dan eigenvectors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Konsep yang perlu dipahami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Next steps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1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"/>
          <p:cNvSpPr txBox="1"/>
          <p:nvPr>
            <p:ph type="title"/>
          </p:nvPr>
        </p:nvSpPr>
        <p:spPr>
          <a:xfrm>
            <a:off x="761950" y="736800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2d9d195844_1_53"/>
          <p:cNvSpPr txBox="1"/>
          <p:nvPr>
            <p:ph type="title"/>
          </p:nvPr>
        </p:nvSpPr>
        <p:spPr>
          <a:xfrm>
            <a:off x="761950" y="809375"/>
            <a:ext cx="3175200" cy="1762500"/>
          </a:xfrm>
          <a:prstGeom prst="rect">
            <a:avLst/>
          </a:prstGeom>
        </p:spPr>
        <p:txBody>
          <a:bodyPr anchorCtr="0" anchor="b" bIns="0" lIns="0" spcFirstLastPara="1" rIns="2286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Terima Kasih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f30a464eb_0_0"/>
          <p:cNvSpPr txBox="1"/>
          <p:nvPr>
            <p:ph type="title"/>
          </p:nvPr>
        </p:nvSpPr>
        <p:spPr>
          <a:xfrm>
            <a:off x="761950" y="736800"/>
            <a:ext cx="78276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3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The Gram-Schmidt process</a:t>
            </a:r>
            <a:endParaRPr sz="23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Google Shape;139;g12f30a464e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9763" y="1380775"/>
            <a:ext cx="5244475" cy="362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f30a464eb_0_121"/>
          <p:cNvSpPr txBox="1"/>
          <p:nvPr>
            <p:ph type="title"/>
          </p:nvPr>
        </p:nvSpPr>
        <p:spPr>
          <a:xfrm>
            <a:off x="761963" y="985950"/>
            <a:ext cx="78276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3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The Gram-Schmidt process</a:t>
            </a:r>
            <a:endParaRPr sz="23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g12f30a464eb_0_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6788" y="1514475"/>
            <a:ext cx="625792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f30a464eb_0_242"/>
          <p:cNvSpPr txBox="1"/>
          <p:nvPr>
            <p:ph type="title"/>
          </p:nvPr>
        </p:nvSpPr>
        <p:spPr>
          <a:xfrm>
            <a:off x="761950" y="736800"/>
            <a:ext cx="78276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3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The Gram-Schmidt process</a:t>
            </a:r>
            <a:endParaRPr sz="23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Google Shape;151;g12f30a464eb_0_2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450" y="1254075"/>
            <a:ext cx="651510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f30a464eb_0_363"/>
          <p:cNvSpPr txBox="1"/>
          <p:nvPr>
            <p:ph type="title"/>
          </p:nvPr>
        </p:nvSpPr>
        <p:spPr>
          <a:xfrm>
            <a:off x="761950" y="736800"/>
            <a:ext cx="78276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3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The Gram-Schmidt process</a:t>
            </a:r>
            <a:endParaRPr sz="23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" name="Google Shape;157;g12f30a464eb_0_3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4475" y="1862138"/>
            <a:ext cx="6115050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f30a464eb_0_484"/>
          <p:cNvSpPr txBox="1"/>
          <p:nvPr>
            <p:ph type="title"/>
          </p:nvPr>
        </p:nvSpPr>
        <p:spPr>
          <a:xfrm>
            <a:off x="761950" y="736800"/>
            <a:ext cx="78276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3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The Gram-Schmidt process</a:t>
            </a:r>
            <a:endParaRPr sz="23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g12f30a464eb_0_4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9713" y="1266725"/>
            <a:ext cx="5312075" cy="37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f30a464eb_0_605"/>
          <p:cNvSpPr txBox="1"/>
          <p:nvPr>
            <p:ph type="title"/>
          </p:nvPr>
        </p:nvSpPr>
        <p:spPr>
          <a:xfrm>
            <a:off x="761950" y="736800"/>
            <a:ext cx="78276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3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The Gram-Schmidt process</a:t>
            </a:r>
            <a:endParaRPr sz="23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Google Shape;169;g12f30a464eb_0_6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4700" y="1266725"/>
            <a:ext cx="5462093" cy="37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f30a464eb_0_726"/>
          <p:cNvSpPr txBox="1"/>
          <p:nvPr>
            <p:ph type="title"/>
          </p:nvPr>
        </p:nvSpPr>
        <p:spPr>
          <a:xfrm>
            <a:off x="761950" y="736800"/>
            <a:ext cx="78276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3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The Gram-Schmidt process</a:t>
            </a:r>
            <a:endParaRPr sz="23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5" name="Google Shape;175;g12f30a464eb_0_7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3950" y="1355425"/>
            <a:ext cx="669607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oud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