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20"/>
  </p:notesMasterIdLst>
  <p:sldIdLst>
    <p:sldId id="256" r:id="rId2"/>
    <p:sldId id="349" r:id="rId3"/>
    <p:sldId id="257" r:id="rId4"/>
    <p:sldId id="544" r:id="rId5"/>
    <p:sldId id="538" r:id="rId6"/>
    <p:sldId id="431" r:id="rId7"/>
    <p:sldId id="432" r:id="rId8"/>
    <p:sldId id="434" r:id="rId9"/>
    <p:sldId id="435" r:id="rId10"/>
    <p:sldId id="550" r:id="rId11"/>
    <p:sldId id="436" r:id="rId12"/>
    <p:sldId id="545" r:id="rId13"/>
    <p:sldId id="546" r:id="rId14"/>
    <p:sldId id="547" r:id="rId15"/>
    <p:sldId id="448" r:id="rId16"/>
    <p:sldId id="548" r:id="rId17"/>
    <p:sldId id="511" r:id="rId18"/>
    <p:sldId id="549" r:id="rId19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0"/>
    <a:srgbClr val="009EF3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48" d="100"/>
          <a:sy n="48" d="100"/>
        </p:scale>
        <p:origin x="941" y="82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7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087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420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599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862986" y="4125696"/>
            <a:ext cx="7187495" cy="2686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3421867" y="1087583"/>
            <a:ext cx="3477116" cy="261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669535" y="1101201"/>
            <a:ext cx="1724525" cy="15455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135551"/>
            <a:ext cx="1655918" cy="24698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1038249" y="1995176"/>
            <a:ext cx="1209558" cy="1210713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3119322" y="806866"/>
            <a:ext cx="607118" cy="608267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6582676" y="1034584"/>
            <a:ext cx="600027" cy="599456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4" name="Google Shape;1244;p25"/>
          <p:cNvSpPr/>
          <p:nvPr/>
        </p:nvSpPr>
        <p:spPr>
          <a:xfrm flipH="1">
            <a:off x="6578016" y="1029319"/>
            <a:ext cx="609376" cy="609957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5" name="Google Shape;1245;p25"/>
          <p:cNvSpPr/>
          <p:nvPr/>
        </p:nvSpPr>
        <p:spPr>
          <a:xfrm flipH="1">
            <a:off x="6658558" y="1110472"/>
            <a:ext cx="448285" cy="447688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6" name="Google Shape;1246;p25"/>
          <p:cNvSpPr/>
          <p:nvPr/>
        </p:nvSpPr>
        <p:spPr>
          <a:xfrm flipH="1">
            <a:off x="6653871" y="1105207"/>
            <a:ext cx="457634" cy="458214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7" name="Google Shape;1247;p25"/>
          <p:cNvSpPr/>
          <p:nvPr/>
        </p:nvSpPr>
        <p:spPr>
          <a:xfrm flipH="1">
            <a:off x="6741429" y="1192749"/>
            <a:ext cx="283111" cy="283114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8" name="Google Shape;1248;p25"/>
          <p:cNvSpPr/>
          <p:nvPr/>
        </p:nvSpPr>
        <p:spPr>
          <a:xfrm flipH="1">
            <a:off x="6736165" y="1188087"/>
            <a:ext cx="293036" cy="292463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7332842" y="750732"/>
            <a:ext cx="363851" cy="56133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998774" y="504576"/>
            <a:ext cx="363851" cy="56133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874654" y="3437907"/>
            <a:ext cx="363851" cy="56133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645315" y="8757632"/>
            <a:ext cx="2405603" cy="11282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8774316"/>
            <a:ext cx="1645315" cy="1738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1038249" y="8193232"/>
            <a:ext cx="1209558" cy="1210713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3782885" y="9535911"/>
            <a:ext cx="607118" cy="608267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441838" y="9658156"/>
            <a:ext cx="363824" cy="363827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998774" y="10088044"/>
            <a:ext cx="363851" cy="56133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2191493" y="8105238"/>
            <a:ext cx="363851" cy="56133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</p:spTree>
    <p:extLst>
      <p:ext uri="{BB962C8B-B14F-4D97-AF65-F5344CB8AC3E}">
        <p14:creationId xmlns:p14="http://schemas.microsoft.com/office/powerpoint/2010/main" val="27606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11130842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0806198" y="2222500"/>
              <a:ext cx="11130843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600500" y="303424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0" dirty="0" err="1">
                <a:solidFill>
                  <a:srgbClr val="FFFFFF"/>
                </a:solidFill>
                <a:latin typeface="Source Sans Pro Light"/>
                <a:cs typeface="Source Sans Pro Light"/>
              </a:rPr>
              <a:t>Firestore</a:t>
            </a:r>
            <a:endParaRPr sz="3200" b="1" dirty="0">
              <a:latin typeface="Source Sans Pro Light"/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0726" y="303425"/>
            <a:ext cx="43814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FFFFFF"/>
                </a:solidFill>
                <a:latin typeface="Source Sans Pro Light"/>
                <a:cs typeface="Source Sans Pro Light"/>
              </a:rPr>
              <a:t>CRUD</a:t>
            </a:r>
            <a:endParaRPr sz="3200" b="1" dirty="0">
              <a:latin typeface="Source Sans Pro Light"/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651949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61793" y="4138017"/>
            <a:ext cx="7345241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rgbClr val="00318B"/>
                </a:solidFill>
                <a:latin typeface="Source Sans Pro"/>
                <a:cs typeface="Source Sans Pro"/>
              </a:rPr>
              <a:t>PERTEMUAN 10 MOBILE PROGRAMMING 1</a:t>
            </a:r>
            <a:endParaRPr lang="cs-CZ" sz="4400" dirty="0">
              <a:latin typeface="Source Sans Pro"/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4373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39066" y="5632723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EF"/>
                </a:solidFill>
                <a:latin typeface="Source Sans Pro Light"/>
                <a:cs typeface="Source Sans Pro Light"/>
              </a:rPr>
              <a:t>Nova Agustina, </a:t>
            </a:r>
            <a:r>
              <a:rPr lang="en-US" sz="4000" spc="-5" dirty="0" err="1">
                <a:solidFill>
                  <a:srgbClr val="00A0EF"/>
                </a:solidFill>
                <a:latin typeface="Source Sans Pro Light"/>
                <a:cs typeface="Source Sans Pro Light"/>
              </a:rPr>
              <a:t>M.Kom</a:t>
            </a:r>
            <a:r>
              <a:rPr lang="en-US" sz="4000" spc="-5" dirty="0">
                <a:solidFill>
                  <a:srgbClr val="00A0EF"/>
                </a:solidFill>
                <a:latin typeface="Source Sans Pro Light"/>
                <a:cs typeface="Source Sans Pro Light"/>
              </a:rPr>
              <a:t>.</a:t>
            </a:r>
            <a:endParaRPr lang="cs-CZ" sz="4000" dirty="0">
              <a:latin typeface="Source Sans Pro Light"/>
              <a:cs typeface="Source Sans Pro Light"/>
            </a:endParaRPr>
          </a:p>
        </p:txBody>
      </p:sp>
      <p:pic>
        <p:nvPicPr>
          <p:cNvPr id="7170" name="Picture 2" descr="Mobile Development - G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27" y="2343510"/>
            <a:ext cx="9935557" cy="65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5234" y="8723883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Tools :</a:t>
            </a:r>
          </a:p>
        </p:txBody>
      </p:sp>
      <p:pic>
        <p:nvPicPr>
          <p:cNvPr id="1026" name="Picture 2" descr="Android Studio Logo / Software / Logonoid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9320494"/>
            <a:ext cx="1181164" cy="11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CE041-A899-490A-B981-3EBEBEA38816}"/>
              </a:ext>
            </a:extLst>
          </p:cNvPr>
          <p:cNvSpPr/>
          <p:nvPr/>
        </p:nvSpPr>
        <p:spPr>
          <a:xfrm>
            <a:off x="576164" y="8275771"/>
            <a:ext cx="10441160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Download config file. </a:t>
            </a:r>
            <a:r>
              <a:rPr lang="en-US" sz="4400" dirty="0" err="1"/>
              <a:t>Simpan</a:t>
            </a:r>
            <a:r>
              <a:rPr lang="en-US" sz="4400" dirty="0"/>
              <a:t> file pada project Anda pada directory android/app/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051C2-20C2-33EA-D1DA-15699FE5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3" r="38378" b="60828"/>
          <a:stretch/>
        </p:blipFill>
        <p:spPr>
          <a:xfrm>
            <a:off x="2592388" y="1785852"/>
            <a:ext cx="14545616" cy="6029515"/>
          </a:xfrm>
          <a:prstGeom prst="rect">
            <a:avLst/>
          </a:prstGeom>
        </p:spPr>
      </p:pic>
      <p:sp>
        <p:nvSpPr>
          <p:cNvPr id="5" name="object 25">
            <a:extLst>
              <a:ext uri="{FF2B5EF4-FFF2-40B4-BE49-F238E27FC236}">
                <a16:creationId xmlns:a16="http://schemas.microsoft.com/office/drawing/2014/main" id="{B469FABF-F1CD-11D3-C0AD-976DCBFFE189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D5A91C8-D884-1B96-469B-70954109846C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87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CE041-A899-490A-B981-3EBEBEA38816}"/>
              </a:ext>
            </a:extLst>
          </p:cNvPr>
          <p:cNvSpPr/>
          <p:nvPr/>
        </p:nvSpPr>
        <p:spPr>
          <a:xfrm>
            <a:off x="576164" y="8275771"/>
            <a:ext cx="10441160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Download config file. </a:t>
            </a:r>
            <a:r>
              <a:rPr lang="en-US" sz="4400" dirty="0" err="1"/>
              <a:t>Simpan</a:t>
            </a:r>
            <a:r>
              <a:rPr lang="en-US" sz="4400" dirty="0"/>
              <a:t> file pada project Anda pada directory android/app/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051C2-20C2-33EA-D1DA-15699FE53D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3" r="38378" b="60828"/>
          <a:stretch/>
        </p:blipFill>
        <p:spPr>
          <a:xfrm>
            <a:off x="2592388" y="1785852"/>
            <a:ext cx="14545616" cy="6029515"/>
          </a:xfrm>
          <a:prstGeom prst="rect">
            <a:avLst/>
          </a:prstGeom>
        </p:spPr>
      </p:pic>
      <p:sp>
        <p:nvSpPr>
          <p:cNvPr id="5" name="object 25">
            <a:extLst>
              <a:ext uri="{FF2B5EF4-FFF2-40B4-BE49-F238E27FC236}">
                <a16:creationId xmlns:a16="http://schemas.microsoft.com/office/drawing/2014/main" id="{B469FABF-F1CD-11D3-C0AD-976DCBFFE189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D5A91C8-D884-1B96-469B-70954109846C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12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7E58FE07-DBD7-B5AB-7466-5743ED4E5594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AB204D5-5326-1F45-5A91-97F15E4544CA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535E8E1B-CECE-9729-5DA1-4339B38DB0F7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C79ABBB-067C-235E-C720-5FA0701185E0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BD05E-BC1F-DD27-85FE-3BA17837690E}"/>
              </a:ext>
            </a:extLst>
          </p:cNvPr>
          <p:cNvSpPr/>
          <p:nvPr/>
        </p:nvSpPr>
        <p:spPr>
          <a:xfrm>
            <a:off x="365717" y="2538388"/>
            <a:ext cx="6194305" cy="303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Next, </a:t>
            </a:r>
            <a:r>
              <a:rPr lang="en-US" sz="4400" dirty="0" err="1"/>
              <a:t>perhatikan</a:t>
            </a:r>
            <a:r>
              <a:rPr lang="en-US" sz="4400" dirty="0"/>
              <a:t> source pada step 3 </a:t>
            </a:r>
            <a:r>
              <a:rPr lang="en-US" sz="4400" dirty="0" err="1"/>
              <a:t>ini</a:t>
            </a:r>
            <a:r>
              <a:rPr lang="en-US" sz="4400" dirty="0"/>
              <a:t>. Copy 1 </a:t>
            </a:r>
            <a:r>
              <a:rPr lang="en-US" sz="4400" dirty="0" err="1"/>
              <a:t>blok</a:t>
            </a:r>
            <a:r>
              <a:rPr lang="en-US" sz="4400" dirty="0"/>
              <a:t> </a:t>
            </a:r>
            <a:r>
              <a:rPr lang="en-US" sz="4400" dirty="0" err="1"/>
              <a:t>buildscript</a:t>
            </a:r>
            <a:endParaRPr lang="en-US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3104E1-6B1D-8293-EE23-A6106765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2" t="14563" r="50000" b="23422"/>
          <a:stretch/>
        </p:blipFill>
        <p:spPr>
          <a:xfrm>
            <a:off x="6331132" y="30567"/>
            <a:ext cx="12693849" cy="106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9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7156B-2839-C0E2-EE24-970C818AB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65" b="26375"/>
          <a:stretch/>
        </p:blipFill>
        <p:spPr>
          <a:xfrm>
            <a:off x="-33905" y="-51572"/>
            <a:ext cx="19010313" cy="10833639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7E58FE07-DBD7-B5AB-7466-5743ED4E5594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AB204D5-5326-1F45-5A91-97F15E4544CA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535E8E1B-CECE-9729-5DA1-4339B38DB0F7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C79ABBB-067C-235E-C720-5FA0701185E0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BD05E-BC1F-DD27-85FE-3BA17837690E}"/>
              </a:ext>
            </a:extLst>
          </p:cNvPr>
          <p:cNvSpPr/>
          <p:nvPr/>
        </p:nvSpPr>
        <p:spPr>
          <a:xfrm>
            <a:off x="3114475" y="2610396"/>
            <a:ext cx="3741121" cy="461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Paste pada </a:t>
            </a:r>
            <a:r>
              <a:rPr lang="en-US" sz="4000" dirty="0" err="1"/>
              <a:t>build.gradle</a:t>
            </a:r>
            <a:r>
              <a:rPr lang="en-US" sz="4000" dirty="0"/>
              <a:t> project </a:t>
            </a:r>
            <a:r>
              <a:rPr lang="en-US" sz="4000" dirty="0" err="1"/>
              <a:t>simpan</a:t>
            </a:r>
            <a:r>
              <a:rPr lang="en-US" sz="4000" dirty="0"/>
              <a:t> </a:t>
            </a:r>
            <a:r>
              <a:rPr lang="en-US" sz="4000" dirty="0" err="1"/>
              <a:t>sebelum</a:t>
            </a:r>
            <a:r>
              <a:rPr lang="en-US" sz="4000" dirty="0"/>
              <a:t> block plugin. Sync Now</a:t>
            </a:r>
          </a:p>
        </p:txBody>
      </p:sp>
    </p:spTree>
    <p:extLst>
      <p:ext uri="{BB962C8B-B14F-4D97-AF65-F5344CB8AC3E}">
        <p14:creationId xmlns:p14="http://schemas.microsoft.com/office/powerpoint/2010/main" val="279544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5">
            <a:extLst>
              <a:ext uri="{FF2B5EF4-FFF2-40B4-BE49-F238E27FC236}">
                <a16:creationId xmlns:a16="http://schemas.microsoft.com/office/drawing/2014/main" id="{7E58FE07-DBD7-B5AB-7466-5743ED4E5594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AB204D5-5326-1F45-5A91-97F15E4544CA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535E8E1B-CECE-9729-5DA1-4339B38DB0F7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C79ABBB-067C-235E-C720-5FA0701185E0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BD05E-BC1F-DD27-85FE-3BA17837690E}"/>
              </a:ext>
            </a:extLst>
          </p:cNvPr>
          <p:cNvSpPr/>
          <p:nvPr/>
        </p:nvSpPr>
        <p:spPr>
          <a:xfrm>
            <a:off x="365717" y="2538388"/>
            <a:ext cx="6194305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Next, </a:t>
            </a:r>
            <a:r>
              <a:rPr lang="en-US" sz="4400" dirty="0" err="1"/>
              <a:t>perhatikan</a:t>
            </a:r>
            <a:r>
              <a:rPr lang="en-US" sz="4400" dirty="0"/>
              <a:t> source pada step 3 </a:t>
            </a:r>
            <a:r>
              <a:rPr lang="en-US" sz="4400" dirty="0" err="1"/>
              <a:t>ini</a:t>
            </a:r>
            <a:r>
              <a:rPr lang="en-US" sz="4400" dirty="0"/>
              <a:t>. Copy </a:t>
            </a:r>
            <a:r>
              <a:rPr lang="en-US" sz="4400" dirty="0" err="1"/>
              <a:t>satu</a:t>
            </a:r>
            <a:r>
              <a:rPr lang="en-US" sz="4400" dirty="0"/>
              <a:t> </a:t>
            </a:r>
            <a:r>
              <a:rPr lang="en-US" sz="4400" dirty="0" err="1"/>
              <a:t>persatu</a:t>
            </a:r>
            <a:r>
              <a:rPr lang="en-US" sz="4400" dirty="0"/>
              <a:t> dan paste pada </a:t>
            </a:r>
            <a:r>
              <a:rPr lang="en-US" sz="4400" dirty="0" err="1"/>
              <a:t>build.gradle</a:t>
            </a:r>
            <a:r>
              <a:rPr lang="en-US" sz="4400" dirty="0"/>
              <a:t> (</a:t>
            </a:r>
            <a:r>
              <a:rPr lang="en-US" sz="4400" b="1" dirty="0"/>
              <a:t>Module</a:t>
            </a:r>
            <a:r>
              <a:rPr lang="en-US" sz="44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5CD3B-CD0F-70B6-5AEC-4F4713BF5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6" t="16532" r="50000" b="15548"/>
          <a:stretch/>
        </p:blipFill>
        <p:spPr>
          <a:xfrm>
            <a:off x="8037031" y="0"/>
            <a:ext cx="10952292" cy="1064377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D810529-F569-3CDD-0522-088CC3C1107B}"/>
              </a:ext>
            </a:extLst>
          </p:cNvPr>
          <p:cNvSpPr/>
          <p:nvPr/>
        </p:nvSpPr>
        <p:spPr>
          <a:xfrm>
            <a:off x="17282020" y="36185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D701FD-3A86-C102-63EB-1ACFF43D377A}"/>
              </a:ext>
            </a:extLst>
          </p:cNvPr>
          <p:cNvSpPr/>
          <p:nvPr/>
        </p:nvSpPr>
        <p:spPr>
          <a:xfrm>
            <a:off x="17483365" y="5392725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6733D7-A858-DC74-4330-1FDF82752792}"/>
              </a:ext>
            </a:extLst>
          </p:cNvPr>
          <p:cNvSpPr/>
          <p:nvPr/>
        </p:nvSpPr>
        <p:spPr>
          <a:xfrm>
            <a:off x="17483365" y="66898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AD944-FF21-4F0E-8E93-6F6281FDEC3F}"/>
              </a:ext>
            </a:extLst>
          </p:cNvPr>
          <p:cNvSpPr/>
          <p:nvPr/>
        </p:nvSpPr>
        <p:spPr>
          <a:xfrm>
            <a:off x="6410430" y="0"/>
            <a:ext cx="12223719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Buka project Anda, </a:t>
            </a:r>
            <a:r>
              <a:rPr lang="en-US" sz="4400" dirty="0" err="1"/>
              <a:t>buka</a:t>
            </a:r>
            <a:r>
              <a:rPr lang="en-US" sz="4400" dirty="0"/>
              <a:t> file </a:t>
            </a:r>
            <a:r>
              <a:rPr lang="en-US" sz="4400" b="1" dirty="0" err="1"/>
              <a:t>build.gradle</a:t>
            </a:r>
            <a:r>
              <a:rPr lang="en-US" sz="4400" b="1" dirty="0"/>
              <a:t>(Module) </a:t>
            </a:r>
            <a:r>
              <a:rPr lang="en-US" sz="4400" dirty="0"/>
              <a:t>pada directory </a:t>
            </a:r>
            <a:r>
              <a:rPr lang="en-US" sz="4400" b="1" dirty="0">
                <a:solidFill>
                  <a:srgbClr val="FF0000"/>
                </a:solidFill>
              </a:rPr>
              <a:t>android/app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6EAB5-9494-B86E-5929-4D7FD7154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5" t="7672" r="28416" b="73625"/>
          <a:stretch/>
        </p:blipFill>
        <p:spPr>
          <a:xfrm>
            <a:off x="18080" y="2147487"/>
            <a:ext cx="18992233" cy="44018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AF8A1C-E5CC-11D0-041B-99B81AA7C42D}"/>
              </a:ext>
            </a:extLst>
          </p:cNvPr>
          <p:cNvSpPr/>
          <p:nvPr/>
        </p:nvSpPr>
        <p:spPr>
          <a:xfrm>
            <a:off x="11881420" y="534670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4D53CA55-B5E2-9F59-59D2-58AD3E88B8B4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AB603D6-75BE-878D-45D9-503998BDD2CB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858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AD944-FF21-4F0E-8E93-6F6281FDEC3F}"/>
              </a:ext>
            </a:extLst>
          </p:cNvPr>
          <p:cNvSpPr/>
          <p:nvPr/>
        </p:nvSpPr>
        <p:spPr>
          <a:xfrm>
            <a:off x="6410430" y="0"/>
            <a:ext cx="12223719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Buka project Anda, </a:t>
            </a:r>
            <a:r>
              <a:rPr lang="en-US" sz="4400" dirty="0" err="1"/>
              <a:t>buka</a:t>
            </a:r>
            <a:r>
              <a:rPr lang="en-US" sz="4400" dirty="0"/>
              <a:t> file </a:t>
            </a:r>
            <a:r>
              <a:rPr lang="en-US" sz="4400" b="1" dirty="0" err="1"/>
              <a:t>build.gradle</a:t>
            </a:r>
            <a:r>
              <a:rPr lang="en-US" sz="4400" b="1" dirty="0"/>
              <a:t>(Module) </a:t>
            </a:r>
            <a:r>
              <a:rPr lang="en-US" sz="4400" dirty="0"/>
              <a:t>pada directory </a:t>
            </a:r>
            <a:r>
              <a:rPr lang="en-US" sz="4400" b="1" dirty="0">
                <a:solidFill>
                  <a:srgbClr val="FF0000"/>
                </a:solidFill>
              </a:rPr>
              <a:t>android/app. </a:t>
            </a:r>
            <a:r>
              <a:rPr lang="en-US" sz="4400" b="1" dirty="0" err="1">
                <a:solidFill>
                  <a:srgbClr val="FF0000"/>
                </a:solidFill>
              </a:rPr>
              <a:t>Klik</a:t>
            </a:r>
            <a:r>
              <a:rPr lang="en-US" sz="4400" b="1" dirty="0">
                <a:solidFill>
                  <a:srgbClr val="FF0000"/>
                </a:solidFill>
              </a:rPr>
              <a:t> Sync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4341B-732C-5A40-246A-DB78026E5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9" t="23422" r="26756" b="29328"/>
          <a:stretch/>
        </p:blipFill>
        <p:spPr>
          <a:xfrm>
            <a:off x="23720" y="2198073"/>
            <a:ext cx="13422608" cy="80535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61541D7-5389-6D44-C897-6F4D94530C07}"/>
              </a:ext>
            </a:extLst>
          </p:cNvPr>
          <p:cNvSpPr/>
          <p:nvPr/>
        </p:nvSpPr>
        <p:spPr>
          <a:xfrm>
            <a:off x="13609612" y="873107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30AE85-4FA5-6802-BB7B-95B42BBB93AD}"/>
              </a:ext>
            </a:extLst>
          </p:cNvPr>
          <p:cNvSpPr/>
          <p:nvPr/>
        </p:nvSpPr>
        <p:spPr>
          <a:xfrm>
            <a:off x="11593388" y="93791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89C6ACCA-15B2-F486-FF4D-0C989EEBFA78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2A62FAF-2962-58B9-A6B2-E911B0494F36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AD944-FF21-4F0E-8E93-6F6281FDEC3F}"/>
              </a:ext>
            </a:extLst>
          </p:cNvPr>
          <p:cNvSpPr/>
          <p:nvPr/>
        </p:nvSpPr>
        <p:spPr>
          <a:xfrm>
            <a:off x="6410430" y="0"/>
            <a:ext cx="12223719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Buka project Anda, </a:t>
            </a:r>
            <a:r>
              <a:rPr lang="en-US" sz="4400" dirty="0" err="1"/>
              <a:t>buka</a:t>
            </a:r>
            <a:r>
              <a:rPr lang="en-US" sz="4400" dirty="0"/>
              <a:t> file </a:t>
            </a:r>
            <a:r>
              <a:rPr lang="en-US" sz="4400" b="1" dirty="0"/>
              <a:t>AndroidManifest.xml </a:t>
            </a:r>
            <a:r>
              <a:rPr lang="en-US" sz="4400" dirty="0"/>
              <a:t>pada directory </a:t>
            </a:r>
            <a:r>
              <a:rPr lang="en-US" sz="4400" b="1" dirty="0">
                <a:solidFill>
                  <a:srgbClr val="FF0000"/>
                </a:solidFill>
              </a:rPr>
              <a:t>android/app/manifest</a:t>
            </a:r>
          </a:p>
        </p:txBody>
      </p:sp>
      <p:sp>
        <p:nvSpPr>
          <p:cNvPr id="2" name="object 25">
            <a:extLst>
              <a:ext uri="{FF2B5EF4-FFF2-40B4-BE49-F238E27FC236}">
                <a16:creationId xmlns:a16="http://schemas.microsoft.com/office/drawing/2014/main" id="{26075E44-96DB-9EAE-80FB-76DC71B957F5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AAD5086-5501-6F27-D0DA-46D4574FD232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9AAC7-59DE-9481-AA8D-FEC98F92B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5" t="7673" r="25096" b="40156"/>
          <a:stretch/>
        </p:blipFill>
        <p:spPr>
          <a:xfrm>
            <a:off x="2448372" y="2398924"/>
            <a:ext cx="13384871" cy="806340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66C295C-3152-70B7-5D96-AFC9B9D2A913}"/>
              </a:ext>
            </a:extLst>
          </p:cNvPr>
          <p:cNvSpPr/>
          <p:nvPr/>
        </p:nvSpPr>
        <p:spPr>
          <a:xfrm>
            <a:off x="14401700" y="46986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86AE9-0319-278E-F654-00C4323A55B8}"/>
              </a:ext>
            </a:extLst>
          </p:cNvPr>
          <p:cNvSpPr/>
          <p:nvPr/>
        </p:nvSpPr>
        <p:spPr>
          <a:xfrm>
            <a:off x="9145116" y="909111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AD944-FF21-4F0E-8E93-6F6281FDEC3F}"/>
              </a:ext>
            </a:extLst>
          </p:cNvPr>
          <p:cNvSpPr/>
          <p:nvPr/>
        </p:nvSpPr>
        <p:spPr>
          <a:xfrm>
            <a:off x="376164" y="2035482"/>
            <a:ext cx="17985976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Test </a:t>
            </a:r>
            <a:r>
              <a:rPr lang="en-US" sz="4400" dirty="0" err="1"/>
              <a:t>aplikasi</a:t>
            </a:r>
            <a:r>
              <a:rPr lang="en-US" sz="4400" dirty="0"/>
              <a:t> Anda, running </a:t>
            </a:r>
            <a:r>
              <a:rPr lang="en-US" sz="4400" dirty="0" err="1"/>
              <a:t>aplikasi</a:t>
            </a:r>
            <a:r>
              <a:rPr lang="en-US" sz="4400" dirty="0"/>
              <a:t> Anda. Jika </a:t>
            </a:r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ada</a:t>
            </a:r>
            <a:r>
              <a:rPr lang="en-US" sz="4400" dirty="0"/>
              <a:t> error </a:t>
            </a:r>
            <a:r>
              <a:rPr lang="en-US" sz="4400" dirty="0" err="1"/>
              <a:t>konfigurasi</a:t>
            </a:r>
            <a:r>
              <a:rPr lang="en-US" sz="4400" dirty="0"/>
              <a:t> </a:t>
            </a:r>
            <a:r>
              <a:rPr lang="en-US" sz="4400" dirty="0" err="1"/>
              <a:t>sukses</a:t>
            </a:r>
            <a:r>
              <a:rPr lang="en-US" sz="4400" dirty="0"/>
              <a:t> </a:t>
            </a:r>
            <a:r>
              <a:rPr lang="en-US" sz="4400" dirty="0" err="1"/>
              <a:t>dilakukan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4D53CA55-B5E2-9F59-59D2-58AD3E88B8B4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AB603D6-75BE-878D-45D9-503998BDD2CB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62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44" y="948704"/>
            <a:ext cx="19040957" cy="97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6124" y="90672"/>
            <a:ext cx="3581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KONTRAK KULIAH</a:t>
            </a:r>
            <a:endParaRPr sz="4400" b="1" dirty="0">
              <a:cs typeface="Source Sans Pr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-63120" y="2711284"/>
            <a:ext cx="3611427" cy="3453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7319" y="2675380"/>
            <a:ext cx="164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13490" y="1931344"/>
            <a:ext cx="373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PRESENSI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492" y="3708787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20%</a:t>
            </a:r>
          </a:p>
        </p:txBody>
      </p:sp>
      <p:pic>
        <p:nvPicPr>
          <p:cNvPr id="7172" name="Picture 4" descr="Belasan Tips dan Trik Lulus Universitas Unggulan yang Harus And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95" y="6256168"/>
            <a:ext cx="5263478" cy="41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0022015">
            <a:off x="11145061" y="6436801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100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88532" y="2721856"/>
            <a:ext cx="3611427" cy="34539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8971" y="2685952"/>
            <a:ext cx="1716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UAS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65937" y="2746021"/>
            <a:ext cx="3611427" cy="34539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40672" y="2695674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TUGAS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582361" y="2792109"/>
            <a:ext cx="3611427" cy="3453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2705" y="2630362"/>
            <a:ext cx="206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985330" y="2800404"/>
            <a:ext cx="164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59427" y="3535326"/>
            <a:ext cx="28317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?%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5387287" y="2792109"/>
            <a:ext cx="3611427" cy="34539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15871" y="2714816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ABSEN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8518" y="3708787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25%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4421" y="3780925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30%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14081" y="3840779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45898" y="3874890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04744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473" y="329872"/>
            <a:ext cx="3581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b="1" spc="-5" dirty="0">
                <a:solidFill>
                  <a:srgbClr val="FFFFFF"/>
                </a:solidFill>
                <a:cs typeface="Source Sans Pro Light"/>
              </a:rPr>
              <a:t>TUJUAN</a:t>
            </a:r>
            <a:endParaRPr sz="5400" b="1" dirty="0">
              <a:cs typeface="Source Sans Pro Light"/>
            </a:endParaRPr>
          </a:p>
        </p:txBody>
      </p:sp>
      <p:pic>
        <p:nvPicPr>
          <p:cNvPr id="1026" name="Picture 2" descr="Gambar Kartun Orang Bela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84" y="311445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TV | Candi Elektro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517" y="7794972"/>
            <a:ext cx="19011830" cy="29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D7392846-9C2F-41DE-8257-B1EDDE2EBEFA}"/>
              </a:ext>
            </a:extLst>
          </p:cNvPr>
          <p:cNvSpPr/>
          <p:nvPr/>
        </p:nvSpPr>
        <p:spPr>
          <a:xfrm>
            <a:off x="7989620" y="1705153"/>
            <a:ext cx="8568952" cy="216024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Mahasiswa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r>
              <a:rPr lang="es-ES" sz="4000" b="1" dirty="0" err="1">
                <a:solidFill>
                  <a:schemeClr val="tx1"/>
                </a:solidFill>
              </a:rPr>
              <a:t>memahami</a:t>
            </a:r>
            <a:r>
              <a:rPr lang="es-ES" sz="4000" b="1" dirty="0">
                <a:solidFill>
                  <a:schemeClr val="tx1"/>
                </a:solidFill>
              </a:rPr>
              <a:t> cara </a:t>
            </a:r>
            <a:r>
              <a:rPr lang="es-ES" sz="4000" b="1" dirty="0" err="1">
                <a:solidFill>
                  <a:schemeClr val="tx1"/>
                </a:solidFill>
              </a:rPr>
              <a:t>konfigurasi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r>
              <a:rPr lang="es-ES" sz="4000" b="1" dirty="0" err="1">
                <a:solidFill>
                  <a:schemeClr val="tx1"/>
                </a:solidFill>
              </a:rPr>
              <a:t>Firestore</a:t>
            </a:r>
            <a:r>
              <a:rPr lang="es-ES" sz="4000" b="1" dirty="0">
                <a:solidFill>
                  <a:schemeClr val="tx1"/>
                </a:solidFill>
              </a:rPr>
              <a:t> pada Android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9614E8-C8B8-38A0-F44D-EA9694A00122}"/>
              </a:ext>
            </a:extLst>
          </p:cNvPr>
          <p:cNvSpPr/>
          <p:nvPr/>
        </p:nvSpPr>
        <p:spPr>
          <a:xfrm>
            <a:off x="7992988" y="4122564"/>
            <a:ext cx="8568952" cy="216024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Dapat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r>
              <a:rPr lang="es-ES" sz="4000" b="1" dirty="0" err="1">
                <a:solidFill>
                  <a:schemeClr val="tx1"/>
                </a:solidFill>
              </a:rPr>
              <a:t>melakukan</a:t>
            </a:r>
            <a:r>
              <a:rPr lang="es-ES" sz="4000" b="1" dirty="0">
                <a:solidFill>
                  <a:schemeClr val="tx1"/>
                </a:solidFill>
              </a:rPr>
              <a:t> CRUD </a:t>
            </a:r>
            <a:r>
              <a:rPr lang="es-ES" sz="4000" b="1" dirty="0" err="1">
                <a:solidFill>
                  <a:schemeClr val="tx1"/>
                </a:solidFill>
              </a:rPr>
              <a:t>Firestore</a:t>
            </a:r>
            <a:r>
              <a:rPr lang="es-ES" sz="4000" b="1" dirty="0">
                <a:solidFill>
                  <a:schemeClr val="tx1"/>
                </a:solidFill>
              </a:rPr>
              <a:t> - Android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1728292" y="5601553"/>
            <a:ext cx="7187495" cy="1350495"/>
          </a:xfrm>
          <a:prstGeom prst="rect">
            <a:avLst/>
          </a:prstGeom>
        </p:spPr>
        <p:txBody>
          <a:bodyPr spcFirstLastPara="1" vert="horz" wrap="square" lIns="190072" tIns="190072" rIns="190072" bIns="190072" rtlCol="0" anchor="b" anchorCtr="0">
            <a:noAutofit/>
          </a:bodyPr>
          <a:lstStyle/>
          <a:p>
            <a:r>
              <a:rPr lang="en-US" sz="7200" b="1" dirty="0"/>
              <a:t>Preparing CRUD Android - </a:t>
            </a:r>
            <a:r>
              <a:rPr lang="en-US" sz="7200" b="1" dirty="0" err="1"/>
              <a:t>Firestore</a:t>
            </a:r>
            <a:endParaRPr sz="7200" b="1" dirty="0"/>
          </a:p>
        </p:txBody>
      </p:sp>
      <p:pic>
        <p:nvPicPr>
          <p:cNvPr id="3074" name="Picture 2" descr="ReleaseAPK - Index page">
            <a:extLst>
              <a:ext uri="{FF2B5EF4-FFF2-40B4-BE49-F238E27FC236}">
                <a16:creationId xmlns:a16="http://schemas.microsoft.com/office/drawing/2014/main" id="{89C4394D-5AB0-DF2E-8F64-AE8B4830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028" y="954212"/>
            <a:ext cx="9294682" cy="92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87089-EED1-D06A-FE2E-7C8E7B400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9" t="10625" b="70672"/>
          <a:stretch/>
        </p:blipFill>
        <p:spPr>
          <a:xfrm>
            <a:off x="0" y="2106340"/>
            <a:ext cx="19010313" cy="2688567"/>
          </a:xfrm>
          <a:prstGeom prst="rect">
            <a:avLst/>
          </a:prstGeom>
        </p:spPr>
      </p:pic>
      <p:sp>
        <p:nvSpPr>
          <p:cNvPr id="4" name="object 25">
            <a:extLst>
              <a:ext uri="{FF2B5EF4-FFF2-40B4-BE49-F238E27FC236}">
                <a16:creationId xmlns:a16="http://schemas.microsoft.com/office/drawing/2014/main" id="{AFA03890-0D88-B7C7-A53D-70488D7B81AC}"/>
              </a:ext>
            </a:extLst>
          </p:cNvPr>
          <p:cNvSpPr/>
          <p:nvPr/>
        </p:nvSpPr>
        <p:spPr>
          <a:xfrm>
            <a:off x="0" y="-16426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1ED8751-0D2F-9DCA-58E0-D039F8848AC1}"/>
              </a:ext>
            </a:extLst>
          </p:cNvPr>
          <p:cNvSpPr txBox="1"/>
          <p:nvPr/>
        </p:nvSpPr>
        <p:spPr>
          <a:xfrm>
            <a:off x="379467" y="447963"/>
            <a:ext cx="49502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Generate SHA1</a:t>
            </a:r>
            <a:endParaRPr lang="en-US" sz="4400" b="1" dirty="0">
              <a:cs typeface="Source Sans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C8109-F5F7-D6F6-81D2-3D9C2D660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" t="58859" r="20668" b="11610"/>
          <a:stretch/>
        </p:blipFill>
        <p:spPr>
          <a:xfrm>
            <a:off x="0" y="6234736"/>
            <a:ext cx="18983985" cy="40107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669189-1ED7-97DE-9150-DC6116596921}"/>
              </a:ext>
            </a:extLst>
          </p:cNvPr>
          <p:cNvSpPr/>
          <p:nvPr/>
        </p:nvSpPr>
        <p:spPr>
          <a:xfrm>
            <a:off x="7740811" y="4458664"/>
            <a:ext cx="11305256" cy="303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Klik</a:t>
            </a:r>
            <a:r>
              <a:rPr lang="en-US" sz="4400" dirty="0"/>
              <a:t> Gradle (Kanan Atas) </a:t>
            </a:r>
            <a:r>
              <a:rPr lang="en-US" sz="4400" dirty="0">
                <a:sym typeface="Wingdings" panose="05000000000000000000" pitchFamily="2" charset="2"/>
              </a:rPr>
              <a:t> Execute Gradle Task  </a:t>
            </a:r>
            <a:r>
              <a:rPr lang="en-US" sz="4400" dirty="0" err="1">
                <a:sym typeface="Wingdings" panose="05000000000000000000" pitchFamily="2" charset="2"/>
              </a:rPr>
              <a:t>ketik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signingReport</a:t>
            </a:r>
            <a:r>
              <a:rPr lang="en-US" sz="4400" dirty="0">
                <a:sym typeface="Wingdings" panose="05000000000000000000" pitchFamily="2" charset="2"/>
              </a:rPr>
              <a:t>. Enter. Hasil SHA1 mode release </a:t>
            </a:r>
            <a:r>
              <a:rPr lang="en-US" sz="4400" dirty="0" err="1">
                <a:sym typeface="Wingdings" panose="05000000000000000000" pitchFamily="2" charset="2"/>
              </a:rPr>
              <a:t>akan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ditampilkan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773B0F-34E0-59B1-B1F5-B38701D46189}"/>
              </a:ext>
            </a:extLst>
          </p:cNvPr>
          <p:cNvSpPr/>
          <p:nvPr/>
        </p:nvSpPr>
        <p:spPr>
          <a:xfrm>
            <a:off x="13033399" y="192632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BA76EC-9A6A-0C7D-4BDE-BB42C9F49746}"/>
              </a:ext>
            </a:extLst>
          </p:cNvPr>
          <p:cNvSpPr/>
          <p:nvPr/>
        </p:nvSpPr>
        <p:spPr>
          <a:xfrm>
            <a:off x="2674584" y="427864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51744-1A99-8597-3B06-8BC7303273BA}"/>
              </a:ext>
            </a:extLst>
          </p:cNvPr>
          <p:cNvSpPr/>
          <p:nvPr/>
        </p:nvSpPr>
        <p:spPr>
          <a:xfrm>
            <a:off x="6192153" y="7313001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5895E-55AE-4E04-85F7-77063B0FEEB4}"/>
              </a:ext>
            </a:extLst>
          </p:cNvPr>
          <p:cNvSpPr/>
          <p:nvPr/>
        </p:nvSpPr>
        <p:spPr>
          <a:xfrm>
            <a:off x="365717" y="1818308"/>
            <a:ext cx="18644595" cy="303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Masuk </a:t>
            </a:r>
            <a:r>
              <a:rPr lang="en-US" sz="4400" dirty="0" err="1"/>
              <a:t>ke</a:t>
            </a:r>
            <a:r>
              <a:rPr lang="en-US" sz="4400" dirty="0"/>
              <a:t> project yang </a:t>
            </a:r>
            <a:r>
              <a:rPr lang="en-US" sz="4400" dirty="0" err="1"/>
              <a:t>sudah</a:t>
            </a:r>
            <a:r>
              <a:rPr lang="en-US" sz="4400" dirty="0"/>
              <a:t> Anda </a:t>
            </a:r>
            <a:r>
              <a:rPr lang="en-US" sz="4400" dirty="0" err="1"/>
              <a:t>buat</a:t>
            </a:r>
            <a:r>
              <a:rPr lang="en-US" sz="4400" dirty="0"/>
              <a:t> pada : </a:t>
            </a:r>
            <a:r>
              <a:rPr lang="en-US" sz="4400" dirty="0">
                <a:hlinkClick r:id="rId2"/>
              </a:rPr>
              <a:t>https://console.firebase.google.com/</a:t>
            </a:r>
            <a:endParaRPr lang="en-US" sz="4400" dirty="0"/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Klik</a:t>
            </a:r>
            <a:r>
              <a:rPr lang="en-US" sz="4400" dirty="0"/>
              <a:t> Add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F1B2A-F4AC-323F-F600-47578AAC9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63" r="744" b="39172"/>
          <a:stretch/>
        </p:blipFill>
        <p:spPr>
          <a:xfrm>
            <a:off x="1296244" y="5053779"/>
            <a:ext cx="17547173" cy="45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85895E-55AE-4E04-85F7-77063B0FEEB4}"/>
              </a:ext>
            </a:extLst>
          </p:cNvPr>
          <p:cNvSpPr/>
          <p:nvPr/>
        </p:nvSpPr>
        <p:spPr>
          <a:xfrm>
            <a:off x="365717" y="1818308"/>
            <a:ext cx="18644595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Pilih</a:t>
            </a:r>
            <a:r>
              <a:rPr lang="en-US" sz="4400" dirty="0"/>
              <a:t>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C1C13-0A67-41A1-B460-E48B10F6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44" y="2948222"/>
            <a:ext cx="6632617" cy="2040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7CE041-A899-490A-B981-3EBEBEA38816}"/>
              </a:ext>
            </a:extLst>
          </p:cNvPr>
          <p:cNvSpPr/>
          <p:nvPr/>
        </p:nvSpPr>
        <p:spPr>
          <a:xfrm>
            <a:off x="376164" y="5631659"/>
            <a:ext cx="18644595" cy="303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Isi Package name, </a:t>
            </a:r>
            <a:r>
              <a:rPr lang="en-US" sz="4400" dirty="0" err="1"/>
              <a:t>nama</a:t>
            </a:r>
            <a:r>
              <a:rPr lang="en-US" sz="4400" dirty="0"/>
              <a:t> project Android Anda, dan </a:t>
            </a:r>
            <a:r>
              <a:rPr lang="en-US" sz="4400" dirty="0" err="1"/>
              <a:t>kose</a:t>
            </a:r>
            <a:r>
              <a:rPr lang="en-US" sz="4400" dirty="0"/>
              <a:t> SHA1</a:t>
            </a: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Mengetahui</a:t>
            </a:r>
            <a:r>
              <a:rPr lang="en-US" sz="4400" dirty="0"/>
              <a:t> Package name Anda, </a:t>
            </a:r>
            <a:r>
              <a:rPr lang="en-US" sz="4400" dirty="0" err="1"/>
              <a:t>buka</a:t>
            </a:r>
            <a:r>
              <a:rPr lang="en-US" sz="4400" dirty="0"/>
              <a:t> project Android Anda </a:t>
            </a:r>
            <a:r>
              <a:rPr lang="en-US" sz="4400" dirty="0">
                <a:sym typeface="Wingdings" panose="05000000000000000000" pitchFamily="2" charset="2"/>
              </a:rPr>
              <a:t> android  app  </a:t>
            </a:r>
            <a:r>
              <a:rPr lang="en-US" sz="4400" dirty="0" err="1">
                <a:sym typeface="Wingdings" panose="05000000000000000000" pitchFamily="2" charset="2"/>
              </a:rPr>
              <a:t>src</a:t>
            </a:r>
            <a:r>
              <a:rPr lang="en-US" sz="4400" dirty="0">
                <a:sym typeface="Wingdings" panose="05000000000000000000" pitchFamily="2" charset="2"/>
              </a:rPr>
              <a:t>  main  Buka File </a:t>
            </a:r>
            <a:r>
              <a:rPr lang="en-US" sz="4400" b="1" dirty="0">
                <a:solidFill>
                  <a:srgbClr val="FF0000"/>
                </a:solidFill>
                <a:sym typeface="Wingdings" panose="05000000000000000000" pitchFamily="2" charset="2"/>
              </a:rPr>
              <a:t>AndroidManifest.xml</a:t>
            </a:r>
            <a:endParaRPr lang="en-US" sz="4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3A0B8-1743-3BD6-CE8E-EE2614EA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45" y="8875092"/>
            <a:ext cx="6632617" cy="1482902"/>
          </a:xfrm>
          <a:prstGeom prst="rect">
            <a:avLst/>
          </a:prstGeom>
        </p:spPr>
      </p:pic>
      <p:sp>
        <p:nvSpPr>
          <p:cNvPr id="7" name="object 25">
            <a:extLst>
              <a:ext uri="{FF2B5EF4-FFF2-40B4-BE49-F238E27FC236}">
                <a16:creationId xmlns:a16="http://schemas.microsoft.com/office/drawing/2014/main" id="{F5F45705-E890-8E97-9452-9341AEA005D1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F2ADD57-12D5-22A5-67B2-A5DDEC44D6F2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5732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CE041-A899-490A-B981-3EBEBEA38816}"/>
              </a:ext>
            </a:extLst>
          </p:cNvPr>
          <p:cNvSpPr/>
          <p:nvPr/>
        </p:nvSpPr>
        <p:spPr>
          <a:xfrm>
            <a:off x="58564" y="2033728"/>
            <a:ext cx="10160472" cy="8112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Setelah </a:t>
            </a:r>
            <a:r>
              <a:rPr lang="en-US" sz="4400" dirty="0" err="1"/>
              <a:t>semua</a:t>
            </a:r>
            <a:r>
              <a:rPr lang="en-US" sz="4400" dirty="0"/>
              <a:t> </a:t>
            </a:r>
            <a:r>
              <a:rPr lang="en-US" sz="4400" dirty="0" err="1"/>
              <a:t>diisi</a:t>
            </a:r>
            <a:r>
              <a:rPr lang="en-US" sz="4400" dirty="0"/>
              <a:t>, </a:t>
            </a:r>
            <a:r>
              <a:rPr lang="en-US" sz="4400" dirty="0" err="1"/>
              <a:t>klik</a:t>
            </a:r>
            <a:r>
              <a:rPr lang="en-US" sz="4400" dirty="0"/>
              <a:t> Register app. </a:t>
            </a:r>
            <a:r>
              <a:rPr lang="en-US" sz="4400" dirty="0" err="1"/>
              <a:t>Untuk</a:t>
            </a:r>
            <a:r>
              <a:rPr lang="en-US" sz="4400" dirty="0"/>
              <a:t> project yang </a:t>
            </a:r>
            <a:r>
              <a:rPr lang="en-US" sz="4400" dirty="0" err="1"/>
              <a:t>sudah</a:t>
            </a:r>
            <a:r>
              <a:rPr lang="en-US" sz="4400" dirty="0"/>
              <a:t> </a:t>
            </a:r>
            <a:r>
              <a:rPr lang="en-US" sz="4400" dirty="0" err="1"/>
              <a:t>akan</a:t>
            </a:r>
            <a:r>
              <a:rPr lang="en-US" sz="4400" dirty="0"/>
              <a:t> </a:t>
            </a:r>
            <a:r>
              <a:rPr lang="en-US" sz="4400" dirty="0" err="1"/>
              <a:t>dilakukan</a:t>
            </a:r>
            <a:r>
              <a:rPr lang="en-US" sz="4400" dirty="0"/>
              <a:t> release mode, </a:t>
            </a:r>
            <a:r>
              <a:rPr lang="en-US" sz="4400" dirty="0" err="1"/>
              <a:t>tambahkan.release</a:t>
            </a:r>
            <a:r>
              <a:rPr lang="en-US" sz="4400" dirty="0"/>
              <a:t> di </a:t>
            </a:r>
            <a:r>
              <a:rPr lang="en-US" sz="4400" dirty="0" err="1"/>
              <a:t>belakang</a:t>
            </a:r>
            <a:r>
              <a:rPr lang="en-US" sz="4400" dirty="0"/>
              <a:t> package name. </a:t>
            </a:r>
            <a:r>
              <a:rPr lang="en-US" sz="4400" dirty="0" err="1"/>
              <a:t>Contoh</a:t>
            </a:r>
            <a:r>
              <a:rPr lang="en-US" sz="4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4400" b="1" dirty="0"/>
              <a:t>com.example.drawer2.release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rgbClr val="FF0000"/>
                </a:solidFill>
              </a:rPr>
              <a:t>Tidak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perlu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menambahkan</a:t>
            </a:r>
            <a:r>
              <a:rPr lang="en-US" sz="4400" b="1" dirty="0">
                <a:solidFill>
                  <a:srgbClr val="FF0000"/>
                </a:solidFill>
              </a:rPr>
              <a:t> .release </a:t>
            </a:r>
            <a:r>
              <a:rPr lang="en-US" sz="4400" b="1" dirty="0" err="1">
                <a:solidFill>
                  <a:srgbClr val="FF0000"/>
                </a:solidFill>
              </a:rPr>
              <a:t>jika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aplikasi</a:t>
            </a:r>
            <a:r>
              <a:rPr lang="en-US" sz="4400" b="1" dirty="0">
                <a:solidFill>
                  <a:srgbClr val="FF0000"/>
                </a:solidFill>
              </a:rPr>
              <a:t> yang </a:t>
            </a:r>
            <a:r>
              <a:rPr lang="en-US" sz="4400" b="1" dirty="0" err="1">
                <a:solidFill>
                  <a:srgbClr val="FF0000"/>
                </a:solidFill>
              </a:rPr>
              <a:t>akan</a:t>
            </a:r>
            <a:r>
              <a:rPr lang="en-US" sz="4400" b="1" dirty="0">
                <a:solidFill>
                  <a:srgbClr val="FF0000"/>
                </a:solidFill>
              </a:rPr>
              <a:t> Anda </a:t>
            </a:r>
            <a:r>
              <a:rPr lang="en-US" sz="4400" b="1" dirty="0" err="1">
                <a:solidFill>
                  <a:srgbClr val="FF0000"/>
                </a:solidFill>
              </a:rPr>
              <a:t>jalankan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masih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dalam</a:t>
            </a:r>
            <a:r>
              <a:rPr lang="en-US" sz="4400" b="1" dirty="0">
                <a:solidFill>
                  <a:srgbClr val="FF0000"/>
                </a:solidFill>
              </a:rPr>
              <a:t> mode debug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892BE-DBFF-DD1F-B793-D2481BA41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5" t="17516" r="62730" b="6688"/>
          <a:stretch/>
        </p:blipFill>
        <p:spPr>
          <a:xfrm>
            <a:off x="10225236" y="80980"/>
            <a:ext cx="7863229" cy="10622257"/>
          </a:xfrm>
          <a:prstGeom prst="rect">
            <a:avLst/>
          </a:prstGeom>
        </p:spPr>
      </p:pic>
      <p:sp>
        <p:nvSpPr>
          <p:cNvPr id="5" name="object 25">
            <a:extLst>
              <a:ext uri="{FF2B5EF4-FFF2-40B4-BE49-F238E27FC236}">
                <a16:creationId xmlns:a16="http://schemas.microsoft.com/office/drawing/2014/main" id="{27720450-72A7-13FB-AF45-A381E554EF79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6B9545E7-41F8-D637-D4AA-4DF88BBE45B8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297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KODE SHA-1</a:t>
            </a:r>
            <a:endParaRPr sz="4800" b="1" dirty="0">
              <a:cs typeface="Source Sans Pro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CE041-A899-490A-B981-3EBEBEA38816}"/>
              </a:ext>
            </a:extLst>
          </p:cNvPr>
          <p:cNvSpPr/>
          <p:nvPr/>
        </p:nvSpPr>
        <p:spPr>
          <a:xfrm>
            <a:off x="6984876" y="403086"/>
            <a:ext cx="10441160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Download config file. </a:t>
            </a:r>
            <a:r>
              <a:rPr lang="en-US" sz="4400" dirty="0" err="1"/>
              <a:t>Simpan</a:t>
            </a:r>
            <a:r>
              <a:rPr lang="en-US" sz="4400" dirty="0"/>
              <a:t> file pada project Anda pada directory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73A5C-CA03-F571-7B9E-E5AB379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2" t="34250" r="45019" b="23422"/>
          <a:stretch/>
        </p:blipFill>
        <p:spPr>
          <a:xfrm>
            <a:off x="800620" y="2446046"/>
            <a:ext cx="17409072" cy="8049354"/>
          </a:xfrm>
          <a:prstGeom prst="rect">
            <a:avLst/>
          </a:prstGeom>
        </p:spPr>
      </p:pic>
      <p:sp>
        <p:nvSpPr>
          <p:cNvPr id="5" name="object 25">
            <a:extLst>
              <a:ext uri="{FF2B5EF4-FFF2-40B4-BE49-F238E27FC236}">
                <a16:creationId xmlns:a16="http://schemas.microsoft.com/office/drawing/2014/main" id="{EEC004A3-E480-6D9C-5385-389D5FF31F7D}"/>
              </a:ext>
            </a:extLst>
          </p:cNvPr>
          <p:cNvSpPr/>
          <p:nvPr/>
        </p:nvSpPr>
        <p:spPr>
          <a:xfrm>
            <a:off x="2587" y="25761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817A97B7-7D83-F854-D095-2CB37B1B3B60}"/>
              </a:ext>
            </a:extLst>
          </p:cNvPr>
          <p:cNvSpPr txBox="1"/>
          <p:nvPr/>
        </p:nvSpPr>
        <p:spPr>
          <a:xfrm>
            <a:off x="365717" y="0"/>
            <a:ext cx="49502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Konfigurasi</a:t>
            </a: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800" b="1" spc="-5" dirty="0" err="1">
                <a:solidFill>
                  <a:srgbClr val="FFFFFF"/>
                </a:solidFill>
                <a:cs typeface="Source Sans Pro Light"/>
              </a:rPr>
              <a:t>Firestore</a:t>
            </a:r>
            <a:endParaRPr sz="4800" b="1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2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0</TotalTime>
  <Words>399</Words>
  <Application>Microsoft Office PowerPoint</Application>
  <PresentationFormat>Custom</PresentationFormat>
  <Paragraphs>72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Preparing CRUD Android - Firestore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2020-08-19T09:58:26Z</dcterms:created>
  <dcterms:modified xsi:type="dcterms:W3CDTF">2024-06-14T09:30:59Z</dcterms:modified>
</cp:coreProperties>
</file>