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0" r:id="rId5"/>
    <p:sldId id="261" r:id="rId6"/>
    <p:sldId id="262" r:id="rId7"/>
    <p:sldId id="263" r:id="rId8"/>
    <p:sldId id="264" r:id="rId9"/>
    <p:sldId id="266" r:id="rId10"/>
    <p:sldId id="267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56B"/>
    <a:srgbClr val="051E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F8993F-5EB1-4F6D-A3AC-D2722703A9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6E863FA-D333-4F0E-91E6-107593E4CC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52738DD-8EDD-4304-9D8F-402B0C4F6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A7BE7-A735-4940-A6D7-90E3264BB3FF}" type="datetimeFigureOut">
              <a:rPr lang="pt-BR" smtClean="0"/>
              <a:t>15/03/2023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4752223-5221-4C13-A38B-2315C2CA6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CBEBE2C-867F-4614-A51A-07DC68DC9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4A679-8EE9-454A-AF83-DB3B9AEFA00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54651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0499B0-3E22-4B66-9C20-8D460058A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3822304-D7FA-4392-9DAE-282F252922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19BF1FB-686E-410A-A118-D2A872872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A7BE7-A735-4940-A6D7-90E3264BB3FF}" type="datetimeFigureOut">
              <a:rPr lang="pt-BR" smtClean="0"/>
              <a:t>15/03/2023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EB280B1-7283-4FB2-B6C2-27B3B345F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053497F-3D9F-44D9-99EC-72C51D297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4A679-8EE9-454A-AF83-DB3B9AEFA00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3789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8E56653-BAE6-4C48-8A98-4FC3042CA3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024A26C-892F-4578-9051-5DC5D4DFD7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D209756-64CB-4B77-9BCB-7F1291756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A7BE7-A735-4940-A6D7-90E3264BB3FF}" type="datetimeFigureOut">
              <a:rPr lang="pt-BR" smtClean="0"/>
              <a:t>15/03/2023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7DBD93B-5F9B-4EDF-B6ED-EA6DBC781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E8800A7-2C16-4535-B02F-DF06A3D71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4A679-8EE9-454A-AF83-DB3B9AEFA00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98302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6CDFC6-BD42-47C6-BD0B-81FDCD7AC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9CB5B7-661E-4B7F-BC37-D072C482C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EDAB8D3-C1A4-4960-B9D9-CC0D5D2FD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A7BE7-A735-4940-A6D7-90E3264BB3FF}" type="datetimeFigureOut">
              <a:rPr lang="pt-BR" smtClean="0"/>
              <a:t>15/03/2023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882A56C-F58A-4B86-8308-1E78C01A1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B556588-2530-4C12-B623-B39EE84E3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4A679-8EE9-454A-AF83-DB3B9AEFA00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50742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EC7DD3-7CAF-4C74-8521-B80618965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30ABC99-EDCF-4A5D-8C3A-4AA822983F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13E3EC0-21CE-4C7A-8A34-3A91836E8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A7BE7-A735-4940-A6D7-90E3264BB3FF}" type="datetimeFigureOut">
              <a:rPr lang="pt-BR" smtClean="0"/>
              <a:t>15/03/2023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C5D6B70-9D59-4D2D-8673-0E38FC60E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1F776BB-F26C-47D0-A0E6-4D9E3662B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4A679-8EE9-454A-AF83-DB3B9AEFA00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84500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B1CCC0-3AE5-4310-9FDD-F5E0D37DC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F7EBE7E-63D6-4FD1-AD47-D6E07D5449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39A7681-95C9-4A0C-9220-536B6611F0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53463E0-8CD5-4C8F-86DC-78DC28592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A7BE7-A735-4940-A6D7-90E3264BB3FF}" type="datetimeFigureOut">
              <a:rPr lang="pt-BR" smtClean="0"/>
              <a:t>15/03/2023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92A11E3-CDED-4E37-AAD7-B725644AF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8A69ECA-8737-4AC0-AAEA-A6EB64585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4A679-8EE9-454A-AF83-DB3B9AEFA00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08619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A2F6A9-9807-4D44-8AB1-9FF8FD3D6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1E6DD3F-9F76-4179-BFB3-C02CD16D7C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123D00F-F31A-41D2-8914-2625A37846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52EFB3E-37F6-431C-9CC2-5297077FCD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811E7CD-A323-4538-A42B-2CE8095CA9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535A196-8A47-4A07-BFA1-AEE1D1EA1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A7BE7-A735-4940-A6D7-90E3264BB3FF}" type="datetimeFigureOut">
              <a:rPr lang="pt-BR" smtClean="0"/>
              <a:t>15/03/2023</a:t>
            </a:fld>
            <a:endParaRPr lang="pt-BR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5888C31-7E13-4584-AE6C-B1FF22F2A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F15AFBE-9867-4B3F-BD1C-39BCF302A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4A679-8EE9-454A-AF83-DB3B9AEFA00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29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EA2929-5777-4066-8BFE-1EAEF90E7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4894805-89D9-47E6-8B9E-E30767108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A7BE7-A735-4940-A6D7-90E3264BB3FF}" type="datetimeFigureOut">
              <a:rPr lang="pt-BR" smtClean="0"/>
              <a:t>15/03/2023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D134D4D-380B-421D-89A8-60CB19C07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13DEF90-FFCA-4E90-9EE6-B7868A79A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4A679-8EE9-454A-AF83-DB3B9AEFA00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69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1F7FC73-2997-4063-AD65-42ADBD110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A7BE7-A735-4940-A6D7-90E3264BB3FF}" type="datetimeFigureOut">
              <a:rPr lang="pt-BR" smtClean="0"/>
              <a:t>15/03/2023</a:t>
            </a:fld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52A1FEE-6D54-41FF-ACB7-3774E0F5D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548CBCF-AE76-4D86-8AB2-BACD76570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4A679-8EE9-454A-AF83-DB3B9AEFA00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99657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D97771-BC4F-43FF-AFEE-9EA5849EC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E03CA75-60DB-42B9-9E04-988D0FFFED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3D01196-A17D-4DED-BDD9-DDD38E218D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89712D4-8D9B-4E4D-938A-7FBA89234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A7BE7-A735-4940-A6D7-90E3264BB3FF}" type="datetimeFigureOut">
              <a:rPr lang="pt-BR" smtClean="0"/>
              <a:t>15/03/2023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5B6EAB0-8B9F-471E-A1DC-321071061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FF5DA11-B2F2-4E02-8828-17F29ACE2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4A679-8EE9-454A-AF83-DB3B9AEFA00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33684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27078A-AF21-4ABF-BA5C-0A99689F3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3A4A690-20D2-4572-AF1E-7701104152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029A367-A586-45C9-919E-DB0EC9E83B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26EBC42-1A00-4C50-8972-E6EF9C8FC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A7BE7-A735-4940-A6D7-90E3264BB3FF}" type="datetimeFigureOut">
              <a:rPr lang="pt-BR" smtClean="0"/>
              <a:t>15/03/2023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AD0CDFB-7483-4C77-859E-EC1C518C3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7B63427-B3A0-48F6-975E-019EB013C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4A679-8EE9-454A-AF83-DB3B9AEFA00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38099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C1D39D0-BB5F-4A29-BF63-3F6741969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85B500C-BA24-40B6-9F2F-BA47CD10AE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A4A0555-F508-49A9-8798-8EE0CF6182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4A7BE7-A735-4940-A6D7-90E3264BB3FF}" type="datetimeFigureOut">
              <a:rPr lang="pt-BR" smtClean="0"/>
              <a:t>15/03/2023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BEBB41-9CEC-4FBD-9398-5CDA53ED6F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9BE9BA1-3FB1-40A3-8A80-54DF03F2C0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F4A679-8EE9-454A-AF83-DB3B9AEFA00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81194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>
            <a:extLst>
              <a:ext uri="{FF2B5EF4-FFF2-40B4-BE49-F238E27FC236}">
                <a16:creationId xmlns:a16="http://schemas.microsoft.com/office/drawing/2014/main" id="{F1D378AF-4163-4984-8898-F463DA6017A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356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2540970-1865-4F47-9ADE-7A4C1FF29C4F}"/>
              </a:ext>
            </a:extLst>
          </p:cNvPr>
          <p:cNvSpPr txBox="1"/>
          <p:nvPr/>
        </p:nvSpPr>
        <p:spPr>
          <a:xfrm>
            <a:off x="2977041" y="2945672"/>
            <a:ext cx="5645793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Kenzie Commerce</a:t>
            </a:r>
          </a:p>
          <a:p>
            <a:pPr algn="ctr"/>
            <a:endParaRPr lang="pt-BR" sz="4000" b="1" dirty="0">
              <a:solidFill>
                <a:schemeClr val="bg1"/>
              </a:solidFill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pPr algn="ctr"/>
            <a:r>
              <a:rPr lang="pt-BR" sz="2400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Desenvolvido por:</a:t>
            </a:r>
          </a:p>
          <a:p>
            <a:pPr algn="ctr"/>
            <a:r>
              <a:rPr lang="pt-BR" sz="1400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Elias Borges</a:t>
            </a:r>
          </a:p>
          <a:p>
            <a:pPr algn="ctr"/>
            <a:r>
              <a:rPr lang="pt-BR" sz="1400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Felipe César</a:t>
            </a:r>
          </a:p>
          <a:p>
            <a:pPr algn="ctr"/>
            <a:r>
              <a:rPr lang="pt-BR" sz="1400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Guilherme Machado</a:t>
            </a:r>
          </a:p>
          <a:p>
            <a:pPr algn="ctr"/>
            <a:r>
              <a:rPr lang="pt-BR" sz="1400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Pedro Henrique</a:t>
            </a:r>
            <a:endParaRPr lang="pt-BR" sz="2400" dirty="0">
              <a:solidFill>
                <a:schemeClr val="bg1"/>
              </a:solidFill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pPr algn="ctr"/>
            <a:endParaRPr lang="pt-BR" sz="4000" b="1" dirty="0">
              <a:solidFill>
                <a:schemeClr val="bg1"/>
              </a:solidFill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pPr algn="ctr"/>
            <a:endParaRPr lang="pt-BR" dirty="0">
              <a:solidFill>
                <a:schemeClr val="bg1"/>
              </a:solidFill>
            </a:endParaRPr>
          </a:p>
          <a:p>
            <a:pPr algn="ctr"/>
            <a:r>
              <a:rPr lang="pt-BR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API Restful voltada para os serviços de E-Commerce.</a:t>
            </a: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E708BF3E-1E14-46D4-AD92-4B0C0A6E96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827" y="0"/>
            <a:ext cx="3104222" cy="3104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389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>
            <a:extLst>
              <a:ext uri="{FF2B5EF4-FFF2-40B4-BE49-F238E27FC236}">
                <a16:creationId xmlns:a16="http://schemas.microsoft.com/office/drawing/2014/main" id="{F1D378AF-4163-4984-8898-F463DA6017A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356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2540970-1865-4F47-9ADE-7A4C1FF29C4F}"/>
              </a:ext>
            </a:extLst>
          </p:cNvPr>
          <p:cNvSpPr txBox="1"/>
          <p:nvPr/>
        </p:nvSpPr>
        <p:spPr>
          <a:xfrm>
            <a:off x="2257511" y="2459504"/>
            <a:ext cx="76769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OBRIGADO</a:t>
            </a:r>
          </a:p>
        </p:txBody>
      </p:sp>
    </p:spTree>
    <p:extLst>
      <p:ext uri="{BB962C8B-B14F-4D97-AF65-F5344CB8AC3E}">
        <p14:creationId xmlns:p14="http://schemas.microsoft.com/office/powerpoint/2010/main" val="121433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>
            <a:extLst>
              <a:ext uri="{FF2B5EF4-FFF2-40B4-BE49-F238E27FC236}">
                <a16:creationId xmlns:a16="http://schemas.microsoft.com/office/drawing/2014/main" id="{F1D378AF-4163-4984-8898-F463DA6017A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356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2540970-1865-4F47-9ADE-7A4C1FF29C4F}"/>
              </a:ext>
            </a:extLst>
          </p:cNvPr>
          <p:cNvSpPr txBox="1"/>
          <p:nvPr/>
        </p:nvSpPr>
        <p:spPr>
          <a:xfrm>
            <a:off x="2977041" y="3088285"/>
            <a:ext cx="56457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FUNCIONALIDADES</a:t>
            </a:r>
          </a:p>
        </p:txBody>
      </p:sp>
    </p:spTree>
    <p:extLst>
      <p:ext uri="{BB962C8B-B14F-4D97-AF65-F5344CB8AC3E}">
        <p14:creationId xmlns:p14="http://schemas.microsoft.com/office/powerpoint/2010/main" val="4037540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>
            <a:extLst>
              <a:ext uri="{FF2B5EF4-FFF2-40B4-BE49-F238E27FC236}">
                <a16:creationId xmlns:a16="http://schemas.microsoft.com/office/drawing/2014/main" id="{CB7EA793-8C80-4E5F-A665-1E7807B3A262}"/>
              </a:ext>
            </a:extLst>
          </p:cNvPr>
          <p:cNvSpPr/>
          <p:nvPr/>
        </p:nvSpPr>
        <p:spPr>
          <a:xfrm>
            <a:off x="5842919" y="4382860"/>
            <a:ext cx="4593600" cy="363123"/>
          </a:xfrm>
          <a:prstGeom prst="rect">
            <a:avLst/>
          </a:prstGeom>
          <a:solidFill>
            <a:srgbClr val="00356B"/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AE69C7A0-011F-47EE-BEFC-5F44747749BF}"/>
              </a:ext>
            </a:extLst>
          </p:cNvPr>
          <p:cNvSpPr txBox="1"/>
          <p:nvPr/>
        </p:nvSpPr>
        <p:spPr>
          <a:xfrm>
            <a:off x="5830343" y="4289655"/>
            <a:ext cx="460617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b="1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Orders</a:t>
            </a:r>
          </a:p>
          <a:p>
            <a:r>
              <a:rPr lang="pt-BR" dirty="0">
                <a:latin typeface="Bahnschrift Light SemiCondensed" panose="020B0502040204020203" pitchFamily="34" charset="0"/>
              </a:rPr>
              <a:t>Realiza o pedido de compra dos produtos</a:t>
            </a:r>
          </a:p>
          <a:p>
            <a:r>
              <a:rPr lang="pt-BR" dirty="0">
                <a:latin typeface="Bahnschrift Light SemiCondensed" panose="020B0502040204020203" pitchFamily="34" charset="0"/>
              </a:rPr>
              <a:t>Listagem de todos os pedidos </a:t>
            </a:r>
          </a:p>
          <a:p>
            <a:r>
              <a:rPr lang="pt-BR" dirty="0">
                <a:latin typeface="Bahnschrift Light SemiCondensed" panose="020B0502040204020203" pitchFamily="34" charset="0"/>
              </a:rPr>
              <a:t>Listagem de todos os pedidos finalizados</a:t>
            </a:r>
          </a:p>
          <a:p>
            <a:r>
              <a:rPr lang="pt-BR" dirty="0">
                <a:latin typeface="Bahnschrift Light SemiCondensed" panose="020B0502040204020203" pitchFamily="34" charset="0"/>
              </a:rPr>
              <a:t>Atualização do status do pedido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56040562-55D2-4DAE-B207-71378D700B7D}"/>
              </a:ext>
            </a:extLst>
          </p:cNvPr>
          <p:cNvSpPr/>
          <p:nvPr/>
        </p:nvSpPr>
        <p:spPr>
          <a:xfrm>
            <a:off x="5830342" y="1659550"/>
            <a:ext cx="4593600" cy="363123"/>
          </a:xfrm>
          <a:prstGeom prst="rect">
            <a:avLst/>
          </a:prstGeom>
          <a:solidFill>
            <a:srgbClr val="00356B"/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5AEF45AF-2BF5-4FA5-8AB0-0EA171E50E2E}"/>
              </a:ext>
            </a:extLst>
          </p:cNvPr>
          <p:cNvSpPr/>
          <p:nvPr/>
        </p:nvSpPr>
        <p:spPr>
          <a:xfrm>
            <a:off x="5830342" y="2849441"/>
            <a:ext cx="4593600" cy="363123"/>
          </a:xfrm>
          <a:prstGeom prst="rect">
            <a:avLst/>
          </a:prstGeom>
          <a:solidFill>
            <a:srgbClr val="00356B"/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ED5762B-5B8E-48C9-9BB7-C525ED340AAC}"/>
              </a:ext>
            </a:extLst>
          </p:cNvPr>
          <p:cNvSpPr txBox="1"/>
          <p:nvPr/>
        </p:nvSpPr>
        <p:spPr>
          <a:xfrm>
            <a:off x="5838733" y="2753334"/>
            <a:ext cx="431256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b="1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Cart</a:t>
            </a:r>
          </a:p>
          <a:p>
            <a:r>
              <a:rPr lang="pt-BR" dirty="0">
                <a:latin typeface="Bahnschrift Light SemiCondensed" panose="020B0502040204020203" pitchFamily="34" charset="0"/>
              </a:rPr>
              <a:t>Adicionamento um produto ao carrinho</a:t>
            </a:r>
          </a:p>
          <a:p>
            <a:r>
              <a:rPr lang="pt-BR" dirty="0">
                <a:latin typeface="Bahnschrift Light SemiCondensed" panose="020B0502040204020203" pitchFamily="34" charset="0"/>
              </a:rPr>
              <a:t>Listagem dos produtos do carrinho</a:t>
            </a:r>
          </a:p>
          <a:p>
            <a:r>
              <a:rPr lang="pt-BR" dirty="0">
                <a:latin typeface="Bahnschrift Light SemiCondensed" panose="020B0502040204020203" pitchFamily="34" charset="0"/>
              </a:rPr>
              <a:t>Deleção de um produto presente no carrinho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B4BCF96-0B2F-44F9-AD26-979CB3854904}"/>
              </a:ext>
            </a:extLst>
          </p:cNvPr>
          <p:cNvSpPr txBox="1"/>
          <p:nvPr/>
        </p:nvSpPr>
        <p:spPr>
          <a:xfrm>
            <a:off x="5830345" y="1577833"/>
            <a:ext cx="460617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b="1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Address</a:t>
            </a:r>
          </a:p>
          <a:p>
            <a:r>
              <a:rPr lang="pt-BR" dirty="0">
                <a:latin typeface="Bahnschrift Light SemiCondensed" panose="020B0502040204020203" pitchFamily="34" charset="0"/>
              </a:rPr>
              <a:t>Cadastro de endereço</a:t>
            </a:r>
          </a:p>
          <a:p>
            <a:r>
              <a:rPr lang="pt-BR" dirty="0">
                <a:latin typeface="Bahnschrift Light SemiCondensed" panose="020B0502040204020203" pitchFamily="34" charset="0"/>
              </a:rPr>
              <a:t>Atualização de endereço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EE2FC6D4-38E0-429A-BB3B-91329DA266C2}"/>
              </a:ext>
            </a:extLst>
          </p:cNvPr>
          <p:cNvSpPr/>
          <p:nvPr/>
        </p:nvSpPr>
        <p:spPr>
          <a:xfrm>
            <a:off x="616585" y="4045942"/>
            <a:ext cx="4592978" cy="363123"/>
          </a:xfrm>
          <a:prstGeom prst="rect">
            <a:avLst/>
          </a:prstGeom>
          <a:solidFill>
            <a:srgbClr val="00356B"/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BE6BF3C8-6BEE-4698-A72B-89215978208E}"/>
              </a:ext>
            </a:extLst>
          </p:cNvPr>
          <p:cNvSpPr/>
          <p:nvPr/>
        </p:nvSpPr>
        <p:spPr>
          <a:xfrm>
            <a:off x="616585" y="1661723"/>
            <a:ext cx="4592977" cy="363123"/>
          </a:xfrm>
          <a:prstGeom prst="rect">
            <a:avLst/>
          </a:prstGeom>
          <a:solidFill>
            <a:srgbClr val="00356B"/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1310EEB-0283-47C5-8F27-C9D77A6E506E}"/>
              </a:ext>
            </a:extLst>
          </p:cNvPr>
          <p:cNvSpPr txBox="1"/>
          <p:nvPr/>
        </p:nvSpPr>
        <p:spPr>
          <a:xfrm>
            <a:off x="616586" y="1561055"/>
            <a:ext cx="4592975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b="1" dirty="0">
                <a:solidFill>
                  <a:schemeClr val="bg1"/>
                </a:solidFill>
                <a:latin typeface="Bahnschrift Light SemiCondensed" panose="020B0502040204020203" pitchFamily="34" charset="0"/>
                <a:ea typeface="Ebrima" panose="02000000000000000000" pitchFamily="2" charset="0"/>
                <a:cs typeface="Ebrima" panose="02000000000000000000" pitchFamily="2" charset="0"/>
              </a:rPr>
              <a:t>User</a:t>
            </a:r>
          </a:p>
          <a:p>
            <a:r>
              <a:rPr lang="pt-BR" dirty="0">
                <a:latin typeface="Bahnschrift Light SemiCondensed" panose="020B0502040204020203" pitchFamily="34" charset="0"/>
                <a:ea typeface="Ebrima" panose="02000000000000000000" pitchFamily="2" charset="0"/>
                <a:cs typeface="Ebrima" panose="02000000000000000000" pitchFamily="2" charset="0"/>
              </a:rPr>
              <a:t>Cadastro e login de usuários</a:t>
            </a:r>
          </a:p>
          <a:p>
            <a:r>
              <a:rPr lang="pt-BR" dirty="0">
                <a:latin typeface="Bahnschrift Light SemiCondensed" panose="020B0502040204020203" pitchFamily="34" charset="0"/>
                <a:ea typeface="Ebrima" panose="02000000000000000000" pitchFamily="2" charset="0"/>
                <a:cs typeface="Ebrima" panose="02000000000000000000" pitchFamily="2" charset="0"/>
              </a:rPr>
              <a:t>Listagem geral de usuários</a:t>
            </a:r>
          </a:p>
          <a:p>
            <a:r>
              <a:rPr lang="pt-BR" dirty="0">
                <a:latin typeface="Bahnschrift Light SemiCondensed" panose="020B0502040204020203" pitchFamily="34" charset="0"/>
                <a:ea typeface="Ebrima" panose="02000000000000000000" pitchFamily="2" charset="0"/>
                <a:cs typeface="Ebrima" panose="02000000000000000000" pitchFamily="2" charset="0"/>
              </a:rPr>
              <a:t>Listagem de usuários por ID</a:t>
            </a:r>
          </a:p>
          <a:p>
            <a:r>
              <a:rPr lang="pt-BR" dirty="0">
                <a:latin typeface="Bahnschrift Light SemiCondensed" panose="020B0502040204020203" pitchFamily="34" charset="0"/>
                <a:ea typeface="Ebrima" panose="02000000000000000000" pitchFamily="2" charset="0"/>
                <a:cs typeface="Ebrima" panose="02000000000000000000" pitchFamily="2" charset="0"/>
              </a:rPr>
              <a:t>Atualização de usuário</a:t>
            </a:r>
          </a:p>
          <a:p>
            <a:r>
              <a:rPr lang="pt-BR" dirty="0">
                <a:latin typeface="Bahnschrift Light SemiCondensed" panose="020B0502040204020203" pitchFamily="34" charset="0"/>
                <a:ea typeface="Ebrima" panose="02000000000000000000" pitchFamily="2" charset="0"/>
                <a:cs typeface="Ebrima" panose="02000000000000000000" pitchFamily="2" charset="0"/>
              </a:rPr>
              <a:t>Deleção parcial de usuário</a:t>
            </a:r>
          </a:p>
          <a:p>
            <a:r>
              <a:rPr lang="pt-BR" dirty="0">
                <a:latin typeface="Bahnschrift Light SemiCondensed" panose="020B0502040204020203" pitchFamily="34" charset="0"/>
                <a:ea typeface="Ebrima" panose="02000000000000000000" pitchFamily="2" charset="0"/>
                <a:cs typeface="Ebrima" panose="02000000000000000000" pitchFamily="2" charset="0"/>
              </a:rPr>
              <a:t>Recuperação usuário deletado pelo Admin</a:t>
            </a:r>
          </a:p>
          <a:p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B964C4E-FC9B-4A26-97F7-CC2187CD35E5}"/>
              </a:ext>
            </a:extLst>
          </p:cNvPr>
          <p:cNvSpPr txBox="1"/>
          <p:nvPr/>
        </p:nvSpPr>
        <p:spPr>
          <a:xfrm>
            <a:off x="616586" y="3953663"/>
            <a:ext cx="4592975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b="1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Products</a:t>
            </a:r>
          </a:p>
          <a:p>
            <a:r>
              <a:rPr lang="pt-BR" dirty="0">
                <a:latin typeface="Bahnschrift Light SemiCondensed" panose="020B0502040204020203" pitchFamily="34" charset="0"/>
              </a:rPr>
              <a:t>Cadastro de produtos</a:t>
            </a:r>
          </a:p>
          <a:p>
            <a:r>
              <a:rPr lang="pt-BR" dirty="0">
                <a:latin typeface="Bahnschrift Light SemiCondensed" panose="020B0502040204020203" pitchFamily="34" charset="0"/>
              </a:rPr>
              <a:t>Listagem geral de produtos</a:t>
            </a:r>
          </a:p>
          <a:p>
            <a:r>
              <a:rPr lang="pt-BR" dirty="0">
                <a:latin typeface="Bahnschrift Light SemiCondensed" panose="020B0502040204020203" pitchFamily="34" charset="0"/>
              </a:rPr>
              <a:t>Listagem de produtos por ID, nome ou categoria</a:t>
            </a:r>
          </a:p>
          <a:p>
            <a:r>
              <a:rPr lang="pt-BR" dirty="0">
                <a:latin typeface="Bahnschrift Light SemiCondensed" panose="020B0502040204020203" pitchFamily="34" charset="0"/>
              </a:rPr>
              <a:t>Atualização de dados do produto</a:t>
            </a:r>
          </a:p>
          <a:p>
            <a:r>
              <a:rPr lang="pt-BR" dirty="0">
                <a:latin typeface="Bahnschrift Light SemiCondensed" panose="020B0502040204020203" pitchFamily="34" charset="0"/>
              </a:rPr>
              <a:t>Deleção do produto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5FF6226F-4237-4A68-9E00-0B0F68D34D41}"/>
              </a:ext>
            </a:extLst>
          </p:cNvPr>
          <p:cNvSpPr/>
          <p:nvPr/>
        </p:nvSpPr>
        <p:spPr>
          <a:xfrm>
            <a:off x="0" y="6494877"/>
            <a:ext cx="12192000" cy="363123"/>
          </a:xfrm>
          <a:prstGeom prst="rect">
            <a:avLst/>
          </a:prstGeom>
          <a:solidFill>
            <a:srgbClr val="00356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229FD95B-59F3-432D-8A5E-2E305F2FE42A}"/>
              </a:ext>
            </a:extLst>
          </p:cNvPr>
          <p:cNvSpPr/>
          <p:nvPr/>
        </p:nvSpPr>
        <p:spPr>
          <a:xfrm>
            <a:off x="-5599" y="0"/>
            <a:ext cx="12192000" cy="1306779"/>
          </a:xfrm>
          <a:prstGeom prst="rect">
            <a:avLst/>
          </a:prstGeom>
          <a:solidFill>
            <a:srgbClr val="00356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E1007B93-F597-4C96-AA53-5B9A05B68E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391" y="-91108"/>
            <a:ext cx="1403354" cy="1403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553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>
            <a:extLst>
              <a:ext uri="{FF2B5EF4-FFF2-40B4-BE49-F238E27FC236}">
                <a16:creationId xmlns:a16="http://schemas.microsoft.com/office/drawing/2014/main" id="{F1D378AF-4163-4984-8898-F463DA6017A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356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2540970-1865-4F47-9ADE-7A4C1FF29C4F}"/>
              </a:ext>
            </a:extLst>
          </p:cNvPr>
          <p:cNvSpPr txBox="1"/>
          <p:nvPr/>
        </p:nvSpPr>
        <p:spPr>
          <a:xfrm>
            <a:off x="2257511" y="2459504"/>
            <a:ext cx="767697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DIAGRAMA DE ENTIDADES E RELACIONAMENTOS</a:t>
            </a:r>
          </a:p>
          <a:p>
            <a:pPr algn="ctr"/>
            <a:r>
              <a:rPr lang="pt-BR" sz="4000" b="1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(DER)</a:t>
            </a:r>
          </a:p>
        </p:txBody>
      </p:sp>
    </p:spTree>
    <p:extLst>
      <p:ext uri="{BB962C8B-B14F-4D97-AF65-F5344CB8AC3E}">
        <p14:creationId xmlns:p14="http://schemas.microsoft.com/office/powerpoint/2010/main" val="1484008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>
            <a:extLst>
              <a:ext uri="{FF2B5EF4-FFF2-40B4-BE49-F238E27FC236}">
                <a16:creationId xmlns:a16="http://schemas.microsoft.com/office/drawing/2014/main" id="{229FD95B-59F3-432D-8A5E-2E305F2FE42A}"/>
              </a:ext>
            </a:extLst>
          </p:cNvPr>
          <p:cNvSpPr/>
          <p:nvPr/>
        </p:nvSpPr>
        <p:spPr>
          <a:xfrm>
            <a:off x="-5599" y="0"/>
            <a:ext cx="2471962" cy="6858000"/>
          </a:xfrm>
          <a:prstGeom prst="rect">
            <a:avLst/>
          </a:prstGeom>
          <a:solidFill>
            <a:srgbClr val="00356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E1007B93-F597-4C96-AA53-5B9A05B68E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705" y="2727323"/>
            <a:ext cx="1403354" cy="1403354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D9CB51EC-E7F2-4105-BF5B-28DBABB5A7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0492" y="0"/>
            <a:ext cx="82945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589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>
            <a:extLst>
              <a:ext uri="{FF2B5EF4-FFF2-40B4-BE49-F238E27FC236}">
                <a16:creationId xmlns:a16="http://schemas.microsoft.com/office/drawing/2014/main" id="{F1D378AF-4163-4984-8898-F463DA6017A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356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2540970-1865-4F47-9ADE-7A4C1FF29C4F}"/>
              </a:ext>
            </a:extLst>
          </p:cNvPr>
          <p:cNvSpPr txBox="1"/>
          <p:nvPr/>
        </p:nvSpPr>
        <p:spPr>
          <a:xfrm>
            <a:off x="2257511" y="2459504"/>
            <a:ext cx="76769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TECNOLOGIAS</a:t>
            </a:r>
          </a:p>
        </p:txBody>
      </p:sp>
    </p:spTree>
    <p:extLst>
      <p:ext uri="{BB962C8B-B14F-4D97-AF65-F5344CB8AC3E}">
        <p14:creationId xmlns:p14="http://schemas.microsoft.com/office/powerpoint/2010/main" val="1854593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BE6BF3C8-6BEE-4698-A72B-89215978208E}"/>
              </a:ext>
            </a:extLst>
          </p:cNvPr>
          <p:cNvSpPr/>
          <p:nvPr/>
        </p:nvSpPr>
        <p:spPr>
          <a:xfrm>
            <a:off x="844485" y="3029832"/>
            <a:ext cx="4592977" cy="363123"/>
          </a:xfrm>
          <a:prstGeom prst="rect">
            <a:avLst/>
          </a:prstGeom>
          <a:solidFill>
            <a:srgbClr val="00356B"/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1310EEB-0283-47C5-8F27-C9D77A6E506E}"/>
              </a:ext>
            </a:extLst>
          </p:cNvPr>
          <p:cNvSpPr txBox="1"/>
          <p:nvPr/>
        </p:nvSpPr>
        <p:spPr>
          <a:xfrm>
            <a:off x="844486" y="2929164"/>
            <a:ext cx="4592975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b="1" dirty="0">
                <a:solidFill>
                  <a:schemeClr val="bg1"/>
                </a:solidFill>
                <a:latin typeface="Bahnschrift Light SemiCondensed" panose="020B0502040204020203" pitchFamily="34" charset="0"/>
                <a:ea typeface="Ebrima" panose="02000000000000000000" pitchFamily="2" charset="0"/>
                <a:cs typeface="Ebrima" panose="02000000000000000000" pitchFamily="2" charset="0"/>
              </a:rPr>
              <a:t>Frameworks</a:t>
            </a:r>
          </a:p>
          <a:p>
            <a:r>
              <a:rPr lang="pt-BR" dirty="0">
                <a:latin typeface="Bahnschrift Light SemiCondensed" panose="020B0502040204020203" pitchFamily="34" charset="0"/>
                <a:ea typeface="Ebrima" panose="02000000000000000000" pitchFamily="2" charset="0"/>
                <a:cs typeface="Ebrima" panose="02000000000000000000" pitchFamily="2" charset="0"/>
              </a:rPr>
              <a:t>Django 4.x</a:t>
            </a:r>
          </a:p>
          <a:p>
            <a:r>
              <a:rPr lang="pt-BR" dirty="0">
                <a:latin typeface="Bahnschrift Light SemiCondensed" panose="020B0502040204020203" pitchFamily="34" charset="0"/>
                <a:ea typeface="Ebrima" panose="02000000000000000000" pitchFamily="2" charset="0"/>
                <a:cs typeface="Ebrima" panose="02000000000000000000" pitchFamily="2" charset="0"/>
              </a:rPr>
              <a:t>Django Rest Framework 3.x</a:t>
            </a:r>
          </a:p>
          <a:p>
            <a:endParaRPr lang="pt-BR" dirty="0">
              <a:latin typeface="Bahnschrift Light SemiCondensed" panose="020B0502040204020203" pitchFamily="34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endParaRPr lang="pt-BR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5FF6226F-4237-4A68-9E00-0B0F68D34D41}"/>
              </a:ext>
            </a:extLst>
          </p:cNvPr>
          <p:cNvSpPr/>
          <p:nvPr/>
        </p:nvSpPr>
        <p:spPr>
          <a:xfrm>
            <a:off x="0" y="6494877"/>
            <a:ext cx="12192000" cy="363123"/>
          </a:xfrm>
          <a:prstGeom prst="rect">
            <a:avLst/>
          </a:prstGeom>
          <a:solidFill>
            <a:srgbClr val="00356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229FD95B-59F3-432D-8A5E-2E305F2FE42A}"/>
              </a:ext>
            </a:extLst>
          </p:cNvPr>
          <p:cNvSpPr/>
          <p:nvPr/>
        </p:nvSpPr>
        <p:spPr>
          <a:xfrm>
            <a:off x="-5599" y="0"/>
            <a:ext cx="12192000" cy="1306779"/>
          </a:xfrm>
          <a:prstGeom prst="rect">
            <a:avLst/>
          </a:prstGeom>
          <a:solidFill>
            <a:srgbClr val="00356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E1007B93-F597-4C96-AA53-5B9A05B68E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391" y="-91108"/>
            <a:ext cx="1403354" cy="1403354"/>
          </a:xfrm>
          <a:prstGeom prst="rect">
            <a:avLst/>
          </a:prstGeom>
        </p:spPr>
      </p:pic>
      <p:sp>
        <p:nvSpPr>
          <p:cNvPr id="20" name="Retângulo 19">
            <a:extLst>
              <a:ext uri="{FF2B5EF4-FFF2-40B4-BE49-F238E27FC236}">
                <a16:creationId xmlns:a16="http://schemas.microsoft.com/office/drawing/2014/main" id="{813AAE91-4775-4718-B26C-6425BF5283B7}"/>
              </a:ext>
            </a:extLst>
          </p:cNvPr>
          <p:cNvSpPr/>
          <p:nvPr/>
        </p:nvSpPr>
        <p:spPr>
          <a:xfrm>
            <a:off x="844486" y="1821114"/>
            <a:ext cx="4592977" cy="363123"/>
          </a:xfrm>
          <a:prstGeom prst="rect">
            <a:avLst/>
          </a:prstGeom>
          <a:solidFill>
            <a:srgbClr val="00356B"/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ECFF91B9-42B6-4896-9DA0-98A949EAB4BD}"/>
              </a:ext>
            </a:extLst>
          </p:cNvPr>
          <p:cNvSpPr txBox="1"/>
          <p:nvPr/>
        </p:nvSpPr>
        <p:spPr>
          <a:xfrm>
            <a:off x="844487" y="1728835"/>
            <a:ext cx="45929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b="1" dirty="0">
                <a:solidFill>
                  <a:schemeClr val="bg1"/>
                </a:solidFill>
                <a:latin typeface="Bahnschrift Light SemiCondensed" panose="020B0502040204020203" pitchFamily="34" charset="0"/>
                <a:ea typeface="Ebrima" panose="02000000000000000000" pitchFamily="2" charset="0"/>
                <a:cs typeface="Ebrima" panose="02000000000000000000" pitchFamily="2" charset="0"/>
              </a:rPr>
              <a:t>Linguagem de Programação</a:t>
            </a:r>
          </a:p>
          <a:p>
            <a:pPr>
              <a:lnSpc>
                <a:spcPct val="150000"/>
              </a:lnSpc>
            </a:pPr>
            <a:r>
              <a:rPr lang="pt-BR" dirty="0">
                <a:latin typeface="Bahnschrift Light SemiCondensed" panose="020B0502040204020203" pitchFamily="34" charset="0"/>
                <a:ea typeface="Ebrima" panose="02000000000000000000" pitchFamily="2" charset="0"/>
                <a:cs typeface="Ebrima" panose="02000000000000000000" pitchFamily="2" charset="0"/>
              </a:rPr>
              <a:t>Python 3.x</a:t>
            </a:r>
          </a:p>
          <a:p>
            <a:endParaRPr lang="pt-BR" dirty="0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64D3C1CC-B174-4711-B194-BC29CB533DD2}"/>
              </a:ext>
            </a:extLst>
          </p:cNvPr>
          <p:cNvSpPr/>
          <p:nvPr/>
        </p:nvSpPr>
        <p:spPr>
          <a:xfrm>
            <a:off x="5904444" y="1813428"/>
            <a:ext cx="4592977" cy="363123"/>
          </a:xfrm>
          <a:prstGeom prst="rect">
            <a:avLst/>
          </a:prstGeom>
          <a:solidFill>
            <a:srgbClr val="00356B"/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FD56506C-868D-4D87-AD1C-52582A149A67}"/>
              </a:ext>
            </a:extLst>
          </p:cNvPr>
          <p:cNvSpPr txBox="1"/>
          <p:nvPr/>
        </p:nvSpPr>
        <p:spPr>
          <a:xfrm>
            <a:off x="5904445" y="1712760"/>
            <a:ext cx="4592975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b="1" dirty="0">
                <a:solidFill>
                  <a:schemeClr val="bg1"/>
                </a:solidFill>
                <a:latin typeface="Bahnschrift Light SemiCondensed" panose="020B0502040204020203" pitchFamily="34" charset="0"/>
                <a:ea typeface="Ebrima" panose="02000000000000000000" pitchFamily="2" charset="0"/>
                <a:cs typeface="Ebrima" panose="02000000000000000000" pitchFamily="2" charset="0"/>
              </a:rPr>
              <a:t>Packages</a:t>
            </a:r>
          </a:p>
          <a:p>
            <a:r>
              <a:rPr lang="pt-BR" dirty="0">
                <a:latin typeface="Bahnschrift Light SemiCondensed" panose="020B0502040204020203" pitchFamily="34" charset="0"/>
                <a:ea typeface="Ebrima" panose="02000000000000000000" pitchFamily="2" charset="0"/>
                <a:cs typeface="Ebrima" panose="02000000000000000000" pitchFamily="2" charset="0"/>
              </a:rPr>
              <a:t>djangorestframework-simplejwt 3.x</a:t>
            </a:r>
          </a:p>
          <a:p>
            <a:r>
              <a:rPr lang="pt-BR" dirty="0">
                <a:latin typeface="Bahnschrift Light SemiCondensed" panose="020B0502040204020203" pitchFamily="34" charset="0"/>
                <a:ea typeface="Ebrima" panose="02000000000000000000" pitchFamily="2" charset="0"/>
                <a:cs typeface="Ebrima" panose="02000000000000000000" pitchFamily="2" charset="0"/>
              </a:rPr>
              <a:t>drf-spectacular 0.x</a:t>
            </a:r>
          </a:p>
          <a:p>
            <a:r>
              <a:rPr lang="pt-BR" dirty="0">
                <a:latin typeface="Bahnschrift Light SemiCondensed" panose="020B0502040204020203" pitchFamily="34" charset="0"/>
                <a:ea typeface="Ebrima" panose="02000000000000000000" pitchFamily="2" charset="0"/>
                <a:cs typeface="Ebrima" panose="02000000000000000000" pitchFamily="2" charset="0"/>
              </a:rPr>
              <a:t>python-dotenv 1.x</a:t>
            </a:r>
          </a:p>
          <a:p>
            <a:r>
              <a:rPr lang="pt-BR" dirty="0">
                <a:latin typeface="Bahnschrift Light SemiCondensed" panose="020B0502040204020203" pitchFamily="34" charset="0"/>
                <a:ea typeface="Ebrima" panose="02000000000000000000" pitchFamily="2" charset="0"/>
                <a:cs typeface="Ebrima" panose="02000000000000000000" pitchFamily="2" charset="0"/>
              </a:rPr>
              <a:t>dj-database-url </a:t>
            </a:r>
          </a:p>
          <a:p>
            <a:r>
              <a:rPr lang="pt-BR" dirty="0">
                <a:latin typeface="Bahnschrift Light SemiCondensed" panose="020B0502040204020203" pitchFamily="34" charset="0"/>
                <a:ea typeface="Ebrima" panose="02000000000000000000" pitchFamily="2" charset="0"/>
                <a:cs typeface="Ebrima" panose="02000000000000000000" pitchFamily="2" charset="0"/>
              </a:rPr>
              <a:t>whitenoise 6.x</a:t>
            </a:r>
          </a:p>
          <a:p>
            <a:r>
              <a:rPr lang="pt-BR" dirty="0">
                <a:latin typeface="Bahnschrift Light SemiCondensed" panose="020B0502040204020203" pitchFamily="34" charset="0"/>
                <a:ea typeface="Ebrima" panose="02000000000000000000" pitchFamily="2" charset="0"/>
                <a:cs typeface="Ebrima" panose="02000000000000000000" pitchFamily="2" charset="0"/>
              </a:rPr>
              <a:t>gunicorn 20.x</a:t>
            </a:r>
          </a:p>
          <a:p>
            <a:r>
              <a:rPr lang="pt-BR" dirty="0">
                <a:latin typeface="Bahnschrift Light SemiCondensed" panose="020B0502040204020203" pitchFamily="34" charset="0"/>
                <a:ea typeface="Ebrima" panose="02000000000000000000" pitchFamily="2" charset="0"/>
                <a:cs typeface="Ebrima" panose="02000000000000000000" pitchFamily="2" charset="0"/>
              </a:rPr>
              <a:t>psycopg2-binary 2.x</a:t>
            </a:r>
          </a:p>
          <a:p>
            <a:endParaRPr lang="pt-BR" dirty="0">
              <a:latin typeface="Bahnschrift Light SemiCondensed" panose="020B0502040204020203" pitchFamily="34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44236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>
            <a:extLst>
              <a:ext uri="{FF2B5EF4-FFF2-40B4-BE49-F238E27FC236}">
                <a16:creationId xmlns:a16="http://schemas.microsoft.com/office/drawing/2014/main" id="{F1D378AF-4163-4984-8898-F463DA6017A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356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2540970-1865-4F47-9ADE-7A4C1FF29C4F}"/>
              </a:ext>
            </a:extLst>
          </p:cNvPr>
          <p:cNvSpPr txBox="1"/>
          <p:nvPr/>
        </p:nvSpPr>
        <p:spPr>
          <a:xfrm>
            <a:off x="2257511" y="2459504"/>
            <a:ext cx="767697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TIPOS DE USUÁRIOS</a:t>
            </a:r>
          </a:p>
          <a:p>
            <a:pPr algn="ctr"/>
            <a:r>
              <a:rPr lang="pt-BR" sz="4000" b="1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E</a:t>
            </a:r>
          </a:p>
          <a:p>
            <a:pPr algn="ctr"/>
            <a:r>
              <a:rPr lang="pt-BR" sz="4000" b="1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PERMISSÕES</a:t>
            </a:r>
          </a:p>
        </p:txBody>
      </p:sp>
    </p:spTree>
    <p:extLst>
      <p:ext uri="{BB962C8B-B14F-4D97-AF65-F5344CB8AC3E}">
        <p14:creationId xmlns:p14="http://schemas.microsoft.com/office/powerpoint/2010/main" val="3535318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5FF6226F-4237-4A68-9E00-0B0F68D34D41}"/>
              </a:ext>
            </a:extLst>
          </p:cNvPr>
          <p:cNvSpPr/>
          <p:nvPr/>
        </p:nvSpPr>
        <p:spPr>
          <a:xfrm>
            <a:off x="0" y="6494877"/>
            <a:ext cx="12192000" cy="363123"/>
          </a:xfrm>
          <a:prstGeom prst="rect">
            <a:avLst/>
          </a:prstGeom>
          <a:solidFill>
            <a:srgbClr val="00356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229FD95B-59F3-432D-8A5E-2E305F2FE42A}"/>
              </a:ext>
            </a:extLst>
          </p:cNvPr>
          <p:cNvSpPr/>
          <p:nvPr/>
        </p:nvSpPr>
        <p:spPr>
          <a:xfrm>
            <a:off x="-5599" y="0"/>
            <a:ext cx="12192000" cy="1306779"/>
          </a:xfrm>
          <a:prstGeom prst="rect">
            <a:avLst/>
          </a:prstGeom>
          <a:solidFill>
            <a:srgbClr val="00356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E1007B93-F597-4C96-AA53-5B9A05B68E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391" y="-91108"/>
            <a:ext cx="1403354" cy="1403354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7FFD27BE-032E-4E87-9735-564ADA7C50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547" y="1552051"/>
            <a:ext cx="10420350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47736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183</Words>
  <Application>Microsoft Office PowerPoint</Application>
  <PresentationFormat>Widescreen</PresentationFormat>
  <Paragraphs>56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6" baseType="lpstr">
      <vt:lpstr>Arial</vt:lpstr>
      <vt:lpstr>Bahnschrift Light SemiCondensed</vt:lpstr>
      <vt:lpstr>Calibri</vt:lpstr>
      <vt:lpstr>Calibri Light</vt:lpstr>
      <vt:lpstr>Ebrima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User</dc:creator>
  <cp:lastModifiedBy>User</cp:lastModifiedBy>
  <cp:revision>13</cp:revision>
  <dcterms:created xsi:type="dcterms:W3CDTF">2023-03-15T13:41:42Z</dcterms:created>
  <dcterms:modified xsi:type="dcterms:W3CDTF">2023-03-15T15:59:03Z</dcterms:modified>
</cp:coreProperties>
</file>