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lia19932003@yandex.r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Презентация к Проекту </a:t>
            </a:r>
            <a:r>
              <a:rPr lang="en-US" dirty="0" smtClean="0"/>
              <a:t>#4 </a:t>
            </a:r>
            <a:r>
              <a:rPr lang="ru-RU" dirty="0" smtClean="0"/>
              <a:t>«</a:t>
            </a:r>
            <a:r>
              <a:rPr lang="ru-RU" dirty="0" err="1" smtClean="0"/>
              <a:t>АвиАрейсЫ</a:t>
            </a:r>
            <a:r>
              <a:rPr lang="ru-RU" dirty="0" smtClean="0"/>
              <a:t> Без ПОТЕРЬ»</a:t>
            </a:r>
            <a:br>
              <a:rPr lang="ru-RU" dirty="0" smtClean="0"/>
            </a:b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 Федотов Илья Александрович</a:t>
            </a:r>
          </a:p>
          <a:p>
            <a:r>
              <a:rPr lang="en-US" dirty="0" smtClean="0"/>
              <a:t>E-mail: </a:t>
            </a:r>
            <a:r>
              <a:rPr lang="en-US" dirty="0" smtClean="0">
                <a:hlinkClick r:id="rId2"/>
              </a:rPr>
              <a:t>ilia19932003@yandex.ru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8622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2449" y="203656"/>
            <a:ext cx="10832285" cy="982593"/>
          </a:xfrm>
        </p:spPr>
        <p:txBody>
          <a:bodyPr>
            <a:noAutofit/>
          </a:bodyPr>
          <a:lstStyle/>
          <a:p>
            <a:r>
              <a:rPr lang="ru-RU" sz="1400" dirty="0" smtClean="0"/>
              <a:t>Для начала, </a:t>
            </a:r>
            <a:r>
              <a:rPr lang="ru-RU" sz="1400" dirty="0" smtClean="0"/>
              <a:t>посмотрим </a:t>
            </a:r>
            <a:r>
              <a:rPr lang="ru-RU" sz="1400" dirty="0" smtClean="0"/>
              <a:t>на направления, по которым летали рейсы из </a:t>
            </a:r>
            <a:r>
              <a:rPr lang="ru-RU" sz="1400" dirty="0" err="1" smtClean="0"/>
              <a:t>анапы</a:t>
            </a:r>
            <a:r>
              <a:rPr lang="ru-RU" sz="1400" dirty="0" smtClean="0"/>
              <a:t> зимой 2017, кол-во рейсов, билетов, их суммарную стоимость по каждому направлению:</a:t>
            </a:r>
            <a:endParaRPr lang="ru-RU" sz="14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620" y="1186249"/>
            <a:ext cx="5494401" cy="3442901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692449" y="4800987"/>
            <a:ext cx="10832285" cy="98259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400" dirty="0" smtClean="0"/>
              <a:t>Выводы:</a:t>
            </a:r>
          </a:p>
          <a:p>
            <a:pPr marL="342900" indent="-342900">
              <a:buAutoNum type="arabicParenR"/>
            </a:pPr>
            <a:r>
              <a:rPr lang="ru-RU" sz="1400" dirty="0" smtClean="0"/>
              <a:t>В базе явно отсутствуют данные по направлению Новокузнецк, поэтому исключаем из анализа данное направление</a:t>
            </a:r>
          </a:p>
          <a:p>
            <a:pPr marL="342900" indent="-342900">
              <a:buAutoNum type="arabicParenR"/>
            </a:pPr>
            <a:r>
              <a:rPr lang="ru-RU" sz="1400" dirty="0" smtClean="0"/>
              <a:t>В Москву и </a:t>
            </a:r>
            <a:r>
              <a:rPr lang="ru-RU" sz="1400" dirty="0" err="1" smtClean="0"/>
              <a:t>белгород</a:t>
            </a:r>
            <a:r>
              <a:rPr lang="ru-RU" sz="1400" dirty="0" smtClean="0"/>
              <a:t> было выполнено одинаковое кол-во рейсов, но в  Белгород было продано на 20% меньше билетов, а выручка (суммарная стоимость билетов) по </a:t>
            </a:r>
            <a:r>
              <a:rPr lang="ru-RU" sz="1400" dirty="0" err="1" smtClean="0"/>
              <a:t>белгороду</a:t>
            </a:r>
            <a:r>
              <a:rPr lang="ru-RU" sz="1400" dirty="0" smtClean="0"/>
              <a:t> составила всего лишь 50% выручки по </a:t>
            </a:r>
            <a:r>
              <a:rPr lang="ru-RU" sz="1400" dirty="0" err="1" smtClean="0"/>
              <a:t>москве</a:t>
            </a:r>
            <a:r>
              <a:rPr lang="ru-RU" sz="1400" dirty="0" smtClean="0"/>
              <a:t> </a:t>
            </a:r>
            <a:endParaRPr lang="ru-RU" sz="1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021" y="1183868"/>
            <a:ext cx="4810125" cy="344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389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400" cap="all" dirty="0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Для анализа будем использовать простую модель: прибыль = стоимость билетов на рейс - затраты на топливо на </a:t>
            </a:r>
            <a:r>
              <a:rPr lang="ru-RU" sz="1400" cap="all" dirty="0" smtClean="0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рейс</a:t>
            </a:r>
          </a:p>
          <a:p>
            <a:r>
              <a:rPr lang="ru-RU" sz="1400" cap="all" dirty="0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Для расчета затрат на топливо воспользуемся </a:t>
            </a:r>
            <a:r>
              <a:rPr lang="ru-RU" sz="1400" cap="all" dirty="0" smtClean="0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таким показателем </a:t>
            </a:r>
            <a:r>
              <a:rPr lang="ru-RU" sz="1400" cap="all" dirty="0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используемых самолетов как часовой расход топлива. </a:t>
            </a:r>
            <a:r>
              <a:rPr lang="ru-RU" sz="1400" cap="all" dirty="0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Таким образом, затраты на топливо на рейс = длительность полета в часах * часовой расход топлива в кг/ч * стоимость топлива в рублях за тонну топлива /1000</a:t>
            </a:r>
          </a:p>
          <a:p>
            <a:r>
              <a:rPr lang="ru-RU" sz="1400" cap="all" dirty="0" smtClean="0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По оставшимся направлениям летали самолеты </a:t>
            </a:r>
            <a:r>
              <a:rPr lang="en-US" sz="1400" cap="all" dirty="0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Boeing </a:t>
            </a:r>
            <a:r>
              <a:rPr lang="en-US" sz="1400" cap="all" dirty="0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737-300</a:t>
            </a:r>
            <a:r>
              <a:rPr lang="ru-RU" sz="1400" cap="all" dirty="0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 (733) и </a:t>
            </a:r>
            <a:r>
              <a:rPr lang="en-US" sz="1400" cap="all" dirty="0" err="1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Sukhoi</a:t>
            </a:r>
            <a:r>
              <a:rPr lang="en-US" sz="1400" cap="all" dirty="0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 Superjet-100</a:t>
            </a:r>
            <a:r>
              <a:rPr lang="ru-RU" sz="1400" cap="all" dirty="0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 (</a:t>
            </a:r>
            <a:r>
              <a:rPr lang="en-US" sz="1400" cap="all" dirty="0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SU9</a:t>
            </a:r>
            <a:r>
              <a:rPr lang="ru-RU" sz="1400" cap="all" dirty="0" smtClean="0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  <a:p>
            <a:r>
              <a:rPr lang="ru-RU" sz="1400" cap="all" dirty="0" smtClean="0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Стоимость топлива (</a:t>
            </a:r>
            <a:r>
              <a:rPr lang="en-US" sz="1400" cap="all" dirty="0" err="1" smtClean="0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Fuel_COST</a:t>
            </a:r>
            <a:r>
              <a:rPr lang="ru-RU" sz="1400" cap="all" dirty="0" smtClean="0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) примем за медиану данных сайта </a:t>
            </a:r>
            <a:r>
              <a:rPr lang="en-US" sz="1400" cap="all" dirty="0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https://oilresurs.ru/catalog/aviacionnyj-kerosin/</a:t>
            </a:r>
            <a:endParaRPr lang="ru-RU" sz="1400" cap="all" dirty="0">
              <a:ln w="3175" cmpd="sng">
                <a:noFill/>
              </a:ln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712" y="3696299"/>
            <a:ext cx="2628900" cy="10477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80" y="3696299"/>
            <a:ext cx="51435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4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6104" y="0"/>
            <a:ext cx="8534400" cy="3615267"/>
          </a:xfrm>
        </p:spPr>
        <p:txBody>
          <a:bodyPr/>
          <a:lstStyle/>
          <a:p>
            <a:r>
              <a:rPr lang="ru-RU" sz="1400" cap="all" dirty="0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Все имеющиеся данные были сведены в один </a:t>
            </a:r>
            <a:r>
              <a:rPr lang="ru-RU" sz="1400" cap="all" dirty="0" err="1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датасет</a:t>
            </a:r>
            <a:r>
              <a:rPr lang="ru-RU" sz="1400" cap="all" dirty="0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 и путем группировки для каждого направления получены усредненные значения выручки, затрат и прибыли на рейс:</a:t>
            </a:r>
          </a:p>
          <a:p>
            <a:endParaRPr lang="en-US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27" y="1194267"/>
            <a:ext cx="4284585" cy="236763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3981453"/>
            <a:ext cx="4267200" cy="24533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689" y="1807633"/>
            <a:ext cx="6017627" cy="361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066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400" cap="all" dirty="0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Мы оценили среднюю прибыль по обоим направлениям, теперь, для полноты картины, следует оценить максимально возможную выручку по каждому рейсу.</a:t>
            </a:r>
          </a:p>
          <a:p>
            <a:r>
              <a:rPr lang="ru-RU" sz="1400" cap="all" dirty="0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т.к. </a:t>
            </a:r>
            <a:r>
              <a:rPr lang="ru-RU" sz="1400" cap="all" dirty="0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в нашей модели расход принят за константу и зависит только от времени полета и расхода топлива, то для оценки картины нам достаточно увидеть соотношение выручки между разными </a:t>
            </a:r>
            <a:r>
              <a:rPr lang="ru-RU" sz="1400" cap="all" dirty="0" smtClean="0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рейсами</a:t>
            </a:r>
            <a:endParaRPr lang="en-US" sz="1400" cap="all" dirty="0" smtClean="0">
              <a:ln w="3175" cmpd="sng">
                <a:noFill/>
              </a:ln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r>
              <a:rPr lang="ru-RU" sz="1400" cap="all" dirty="0" smtClean="0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Для этого были сведены в один </a:t>
            </a:r>
            <a:r>
              <a:rPr lang="ru-RU" sz="1400" cap="all" dirty="0" err="1" smtClean="0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датасет</a:t>
            </a:r>
            <a:r>
              <a:rPr lang="ru-RU" sz="1400" cap="all" dirty="0" smtClean="0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 данные </a:t>
            </a:r>
            <a:r>
              <a:rPr lang="ru-RU" sz="1400" cap="all" dirty="0" err="1" smtClean="0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оБ</a:t>
            </a:r>
            <a:r>
              <a:rPr lang="ru-RU" sz="1400" cap="all" dirty="0" smtClean="0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 общем кол-ве мест в каждом типе самолетов и данные об их стоимости и посчитана максимальная выручка за рейс с самолета и сведена с реальной усредненной выручкой: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486" y="2964259"/>
            <a:ext cx="7778020" cy="377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78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400" cap="all" dirty="0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1) прибыльность рейсов в Москву из Анапы более чем в 2 раза больше прибыльности рейсов в Белгород</a:t>
            </a:r>
          </a:p>
          <a:p>
            <a:r>
              <a:rPr lang="ru-RU" sz="1400" cap="all" dirty="0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2) п. 1 достигается даже при меньшей средней заполняемости рейсов (85% у Москвы против 90% у Белгорода)</a:t>
            </a:r>
          </a:p>
          <a:p>
            <a:r>
              <a:rPr lang="ru-RU" sz="1400" cap="all" dirty="0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=</a:t>
            </a:r>
            <a:r>
              <a:rPr lang="en-US" sz="1400" cap="all" dirty="0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&gt; </a:t>
            </a:r>
            <a:r>
              <a:rPr lang="ru-RU" sz="1400" cap="all" dirty="0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Рейсы в Белгород однозначно гораздо менее прибыльны и от них имеет смысл отказаться </a:t>
            </a:r>
            <a:endParaRPr lang="ru-RU" sz="1400" cap="all" dirty="0">
              <a:ln w="3175" cmpd="sng">
                <a:noFill/>
              </a:ln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3164793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226</TotalTime>
  <Words>365</Words>
  <Application>Microsoft Office PowerPoint</Application>
  <PresentationFormat>Широкоэкранный</PresentationFormat>
  <Paragraphs>24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Сектор</vt:lpstr>
      <vt:lpstr>Презентация к Проекту #4 «АвиАрейсЫ Без ПОТЕРЬ»  </vt:lpstr>
      <vt:lpstr>Для начала, посмотрим на направления, по которым летали рейсы из анапы зимой 2017, кол-во рейсов, билетов, их суммарную стоимость по каждому направлению:</vt:lpstr>
      <vt:lpstr>Презентация PowerPoint</vt:lpstr>
      <vt:lpstr>Презентация PowerPoint</vt:lpstr>
      <vt:lpstr>Презентация PowerPoint</vt:lpstr>
      <vt:lpstr>ВЫВОДЫ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к Проекту #4 «АвиАрейсЫ Без ПОТЕРЬ»  </dc:title>
  <dc:creator>LocalAdministrator</dc:creator>
  <cp:lastModifiedBy>LocalAdministrator</cp:lastModifiedBy>
  <cp:revision>11</cp:revision>
  <dcterms:created xsi:type="dcterms:W3CDTF">2021-12-13T16:13:50Z</dcterms:created>
  <dcterms:modified xsi:type="dcterms:W3CDTF">2021-12-15T21:57:00Z</dcterms:modified>
</cp:coreProperties>
</file>