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81840" y="258480"/>
            <a:ext cx="8266320" cy="134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-899280" y="-899280"/>
            <a:ext cx="1805040" cy="180504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7" name="CustomShape 2"/>
          <p:cNvSpPr/>
          <p:nvPr/>
        </p:nvSpPr>
        <p:spPr>
          <a:xfrm>
            <a:off x="185040" y="22320"/>
            <a:ext cx="1877040" cy="1877040"/>
          </a:xfrm>
          <a:prstGeom prst="ellipse">
            <a:avLst/>
          </a:prstGeom>
          <a:noFill/>
          <a:ln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40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8" name="CustomShape 3"/>
          <p:cNvSpPr/>
          <p:nvPr/>
        </p:nvSpPr>
        <p:spPr>
          <a:xfrm rot="2315400">
            <a:off x="201600" y="1162440"/>
            <a:ext cx="1240560" cy="1214640"/>
          </a:xfrm>
          <a:prstGeom prst="donut">
            <a:avLst>
              <a:gd name="adj" fmla="val 11833"/>
            </a:avLst>
          </a:prstGeom>
          <a:gradFill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lin ang="0"/>
          </a:gradFill>
          <a:ln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00000" dist="15000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9" name="CustomShape 4"/>
          <p:cNvSpPr/>
          <p:nvPr/>
        </p:nvSpPr>
        <p:spPr>
          <a:xfrm>
            <a:off x="1116000" y="0"/>
            <a:ext cx="8962920" cy="7559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" name="CustomShape 5"/>
          <p:cNvSpPr/>
          <p:nvPr/>
        </p:nvSpPr>
        <p:spPr>
          <a:xfrm>
            <a:off x="1118160" y="0"/>
            <a:ext cx="79920" cy="7559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" name="PlaceHolder 6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575000" y="0"/>
            <a:ext cx="826632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b="0" lang="ru-RU" sz="36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list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260000" y="1417320"/>
            <a:ext cx="85287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Контейнер List має додаткові методи: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1" name="Table 3"/>
          <p:cNvGraphicFramePr/>
          <p:nvPr/>
        </p:nvGraphicFramePr>
        <p:xfrm>
          <a:off x="1338480" y="2126160"/>
          <a:ext cx="8425440" cy="3252240"/>
        </p:xfrm>
        <a:graphic>
          <a:graphicData uri="http://schemas.openxmlformats.org/drawingml/2006/table">
            <a:tbl>
              <a:tblPr/>
              <a:tblGrid>
                <a:gridCol w="4212720"/>
                <a:gridCol w="4213080"/>
              </a:tblGrid>
              <a:tr h="387360">
                <a:tc gridSpan="2"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Times New Roman"/>
                        </a:rPr>
                        <a:t>Перенос елементів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0bad7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127404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void splice(iterator </a:t>
                      </a:r>
                      <a:r>
                        <a:rPr b="0" i="1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позиція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, list &lt;T&gt;&amp; </a:t>
                      </a:r>
                      <a:r>
                        <a:rPr b="0" i="1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джерело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ef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Times New Roman"/>
                        </a:rPr>
                        <a:t>Вставляє перед вказаною позицією всі елементи з списка-джерела; джерело чищується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ef0"/>
                    </a:solidFill>
                  </a:tcPr>
                </a:tc>
              </a:tr>
              <a:tr h="86940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void splice(iterator </a:t>
                      </a:r>
                      <a:r>
                        <a:rPr b="0" i="1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позиція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, list &lt;T&gt;&amp; </a:t>
                      </a:r>
                      <a:r>
                        <a:rPr b="0" i="1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джерело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, iterator </a:t>
                      </a:r>
                      <a:r>
                        <a:rPr b="0" i="1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позицияисточника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ef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Times New Roman"/>
                        </a:rPr>
                        <a:t>те ж, але один елемент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ef0"/>
                    </a:solidFill>
                  </a:tcPr>
                </a:tc>
              </a:tr>
              <a:tr h="61020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void splice(iterator </a:t>
                      </a:r>
                      <a:r>
                        <a:rPr b="0" i="1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позиция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, list &lt;T&gt;&amp; </a:t>
                      </a:r>
                      <a:r>
                        <a:rPr b="0" i="1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источник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, </a:t>
                      </a:r>
                      <a:r>
                        <a:rPr b="0" i="1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интервал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ef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Times New Roman"/>
                        </a:rPr>
                        <a:t>те ж, але підсписок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ef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75000" y="0"/>
            <a:ext cx="826632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1102320" y="1417320"/>
            <a:ext cx="8764920" cy="47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typedef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list &lt;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 :: iterator it_lint;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typedef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list &lt;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 :: reverse_iterator rit_lint;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&lt;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 L(10), L1;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void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WriteList(list &lt;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 L) {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cout &lt;&lt; L.size() &lt;&lt; ": ";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for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(it_lint i = L.begin(); i!=L.end(); i++)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cout  &lt;&lt; *i &lt;&lt; " ";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cout &lt;&lt; endl;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c=0;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for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(it_lint i = L.begin(); i!=L.end(); i++)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(*i)=(c+=4);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WriteList(L);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// результат: 10: 4 8 12 16 20 24 28 32 36 40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75000" y="360"/>
            <a:ext cx="8266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1102320" y="1417320"/>
            <a:ext cx="8764920" cy="42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L1.splice(L1.begin(), L);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WriteList(L);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WriteList(L1);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// результат: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// 0: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// 10: 4 8 12 16 20 24 28 32 36 40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L1.splice(L1.begin(), L, L.begin());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WriteList(L);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WriteList(L1);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// результат: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// 9: 8 12 16 20 24 28 32 36 40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// 1: 4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81840" y="258480"/>
            <a:ext cx="8266320" cy="13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7" name="Table 2"/>
          <p:cNvGraphicFramePr/>
          <p:nvPr/>
        </p:nvGraphicFramePr>
        <p:xfrm>
          <a:off x="1479960" y="475200"/>
          <a:ext cx="8011800" cy="5806800"/>
        </p:xfrm>
        <a:graphic>
          <a:graphicData uri="http://schemas.openxmlformats.org/drawingml/2006/table">
            <a:tbl>
              <a:tblPr/>
              <a:tblGrid>
                <a:gridCol w="3576600"/>
                <a:gridCol w="4435560"/>
              </a:tblGrid>
              <a:tr h="91692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void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remove(const T&amp; </a:t>
                      </a:r>
                      <a:r>
                        <a:rPr b="0" i="1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значение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ef0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ef0"/>
                    </a:solidFill>
                  </a:tcPr>
                </a:tc>
              </a:tr>
              <a:tr h="91692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void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remove_if(</a:t>
                      </a:r>
                      <a:r>
                        <a:rPr b="0" i="1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предикат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ef0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ef0"/>
                    </a:solidFill>
                  </a:tcPr>
                </a:tc>
              </a:tr>
              <a:tr h="91692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void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 sort()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ef0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ef0"/>
                    </a:solidFill>
                  </a:tcPr>
                </a:tc>
              </a:tr>
              <a:tr h="122220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void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 unique()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ef0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ef0"/>
                    </a:solidFill>
                  </a:tcPr>
                </a:tc>
              </a:tr>
              <a:tr h="122220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void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 merge(list &lt;T&gt;&amp;)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ef0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ef0"/>
                    </a:solidFill>
                  </a:tcPr>
                </a:tc>
              </a:tr>
              <a:tr h="61200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void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imes New Roman"/>
                        </a:rPr>
                        <a:t> reverse()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ef0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ef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LibreOffice/5.1.2.2$Linux_X86_64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2019-11-17T17:06:58Z</dcterms:created>
  <dc:creator/>
  <dc:description/>
  <dc:language>ru-RU</dc:language>
  <cp:lastModifiedBy/>
  <dcterms:modified xsi:type="dcterms:W3CDTF">2020-04-20T11:29:35Z</dcterms:modified>
  <cp:revision>4</cp:revision>
  <dc:subject/>
  <dc:title/>
</cp:coreProperties>
</file>