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latin typeface="Trebuchet MS" panose="020B0603020202020204" pitchFamily="34" charset="0"/>
              </a:rPr>
              <a:t>Pathfinding (</a:t>
            </a:r>
            <a:r>
              <a:rPr lang="ru-RU" cap="small" dirty="0" smtClean="0">
                <a:latin typeface="Trebuchet MS" panose="020B0603020202020204" pitchFamily="34" charset="0"/>
              </a:rPr>
              <a:t>Поиск пути в графе)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smtClean="0">
                <a:latin typeface="Trebuchet MS" panose="020B0603020202020204" pitchFamily="34" charset="0"/>
              </a:rPr>
              <a:t>Итоговый проект по информатике</a:t>
            </a:r>
          </a:p>
          <a:p>
            <a:r>
              <a:rPr lang="ru-RU" cap="none" dirty="0" smtClean="0">
                <a:latin typeface="Trebuchet MS" panose="020B0603020202020204" pitchFamily="34" charset="0"/>
              </a:rPr>
              <a:t>ученика 10-2 Мамаева Фёдора</a:t>
            </a:r>
            <a:endParaRPr lang="ru-RU" cap="non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Постановка задачи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6083" y="2208298"/>
            <a:ext cx="7384750" cy="43732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Дана матрица из </a:t>
            </a:r>
            <a:r>
              <a:rPr lang="en-US" dirty="0" smtClean="0">
                <a:latin typeface="Trebuchet MS" panose="020B0603020202020204" pitchFamily="34" charset="0"/>
              </a:rPr>
              <a:t>n * m </a:t>
            </a:r>
            <a:r>
              <a:rPr lang="ru-RU" dirty="0" smtClean="0">
                <a:latin typeface="Trebuchet MS" panose="020B0603020202020204" pitchFamily="34" charset="0"/>
              </a:rPr>
              <a:t>квадратных клеток. Каждая клетка может быть либо проходом, либо стеной, либо клеткой с повышенной стоимостью движения, а также координаты начальной клетки и цели. Требуется найти оптимальный путь от начальной клетки к целевой.</a:t>
            </a:r>
          </a:p>
          <a:p>
            <a:r>
              <a:rPr lang="ru-RU" b="1" dirty="0" smtClean="0">
                <a:latin typeface="Trebuchet MS" panose="020B0603020202020204" pitchFamily="34" charset="0"/>
              </a:rPr>
              <a:t>Входные данные: </a:t>
            </a:r>
            <a:r>
              <a:rPr lang="ru-RU" dirty="0" smtClean="0">
                <a:latin typeface="Trebuchet MS" panose="020B0603020202020204" pitchFamily="34" charset="0"/>
              </a:rPr>
              <a:t>матрица с описанием клеток.</a:t>
            </a:r>
          </a:p>
          <a:p>
            <a:r>
              <a:rPr lang="ru-RU" b="1" dirty="0" smtClean="0">
                <a:latin typeface="Trebuchet MS" panose="020B0603020202020204" pitchFamily="34" charset="0"/>
              </a:rPr>
              <a:t>Выходные данные: </a:t>
            </a:r>
            <a:r>
              <a:rPr lang="ru-RU" dirty="0" smtClean="0">
                <a:latin typeface="Trebuchet MS" panose="020B0603020202020204" pitchFamily="34" charset="0"/>
              </a:rPr>
              <a:t>путь от начальной клетки к целевой клетке, найденный по одному из 5 алгоритмов, либо сообщение, что его не существует.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833" y="2747833"/>
            <a:ext cx="2904140" cy="3101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Математическая модель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6105" y="2233011"/>
            <a:ext cx="6511538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Матрицу из квадратных клеток можно представить как граф, в котором клетки соответствуют вершинам. Соседние клетки связаны между собой ребром, имеющим вес 1. Клетки с повышенной стоимостью движения связаны с соседними клетками рёбрами, имеющими вес, больший 1. По желанию пользователя клетки, соприкасающиеся углами, также могут быть связаны между собой.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5" y="1886207"/>
            <a:ext cx="2067965" cy="2106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32" y="4510215"/>
            <a:ext cx="2735465" cy="7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Визуализация метода решения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78227"/>
            <a:ext cx="6626869" cy="44813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Путь находится по одному из 5 алгоритмов поиска пути в графе: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в глубину (</a:t>
            </a:r>
            <a:r>
              <a:rPr lang="en-US" dirty="0" smtClean="0">
                <a:latin typeface="Trebuchet MS" panose="020B0603020202020204" pitchFamily="34" charset="0"/>
              </a:rPr>
              <a:t>DFS)</a:t>
            </a:r>
            <a:r>
              <a:rPr lang="ru-RU" dirty="0" smtClean="0">
                <a:latin typeface="Trebuchet MS" panose="020B0603020202020204" pitchFamily="34" charset="0"/>
              </a:rPr>
              <a:t>. Самый простой алгоритм, который служит лишь для проверки наличия пути.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в ширину (</a:t>
            </a:r>
            <a:r>
              <a:rPr lang="en-US" dirty="0" smtClean="0">
                <a:latin typeface="Trebuchet MS" panose="020B0603020202020204" pitchFamily="34" charset="0"/>
              </a:rPr>
              <a:t>BFS)</a:t>
            </a:r>
            <a:r>
              <a:rPr lang="ru-RU" dirty="0" smtClean="0">
                <a:latin typeface="Trebuchet MS" panose="020B0603020202020204" pitchFamily="34" charset="0"/>
              </a:rPr>
              <a:t>. Исследует граф во все стороны одинаково. Находит путь, оптимальный по количеству шагов, но не по их стоимости.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Алгоритм </a:t>
            </a:r>
            <a:r>
              <a:rPr lang="ru-RU" dirty="0" err="1" smtClean="0">
                <a:latin typeface="Trebuchet MS" panose="020B0603020202020204" pitchFamily="34" charset="0"/>
              </a:rPr>
              <a:t>Дейкстры</a:t>
            </a:r>
            <a:r>
              <a:rPr lang="ru-RU" dirty="0" smtClean="0">
                <a:latin typeface="Trebuchet MS" panose="020B0603020202020204" pitchFamily="34" charset="0"/>
              </a:rPr>
              <a:t>. Подобен поиску в ширину, но отдаёт предпочтение рёбрам с наименьшей стоимостью движения.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Поиск </a:t>
            </a:r>
            <a:r>
              <a:rPr lang="en-US" dirty="0" smtClean="0">
                <a:latin typeface="Trebuchet MS" panose="020B0603020202020204" pitchFamily="34" charset="0"/>
              </a:rPr>
              <a:t>Best-First. </a:t>
            </a:r>
            <a:r>
              <a:rPr lang="ru-RU" dirty="0" smtClean="0">
                <a:latin typeface="Trebuchet MS" panose="020B0603020202020204" pitchFamily="34" charset="0"/>
              </a:rPr>
              <a:t>Жадный алгоритм, который на каждом шагу выбирает наиболее приближенную к цели вершину. Не всегда находит оптимальный путь.</a:t>
            </a:r>
          </a:p>
          <a:p>
            <a:pPr lvl="1"/>
            <a:r>
              <a:rPr lang="ru-RU" dirty="0" smtClean="0">
                <a:latin typeface="Trebuchet MS" panose="020B0603020202020204" pitchFamily="34" charset="0"/>
              </a:rPr>
              <a:t>Алгоритм </a:t>
            </a:r>
            <a:r>
              <a:rPr lang="en-US" dirty="0" smtClean="0">
                <a:latin typeface="Trebuchet MS" panose="020B0603020202020204" pitchFamily="34" charset="0"/>
              </a:rPr>
              <a:t>A*. </a:t>
            </a:r>
            <a:r>
              <a:rPr lang="ru-RU" dirty="0" smtClean="0">
                <a:latin typeface="Trebuchet MS" panose="020B0603020202020204" pitchFamily="34" charset="0"/>
              </a:rPr>
              <a:t>Подобен алгоритму </a:t>
            </a:r>
            <a:r>
              <a:rPr lang="ru-RU" dirty="0" err="1" smtClean="0">
                <a:latin typeface="Trebuchet MS" panose="020B0603020202020204" pitchFamily="34" charset="0"/>
              </a:rPr>
              <a:t>Дейкстры</a:t>
            </a:r>
            <a:r>
              <a:rPr lang="ru-RU" dirty="0" smtClean="0">
                <a:latin typeface="Trebuchet MS" panose="020B0603020202020204" pitchFamily="34" charset="0"/>
              </a:rPr>
              <a:t>, но отдаёт предпочтение наиболее приближенным к цели вершинам, как поиск </a:t>
            </a:r>
            <a:r>
              <a:rPr lang="en-US" dirty="0" smtClean="0">
                <a:latin typeface="Trebuchet MS" panose="020B0603020202020204" pitchFamily="34" charset="0"/>
              </a:rPr>
              <a:t>Best-First. </a:t>
            </a:r>
            <a:r>
              <a:rPr lang="ru-RU" dirty="0" smtClean="0">
                <a:latin typeface="Trebuchet MS" panose="020B0603020202020204" pitchFamily="34" charset="0"/>
              </a:rPr>
              <a:t>Самый оптимальный алгоритм из перечисленных.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12" y="255072"/>
            <a:ext cx="1657350" cy="1657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35403" y="190375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DFS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33" y="1316038"/>
            <a:ext cx="1866900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602000" y="289452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BFS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295" y="2275868"/>
            <a:ext cx="1758384" cy="1844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95004" y="4144918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rebuchet MS" panose="020B0603020202020204" pitchFamily="34" charset="0"/>
              </a:rPr>
              <a:t>Алгоритм </a:t>
            </a:r>
            <a:r>
              <a:rPr lang="ru-RU" sz="1400" dirty="0" err="1" smtClean="0">
                <a:latin typeface="Trebuchet MS" panose="020B0603020202020204" pitchFamily="34" charset="0"/>
              </a:rPr>
              <a:t>Дейкстры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26" y="3416493"/>
            <a:ext cx="1981314" cy="1456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97394" y="48733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Best-First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693" y="4664225"/>
            <a:ext cx="1970276" cy="1503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9748" y="619472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A*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Функции программы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7" y="2097088"/>
            <a:ext cx="5458469" cy="3815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5114" y="6104237"/>
            <a:ext cx="3046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Рисование матрицы с помощью курсора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6631459" y="5624959"/>
            <a:ext cx="494271" cy="693464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37374" y="109779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Очистить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8419070" y="1311982"/>
            <a:ext cx="308921" cy="1208796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3646" y="148472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Загрузить из файла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8484973" y="1698912"/>
            <a:ext cx="429290" cy="103605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14263" y="1955205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Сохранить в файл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8484973" y="2169391"/>
            <a:ext cx="519907" cy="779759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28766" y="2451686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Сгенерировать случайную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8480855" y="2665872"/>
            <a:ext cx="538528" cy="534897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952" y="1648008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Запустить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H="1">
            <a:off x="3978876" y="1862194"/>
            <a:ext cx="497693" cy="63307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11144" y="3307131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Оценка работы алгоритма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>
            <a:off x="8480855" y="3521317"/>
            <a:ext cx="620906" cy="1363721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84458" y="4258893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Показывать процесс поиска пути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8353168" y="4473079"/>
            <a:ext cx="721907" cy="889753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51333" y="4996469"/>
            <a:ext cx="304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Скорость анимации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8480855" y="5210655"/>
            <a:ext cx="561095" cy="459489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9278" y="6310965"/>
            <a:ext cx="3549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Оценка расстояния алгоритмами </a:t>
            </a:r>
            <a:r>
              <a:rPr lang="en-US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Best-First </a:t>
            </a:r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и </a:t>
            </a:r>
            <a:r>
              <a:rPr lang="en-US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A*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V="1">
            <a:off x="3863546" y="5670146"/>
            <a:ext cx="115330" cy="85422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2356" y="4980904"/>
            <a:ext cx="232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Выбор алгоритма поиска пути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2706936" y="3973834"/>
            <a:ext cx="1156610" cy="1212216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83754" y="3951710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Включение/отключение</a:t>
            </a:r>
          </a:p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клеток с повышенной стоимостью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V="1">
            <a:off x="2455507" y="3404737"/>
            <a:ext cx="1392041" cy="94642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3410918"/>
            <a:ext cx="2861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Разрешение двигаться по диагонали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V="1">
            <a:off x="2772977" y="3125001"/>
            <a:ext cx="1090569" cy="491063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4168" y="2936290"/>
            <a:ext cx="2323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u="heavy" dirty="0" smtClean="0">
                <a:uFill>
                  <a:solidFill>
                    <a:schemeClr val="tx1">
                      <a:lumMod val="65000"/>
                    </a:schemeClr>
                  </a:solidFill>
                </a:uFill>
                <a:latin typeface="Trebuchet MS" panose="020B0603020202020204" pitchFamily="34" charset="0"/>
              </a:rPr>
              <a:t>Размер матрицы</a:t>
            </a:r>
            <a:endParaRPr lang="ru-RU" sz="1200" u="heavy" dirty="0">
              <a:uFill>
                <a:solidFill>
                  <a:schemeClr val="tx1">
                    <a:lumMod val="65000"/>
                  </a:schemeClr>
                </a:solidFill>
              </a:uFill>
              <a:latin typeface="Trebuchet MS" panose="020B0603020202020204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flipV="1">
            <a:off x="2488748" y="2882194"/>
            <a:ext cx="1311648" cy="259242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>
                <a:latin typeface="Trebuchet MS" panose="020B0603020202020204" pitchFamily="34" charset="0"/>
              </a:rPr>
              <a:t>Генерация случайной матрицы</a:t>
            </a:r>
            <a:endParaRPr lang="ru-RU" cap="small" dirty="0">
              <a:latin typeface="Trebuchet MS" panose="020B06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4" y="1827472"/>
            <a:ext cx="2539637" cy="2316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326" y="424018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Случайные точки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06" y="2389686"/>
            <a:ext cx="2659877" cy="2426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79" y="48496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Случайные стены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4981" y="422271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«Острова»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25" y="1817593"/>
            <a:ext cx="2552699" cy="23285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493" y="2502991"/>
            <a:ext cx="2532483" cy="23100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3440" y="484964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Лабиринт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405" y="1869095"/>
            <a:ext cx="2494006" cy="22749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24976" y="4169322"/>
            <a:ext cx="2462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Лабиринт-дерево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(в котором из любой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точки в любую существует </a:t>
            </a:r>
          </a:p>
          <a:p>
            <a:pPr algn="ctr"/>
            <a:r>
              <a:rPr lang="ru-RU" sz="1400" dirty="0" smtClean="0">
                <a:latin typeface="Trebuchet MS" panose="020B0603020202020204" pitchFamily="34" charset="0"/>
              </a:rPr>
              <a:t>единственный путь)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2783" y="5846983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rebuchet MS" panose="020B0603020202020204" pitchFamily="34" charset="0"/>
              </a:rPr>
              <a:t>Генерация с клетками повышенной стоимости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19" y="5352615"/>
            <a:ext cx="1488814" cy="13580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0820" y="5352615"/>
            <a:ext cx="1522737" cy="138901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5653" y="5364711"/>
            <a:ext cx="1521399" cy="13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rebuchet MS" panose="020B0603020202020204" pitchFamily="34" charset="0"/>
              </a:rPr>
              <a:t>П</a:t>
            </a:r>
            <a:r>
              <a:rPr lang="ru-RU" cap="small" dirty="0" smtClean="0">
                <a:latin typeface="Trebuchet MS" panose="020B0603020202020204" pitchFamily="34" charset="0"/>
              </a:rPr>
              <a:t>римеры работы программы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652" y="5183780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Нахождение пути</a:t>
            </a:r>
          </a:p>
          <a:p>
            <a:pPr algn="ctr"/>
            <a:r>
              <a:rPr lang="ru-RU" dirty="0" smtClean="0">
                <a:latin typeface="Trebuchet MS" panose="020B0603020202020204" pitchFamily="34" charset="0"/>
              </a:rPr>
              <a:t>на сгенерированной карте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78" y="1705209"/>
            <a:ext cx="3370820" cy="23577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78" y="4062941"/>
            <a:ext cx="3370820" cy="23577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4677" y="645215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Разрешение двигаться по диагонали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75" y="2565344"/>
            <a:ext cx="3634430" cy="25421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71" y="2393899"/>
            <a:ext cx="3988658" cy="2789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6836" y="5188252"/>
            <a:ext cx="40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rebuchet MS" panose="020B0603020202020204" pitchFamily="34" charset="0"/>
              </a:rPr>
              <a:t>Визуализация процесса поиска пути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518" t="8907" r="11886" b="9030"/>
          <a:stretch/>
        </p:blipFill>
        <p:spPr>
          <a:xfrm>
            <a:off x="1037967" y="996777"/>
            <a:ext cx="9869125" cy="46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68</TotalTime>
  <Words>383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Pathfinding (Поиск пути в графе)</vt:lpstr>
      <vt:lpstr>Постановка задачи</vt:lpstr>
      <vt:lpstr>Математическая модель</vt:lpstr>
      <vt:lpstr>Визуализация метода решения</vt:lpstr>
      <vt:lpstr>Функции программы</vt:lpstr>
      <vt:lpstr>Генерация случайной матрицы</vt:lpstr>
      <vt:lpstr>Примеры работы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(Поиск пути в графе)</dc:title>
  <dc:creator>Пользователь Windows</dc:creator>
  <cp:lastModifiedBy>Пользователь Windows</cp:lastModifiedBy>
  <cp:revision>8</cp:revision>
  <dcterms:created xsi:type="dcterms:W3CDTF">2021-03-30T08:47:22Z</dcterms:created>
  <dcterms:modified xsi:type="dcterms:W3CDTF">2021-03-30T09:56:10Z</dcterms:modified>
</cp:coreProperties>
</file>