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 smtClean="0">
                <a:latin typeface="Trebuchet MS" panose="020B0603020202020204" pitchFamily="34" charset="0"/>
              </a:rPr>
              <a:t>Pathfinding (</a:t>
            </a:r>
            <a:r>
              <a:rPr lang="ru-RU" cap="small" dirty="0" smtClean="0">
                <a:latin typeface="Trebuchet MS" panose="020B0603020202020204" pitchFamily="34" charset="0"/>
              </a:rPr>
              <a:t>Поиск пути в графе)</a:t>
            </a:r>
            <a:endParaRPr lang="ru-RU" cap="small" dirty="0">
              <a:latin typeface="Trebuchet MS" panose="020B0603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cap="none" dirty="0" smtClean="0">
                <a:latin typeface="Trebuchet MS" panose="020B0603020202020204" pitchFamily="34" charset="0"/>
              </a:rPr>
              <a:t>Итоговый проект по информатике</a:t>
            </a:r>
          </a:p>
          <a:p>
            <a:r>
              <a:rPr lang="ru-RU" cap="none" dirty="0" smtClean="0">
                <a:latin typeface="Trebuchet MS" panose="020B0603020202020204" pitchFamily="34" charset="0"/>
              </a:rPr>
              <a:t>ученика 10-2 Мамаева Фёдора</a:t>
            </a:r>
            <a:endParaRPr lang="ru-RU" cap="none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52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small" dirty="0" smtClean="0">
                <a:latin typeface="Trebuchet MS" panose="020B0603020202020204" pitchFamily="34" charset="0"/>
              </a:rPr>
              <a:t>Постановка задачи</a:t>
            </a:r>
            <a:endParaRPr lang="ru-RU" cap="small" dirty="0">
              <a:latin typeface="Trebuchet MS" panose="020B0603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6083" y="2208298"/>
            <a:ext cx="7384750" cy="437322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Trebuchet MS" panose="020B0603020202020204" pitchFamily="34" charset="0"/>
              </a:rPr>
              <a:t>Дана </a:t>
            </a:r>
            <a:r>
              <a:rPr lang="ru-RU" dirty="0" smtClean="0">
                <a:latin typeface="Trebuchet MS" panose="020B0603020202020204" pitchFamily="34" charset="0"/>
              </a:rPr>
              <a:t>карта </a:t>
            </a:r>
            <a:r>
              <a:rPr lang="ru-RU" dirty="0" smtClean="0">
                <a:latin typeface="Trebuchet MS" panose="020B0603020202020204" pitchFamily="34" charset="0"/>
              </a:rPr>
              <a:t>из </a:t>
            </a:r>
            <a:r>
              <a:rPr lang="en-US" dirty="0" smtClean="0">
                <a:latin typeface="Trebuchet MS" panose="020B0603020202020204" pitchFamily="34" charset="0"/>
              </a:rPr>
              <a:t>n * m </a:t>
            </a:r>
            <a:r>
              <a:rPr lang="ru-RU" dirty="0" smtClean="0">
                <a:latin typeface="Trebuchet MS" panose="020B0603020202020204" pitchFamily="34" charset="0"/>
              </a:rPr>
              <a:t>квадратных клеток. Каждая клетка может быть либо проходом, либо стеной, либо клеткой с повышенной стоимостью движения, а также координаты начальной клетки и цели. Требуется найти оптимальный путь от начальной клетки к целевой</a:t>
            </a:r>
            <a:r>
              <a:rPr lang="ru-RU" dirty="0" smtClean="0">
                <a:latin typeface="Trebuchet MS" panose="020B0603020202020204" pitchFamily="34" charset="0"/>
              </a:rPr>
              <a:t>. Карта хранится как двумерная матрица из клеток.</a:t>
            </a:r>
            <a:endParaRPr lang="ru-RU" dirty="0" smtClean="0">
              <a:latin typeface="Trebuchet MS" panose="020B0603020202020204" pitchFamily="34" charset="0"/>
            </a:endParaRPr>
          </a:p>
          <a:p>
            <a:r>
              <a:rPr lang="ru-RU" b="1" dirty="0" smtClean="0">
                <a:latin typeface="Trebuchet MS" panose="020B0603020202020204" pitchFamily="34" charset="0"/>
              </a:rPr>
              <a:t>Входные данные: </a:t>
            </a:r>
            <a:r>
              <a:rPr lang="ru-RU" dirty="0" smtClean="0">
                <a:latin typeface="Trebuchet MS" panose="020B0603020202020204" pitchFamily="34" charset="0"/>
              </a:rPr>
              <a:t>карта.</a:t>
            </a:r>
            <a:endParaRPr lang="ru-RU" dirty="0" smtClean="0">
              <a:latin typeface="Trebuchet MS" panose="020B0603020202020204" pitchFamily="34" charset="0"/>
            </a:endParaRPr>
          </a:p>
          <a:p>
            <a:r>
              <a:rPr lang="ru-RU" b="1" dirty="0" smtClean="0">
                <a:latin typeface="Trebuchet MS" panose="020B0603020202020204" pitchFamily="34" charset="0"/>
              </a:rPr>
              <a:t>Выходные данные: </a:t>
            </a:r>
            <a:r>
              <a:rPr lang="ru-RU" dirty="0" smtClean="0">
                <a:latin typeface="Trebuchet MS" panose="020B0603020202020204" pitchFamily="34" charset="0"/>
              </a:rPr>
              <a:t>путь от начальной клетки к целевой клетке, найденный по одному из 5 алгоритмов, либо сообщение, что его не существует.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833" y="2747833"/>
            <a:ext cx="2904140" cy="31010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211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small" dirty="0" smtClean="0">
                <a:latin typeface="Trebuchet MS" panose="020B0603020202020204" pitchFamily="34" charset="0"/>
              </a:rPr>
              <a:t>Математическая модель</a:t>
            </a:r>
            <a:endParaRPr lang="ru-RU" cap="small" dirty="0">
              <a:latin typeface="Trebuchet MS" panose="020B0603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06105" y="2233011"/>
            <a:ext cx="6511538" cy="3541714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Trebuchet MS" panose="020B0603020202020204" pitchFamily="34" charset="0"/>
              </a:rPr>
              <a:t>Карту </a:t>
            </a:r>
            <a:r>
              <a:rPr lang="ru-RU" dirty="0" smtClean="0">
                <a:latin typeface="Trebuchet MS" panose="020B0603020202020204" pitchFamily="34" charset="0"/>
              </a:rPr>
              <a:t>из квадратных клеток можно представить как граф, в котором клетки соответствуют вершинам. Соседние клетки связаны между собой ребром, имеющим вес 1. Клетки с повышенной стоимостью движения связаны с соседними клетками рёбрами, имеющими вес, больший 1. По желанию пользователя клетки, соприкасающиеся углами, также могут быть связаны между собой.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65" y="1886207"/>
            <a:ext cx="2067965" cy="210661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632" y="4510215"/>
            <a:ext cx="2735465" cy="75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small" dirty="0" smtClean="0">
                <a:latin typeface="Trebuchet MS" panose="020B0603020202020204" pitchFamily="34" charset="0"/>
              </a:rPr>
              <a:t>Визуализация метода решения</a:t>
            </a:r>
            <a:endParaRPr lang="ru-RU" cap="small" dirty="0">
              <a:latin typeface="Trebuchet MS" panose="020B0603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878227"/>
            <a:ext cx="6626869" cy="4481384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Trebuchet MS" panose="020B0603020202020204" pitchFamily="34" charset="0"/>
              </a:rPr>
              <a:t>Путь находится по одному из 5 алгоритмов поиска пути в графе:</a:t>
            </a:r>
          </a:p>
          <a:p>
            <a:pPr lvl="1"/>
            <a:r>
              <a:rPr lang="ru-RU" dirty="0" smtClean="0">
                <a:latin typeface="Trebuchet MS" panose="020B0603020202020204" pitchFamily="34" charset="0"/>
              </a:rPr>
              <a:t>Поиск в глубину (</a:t>
            </a:r>
            <a:r>
              <a:rPr lang="en-US" dirty="0" smtClean="0">
                <a:latin typeface="Trebuchet MS" panose="020B0603020202020204" pitchFamily="34" charset="0"/>
              </a:rPr>
              <a:t>DFS)</a:t>
            </a:r>
            <a:r>
              <a:rPr lang="ru-RU" dirty="0" smtClean="0">
                <a:latin typeface="Trebuchet MS" panose="020B0603020202020204" pitchFamily="34" charset="0"/>
              </a:rPr>
              <a:t>. Самый простой алгоритм, который служит лишь для проверки наличия пути.</a:t>
            </a:r>
          </a:p>
          <a:p>
            <a:pPr lvl="1"/>
            <a:r>
              <a:rPr lang="ru-RU" dirty="0" smtClean="0">
                <a:latin typeface="Trebuchet MS" panose="020B0603020202020204" pitchFamily="34" charset="0"/>
              </a:rPr>
              <a:t>Поиск в ширину (</a:t>
            </a:r>
            <a:r>
              <a:rPr lang="en-US" dirty="0" smtClean="0">
                <a:latin typeface="Trebuchet MS" panose="020B0603020202020204" pitchFamily="34" charset="0"/>
              </a:rPr>
              <a:t>BFS)</a:t>
            </a:r>
            <a:r>
              <a:rPr lang="ru-RU" dirty="0" smtClean="0">
                <a:latin typeface="Trebuchet MS" panose="020B0603020202020204" pitchFamily="34" charset="0"/>
              </a:rPr>
              <a:t>. Исследует граф во все стороны одинаково. Находит путь, оптимальный по количеству шагов, но не по их стоимости.</a:t>
            </a:r>
          </a:p>
          <a:p>
            <a:pPr lvl="1"/>
            <a:r>
              <a:rPr lang="ru-RU" dirty="0" smtClean="0">
                <a:latin typeface="Trebuchet MS" panose="020B0603020202020204" pitchFamily="34" charset="0"/>
              </a:rPr>
              <a:t>Алгоритм </a:t>
            </a:r>
            <a:r>
              <a:rPr lang="ru-RU" dirty="0" err="1" smtClean="0">
                <a:latin typeface="Trebuchet MS" panose="020B0603020202020204" pitchFamily="34" charset="0"/>
              </a:rPr>
              <a:t>Дейкстры</a:t>
            </a:r>
            <a:r>
              <a:rPr lang="ru-RU" dirty="0" smtClean="0">
                <a:latin typeface="Trebuchet MS" panose="020B0603020202020204" pitchFamily="34" charset="0"/>
              </a:rPr>
              <a:t>. Подобен поиску в ширину, но отдаёт предпочтение рёбрам с наименьшей стоимостью движения.</a:t>
            </a:r>
          </a:p>
          <a:p>
            <a:pPr lvl="1"/>
            <a:r>
              <a:rPr lang="ru-RU" dirty="0" smtClean="0">
                <a:latin typeface="Trebuchet MS" panose="020B0603020202020204" pitchFamily="34" charset="0"/>
              </a:rPr>
              <a:t>Поиск </a:t>
            </a:r>
            <a:r>
              <a:rPr lang="en-US" dirty="0" smtClean="0">
                <a:latin typeface="Trebuchet MS" panose="020B0603020202020204" pitchFamily="34" charset="0"/>
              </a:rPr>
              <a:t>Best-First. </a:t>
            </a:r>
            <a:r>
              <a:rPr lang="ru-RU" dirty="0" smtClean="0">
                <a:latin typeface="Trebuchet MS" panose="020B0603020202020204" pitchFamily="34" charset="0"/>
              </a:rPr>
              <a:t>Жадный алгоритм, который на каждом шагу выбирает наиболее приближенную к цели вершину. Не всегда находит оптимальный путь.</a:t>
            </a:r>
          </a:p>
          <a:p>
            <a:pPr lvl="1"/>
            <a:r>
              <a:rPr lang="ru-RU" dirty="0" smtClean="0">
                <a:latin typeface="Trebuchet MS" panose="020B0603020202020204" pitchFamily="34" charset="0"/>
              </a:rPr>
              <a:t>Алгоритм </a:t>
            </a:r>
            <a:r>
              <a:rPr lang="en-US" dirty="0" smtClean="0">
                <a:latin typeface="Trebuchet MS" panose="020B0603020202020204" pitchFamily="34" charset="0"/>
              </a:rPr>
              <a:t>A*. </a:t>
            </a:r>
            <a:r>
              <a:rPr lang="ru-RU" dirty="0" smtClean="0">
                <a:latin typeface="Trebuchet MS" panose="020B0603020202020204" pitchFamily="34" charset="0"/>
              </a:rPr>
              <a:t>Подобен алгоритму </a:t>
            </a:r>
            <a:r>
              <a:rPr lang="ru-RU" dirty="0" err="1" smtClean="0">
                <a:latin typeface="Trebuchet MS" panose="020B0603020202020204" pitchFamily="34" charset="0"/>
              </a:rPr>
              <a:t>Дейкстры</a:t>
            </a:r>
            <a:r>
              <a:rPr lang="ru-RU" dirty="0" smtClean="0">
                <a:latin typeface="Trebuchet MS" panose="020B0603020202020204" pitchFamily="34" charset="0"/>
              </a:rPr>
              <a:t>, но отдаёт предпочтение наиболее приближенным к цели вершинам, как поиск </a:t>
            </a:r>
            <a:r>
              <a:rPr lang="en-US" dirty="0" smtClean="0">
                <a:latin typeface="Trebuchet MS" panose="020B0603020202020204" pitchFamily="34" charset="0"/>
              </a:rPr>
              <a:t>Best-First. </a:t>
            </a:r>
            <a:r>
              <a:rPr lang="ru-RU" dirty="0" smtClean="0">
                <a:latin typeface="Trebuchet MS" panose="020B0603020202020204" pitchFamily="34" charset="0"/>
              </a:rPr>
              <a:t>Самый оптимальный алгоритм из перечисленных.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812" y="255072"/>
            <a:ext cx="1657350" cy="1657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535403" y="190375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panose="020B0603020202020204" pitchFamily="34" charset="0"/>
              </a:rPr>
              <a:t>DFS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633" y="1316038"/>
            <a:ext cx="1866900" cy="1562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0602000" y="2894527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panose="020B0603020202020204" pitchFamily="34" charset="0"/>
              </a:rPr>
              <a:t>BFS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295" y="2275868"/>
            <a:ext cx="1758384" cy="18441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7895004" y="4144918"/>
            <a:ext cx="1838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rebuchet MS" panose="020B0603020202020204" pitchFamily="34" charset="0"/>
              </a:rPr>
              <a:t>Алгоритм </a:t>
            </a:r>
            <a:r>
              <a:rPr lang="ru-RU" sz="1400" dirty="0" err="1" smtClean="0">
                <a:latin typeface="Trebuchet MS" panose="020B0603020202020204" pitchFamily="34" charset="0"/>
              </a:rPr>
              <a:t>Дейкстры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0426" y="3416493"/>
            <a:ext cx="1981314" cy="14568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397394" y="487334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panose="020B0603020202020204" pitchFamily="34" charset="0"/>
              </a:rPr>
              <a:t>Best-First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3693" y="4664225"/>
            <a:ext cx="1970276" cy="15036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69748" y="6194721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panose="020B0603020202020204" pitchFamily="34" charset="0"/>
              </a:rPr>
              <a:t>A*</a:t>
            </a:r>
            <a:endParaRPr lang="ru-RU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42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small" dirty="0" smtClean="0">
                <a:latin typeface="Trebuchet MS" panose="020B0603020202020204" pitchFamily="34" charset="0"/>
              </a:rPr>
              <a:t>Функции программы</a:t>
            </a:r>
            <a:endParaRPr lang="ru-RU" cap="small" dirty="0">
              <a:latin typeface="Trebuchet MS" panose="020B0603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177" y="2097088"/>
            <a:ext cx="5458469" cy="3815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35114" y="6104237"/>
            <a:ext cx="2848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Рисование </a:t>
            </a:r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карты </a:t>
            </a:r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с помощью курсора</a:t>
            </a:r>
            <a:endParaRPr lang="ru-RU" sz="1200" u="heavy" dirty="0">
              <a:uFill>
                <a:solidFill>
                  <a:schemeClr val="tx1">
                    <a:lumMod val="65000"/>
                  </a:schemeClr>
                </a:solidFill>
              </a:uFill>
              <a:latin typeface="Trebuchet MS" panose="020B0603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 flipV="1">
            <a:off x="6631459" y="5624959"/>
            <a:ext cx="494271" cy="693464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37374" y="1097796"/>
            <a:ext cx="3046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Очистить</a:t>
            </a:r>
            <a:endParaRPr lang="ru-RU" sz="1200" u="heavy" dirty="0">
              <a:uFill>
                <a:solidFill>
                  <a:schemeClr val="tx1">
                    <a:lumMod val="65000"/>
                  </a:schemeClr>
                </a:solidFill>
              </a:uFill>
              <a:latin typeface="Trebuchet MS" panose="020B0603020202020204" pitchFamily="34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H="1">
            <a:off x="8419070" y="1311982"/>
            <a:ext cx="308921" cy="1208796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823646" y="1484726"/>
            <a:ext cx="3046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Загрузить из файла</a:t>
            </a:r>
            <a:endParaRPr lang="ru-RU" sz="1200" u="heavy" dirty="0">
              <a:uFill>
                <a:solidFill>
                  <a:schemeClr val="tx1">
                    <a:lumMod val="65000"/>
                  </a:schemeClr>
                </a:solidFill>
              </a:uFill>
              <a:latin typeface="Trebuchet MS" panose="020B0603020202020204" pitchFamily="34" charset="0"/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flipH="1">
            <a:off x="8484973" y="1698912"/>
            <a:ext cx="429290" cy="1036052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914263" y="1955205"/>
            <a:ext cx="3046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Сохранить в файл</a:t>
            </a:r>
            <a:endParaRPr lang="ru-RU" sz="1200" u="heavy" dirty="0">
              <a:uFill>
                <a:solidFill>
                  <a:schemeClr val="tx1">
                    <a:lumMod val="65000"/>
                  </a:schemeClr>
                </a:solidFill>
              </a:uFill>
              <a:latin typeface="Trebuchet MS" panose="020B0603020202020204" pitchFamily="34" charset="0"/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flipH="1">
            <a:off x="8484973" y="2169391"/>
            <a:ext cx="519907" cy="779759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928766" y="2451686"/>
            <a:ext cx="3046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Сгенерировать </a:t>
            </a:r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случайную карту</a:t>
            </a:r>
            <a:endParaRPr lang="ru-RU" sz="1200" u="heavy" dirty="0">
              <a:uFill>
                <a:solidFill>
                  <a:schemeClr val="tx1">
                    <a:lumMod val="65000"/>
                  </a:schemeClr>
                </a:solidFill>
              </a:uFill>
              <a:latin typeface="Trebuchet MS" panose="020B0603020202020204" pitchFamily="34" charset="0"/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8480855" y="2665872"/>
            <a:ext cx="538528" cy="534897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85952" y="1648008"/>
            <a:ext cx="3046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Запустить</a:t>
            </a:r>
            <a:endParaRPr lang="ru-RU" sz="1200" u="heavy" dirty="0">
              <a:uFill>
                <a:solidFill>
                  <a:schemeClr val="tx1">
                    <a:lumMod val="65000"/>
                  </a:schemeClr>
                </a:solidFill>
              </a:uFill>
              <a:latin typeface="Trebuchet MS" panose="020B0603020202020204" pitchFamily="34" charset="0"/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flipH="1">
            <a:off x="3978876" y="1862194"/>
            <a:ext cx="497693" cy="633070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011144" y="3307131"/>
            <a:ext cx="3046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Оценка работы алгоритма</a:t>
            </a:r>
            <a:endParaRPr lang="ru-RU" sz="1200" u="heavy" dirty="0">
              <a:uFill>
                <a:solidFill>
                  <a:schemeClr val="tx1">
                    <a:lumMod val="65000"/>
                  </a:schemeClr>
                </a:solidFill>
              </a:uFill>
              <a:latin typeface="Trebuchet MS" panose="020B0603020202020204" pitchFamily="34" charset="0"/>
            </a:endParaRPr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 flipH="1">
            <a:off x="8480855" y="3521317"/>
            <a:ext cx="620906" cy="1363721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984458" y="4258893"/>
            <a:ext cx="3046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Показывать процесс поиска пути</a:t>
            </a:r>
            <a:endParaRPr lang="ru-RU" sz="1200" u="heavy" dirty="0">
              <a:uFill>
                <a:solidFill>
                  <a:schemeClr val="tx1">
                    <a:lumMod val="65000"/>
                  </a:schemeClr>
                </a:solidFill>
              </a:uFill>
              <a:latin typeface="Trebuchet MS" panose="020B0603020202020204" pitchFamily="34" charset="0"/>
            </a:endParaRP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8353168" y="4473079"/>
            <a:ext cx="721907" cy="889753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951333" y="4996469"/>
            <a:ext cx="3046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Скорость анимации</a:t>
            </a:r>
            <a:endParaRPr lang="ru-RU" sz="1200" u="heavy" dirty="0">
              <a:uFill>
                <a:solidFill>
                  <a:schemeClr val="tx1">
                    <a:lumMod val="65000"/>
                  </a:schemeClr>
                </a:solidFill>
              </a:uFill>
              <a:latin typeface="Trebuchet MS" panose="020B0603020202020204" pitchFamily="34" charset="0"/>
            </a:endParaRPr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 flipH="1">
            <a:off x="8480855" y="5210655"/>
            <a:ext cx="561095" cy="459489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9278" y="6310965"/>
            <a:ext cx="3549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Оценка расстояния алгоритмами </a:t>
            </a:r>
            <a:r>
              <a:rPr lang="en-US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Best-First </a:t>
            </a:r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и </a:t>
            </a:r>
            <a:r>
              <a:rPr lang="en-US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A*</a:t>
            </a:r>
            <a:endParaRPr lang="ru-RU" sz="1200" u="heavy" dirty="0">
              <a:uFill>
                <a:solidFill>
                  <a:schemeClr val="tx1">
                    <a:lumMod val="65000"/>
                  </a:schemeClr>
                </a:solidFill>
              </a:uFill>
              <a:latin typeface="Trebuchet MS" panose="020B0603020202020204" pitchFamily="34" charset="0"/>
            </a:endParaRPr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 flipV="1">
            <a:off x="3863546" y="5670146"/>
            <a:ext cx="115330" cy="854222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72356" y="4980904"/>
            <a:ext cx="2323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Выбор алгоритма поиска пути</a:t>
            </a:r>
            <a:endParaRPr lang="ru-RU" sz="1200" u="heavy" dirty="0">
              <a:uFill>
                <a:solidFill>
                  <a:schemeClr val="tx1">
                    <a:lumMod val="65000"/>
                  </a:schemeClr>
                </a:solidFill>
              </a:uFill>
              <a:latin typeface="Trebuchet MS" panose="020B0603020202020204" pitchFamily="34" charset="0"/>
            </a:endParaRP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 flipV="1">
            <a:off x="2706936" y="3973834"/>
            <a:ext cx="1156610" cy="1212216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-83754" y="3951710"/>
            <a:ext cx="262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200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Включение/отключение</a:t>
            </a:r>
          </a:p>
          <a:p>
            <a:pPr algn="r"/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клеток с повышенной стоимостью</a:t>
            </a:r>
            <a:endParaRPr lang="ru-RU" sz="1200" u="heavy" dirty="0">
              <a:uFill>
                <a:solidFill>
                  <a:schemeClr val="tx1">
                    <a:lumMod val="65000"/>
                  </a:schemeClr>
                </a:solidFill>
              </a:uFill>
              <a:latin typeface="Trebuchet MS" panose="020B0603020202020204" pitchFamily="34" charset="0"/>
            </a:endParaRPr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V="1">
            <a:off x="2455507" y="3404737"/>
            <a:ext cx="1392041" cy="946422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0" y="3410918"/>
            <a:ext cx="2861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Разрешение двигаться по диагонали</a:t>
            </a:r>
            <a:endParaRPr lang="ru-RU" sz="1200" u="heavy" dirty="0">
              <a:uFill>
                <a:solidFill>
                  <a:schemeClr val="tx1">
                    <a:lumMod val="65000"/>
                  </a:schemeClr>
                </a:solidFill>
              </a:uFill>
              <a:latin typeface="Trebuchet MS" panose="020B0603020202020204" pitchFamily="34" charset="0"/>
            </a:endParaRPr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 flipV="1">
            <a:off x="2772977" y="3125001"/>
            <a:ext cx="1090569" cy="491063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4168" y="2936290"/>
            <a:ext cx="2323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Размер </a:t>
            </a:r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карты</a:t>
            </a:r>
            <a:endParaRPr lang="ru-RU" sz="1200" u="heavy" dirty="0">
              <a:uFill>
                <a:solidFill>
                  <a:schemeClr val="tx1">
                    <a:lumMod val="65000"/>
                  </a:schemeClr>
                </a:solidFill>
              </a:uFill>
              <a:latin typeface="Trebuchet MS" panose="020B0603020202020204" pitchFamily="34" charset="0"/>
            </a:endParaRPr>
          </a:p>
        </p:txBody>
      </p:sp>
      <p:cxnSp>
        <p:nvCxnSpPr>
          <p:cNvPr id="62" name="Прямая соединительная линия 61"/>
          <p:cNvCxnSpPr/>
          <p:nvPr/>
        </p:nvCxnSpPr>
        <p:spPr>
          <a:xfrm flipV="1">
            <a:off x="2488748" y="2882194"/>
            <a:ext cx="1311648" cy="259242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35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small" dirty="0" smtClean="0">
                <a:latin typeface="Trebuchet MS" panose="020B0603020202020204" pitchFamily="34" charset="0"/>
              </a:rPr>
              <a:t>Генерация случайной </a:t>
            </a:r>
            <a:r>
              <a:rPr lang="ru-RU" cap="small" dirty="0" smtClean="0">
                <a:latin typeface="Trebuchet MS" panose="020B0603020202020204" pitchFamily="34" charset="0"/>
              </a:rPr>
              <a:t>карты</a:t>
            </a:r>
            <a:endParaRPr lang="ru-RU" cap="small" dirty="0">
              <a:latin typeface="Trebuchet MS" panose="020B0603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44" y="1827472"/>
            <a:ext cx="2539637" cy="23166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326" y="4240187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rebuchet MS" panose="020B0603020202020204" pitchFamily="34" charset="0"/>
              </a:rPr>
              <a:t>Случайные точки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06" y="2389686"/>
            <a:ext cx="2659877" cy="24262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10079" y="484964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rebuchet MS" panose="020B0603020202020204" pitchFamily="34" charset="0"/>
              </a:rPr>
              <a:t>Случайные стены</a:t>
            </a:r>
            <a:endParaRPr lang="ru-RU" dirty="0">
              <a:latin typeface="Trebuchet MS" panose="020B06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34981" y="4222715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rebuchet MS" panose="020B0603020202020204" pitchFamily="34" charset="0"/>
              </a:rPr>
              <a:t>«Острова»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225" y="1817593"/>
            <a:ext cx="2552699" cy="232852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493" y="2502991"/>
            <a:ext cx="2532483" cy="23100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53440" y="484964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rebuchet MS" panose="020B0603020202020204" pitchFamily="34" charset="0"/>
              </a:rPr>
              <a:t>Лабиринт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3405" y="1869095"/>
            <a:ext cx="2494006" cy="22749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024976" y="4169322"/>
            <a:ext cx="2462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rebuchet MS" panose="020B0603020202020204" pitchFamily="34" charset="0"/>
              </a:rPr>
              <a:t>Лабиринт-дерево</a:t>
            </a:r>
          </a:p>
          <a:p>
            <a:pPr algn="ctr"/>
            <a:r>
              <a:rPr lang="ru-RU" sz="1400" dirty="0" smtClean="0">
                <a:latin typeface="Trebuchet MS" panose="020B0603020202020204" pitchFamily="34" charset="0"/>
              </a:rPr>
              <a:t>(в котором из любой</a:t>
            </a:r>
          </a:p>
          <a:p>
            <a:pPr algn="ctr"/>
            <a:r>
              <a:rPr lang="ru-RU" sz="1400" dirty="0" smtClean="0">
                <a:latin typeface="Trebuchet MS" panose="020B0603020202020204" pitchFamily="34" charset="0"/>
              </a:rPr>
              <a:t>точки в любую существует </a:t>
            </a:r>
          </a:p>
          <a:p>
            <a:pPr algn="ctr"/>
            <a:r>
              <a:rPr lang="ru-RU" sz="1400" dirty="0" smtClean="0">
                <a:latin typeface="Trebuchet MS" panose="020B0603020202020204" pitchFamily="34" charset="0"/>
              </a:rPr>
              <a:t>единственный путь)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92783" y="5846983"/>
            <a:ext cx="515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rebuchet MS" panose="020B0603020202020204" pitchFamily="34" charset="0"/>
              </a:rPr>
              <a:t>Генерация с клетками повышенной стоимости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519" y="5352615"/>
            <a:ext cx="1488814" cy="135806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0820" y="5352615"/>
            <a:ext cx="1522737" cy="1389012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5653" y="5364711"/>
            <a:ext cx="1521399" cy="138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4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rebuchet MS" panose="020B0603020202020204" pitchFamily="34" charset="0"/>
              </a:rPr>
              <a:t>П</a:t>
            </a:r>
            <a:r>
              <a:rPr lang="ru-RU" cap="small" dirty="0" smtClean="0">
                <a:latin typeface="Trebuchet MS" panose="020B0603020202020204" pitchFamily="34" charset="0"/>
              </a:rPr>
              <a:t>римеры работы программы</a:t>
            </a:r>
            <a:endParaRPr lang="ru-RU" dirty="0">
              <a:latin typeface="Trebuchet MS" panose="020B06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8652" y="5183780"/>
            <a:ext cx="3028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rebuchet MS" panose="020B0603020202020204" pitchFamily="34" charset="0"/>
              </a:rPr>
              <a:t>Нахождение пути</a:t>
            </a:r>
          </a:p>
          <a:p>
            <a:pPr algn="ctr"/>
            <a:r>
              <a:rPr lang="ru-RU" dirty="0" smtClean="0">
                <a:latin typeface="Trebuchet MS" panose="020B0603020202020204" pitchFamily="34" charset="0"/>
              </a:rPr>
              <a:t>на сгенерированной карте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478" y="1705209"/>
            <a:ext cx="3370820" cy="235773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478" y="4062941"/>
            <a:ext cx="3370820" cy="23577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54677" y="6452156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rebuchet MS" panose="020B0603020202020204" pitchFamily="34" charset="0"/>
              </a:rPr>
              <a:t>Разрешение двигаться по диагонали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75" y="2565344"/>
            <a:ext cx="3634430" cy="254211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5571" y="2393899"/>
            <a:ext cx="3988658" cy="27898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6836" y="5188252"/>
            <a:ext cx="4047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rebuchet MS" panose="020B0603020202020204" pitchFamily="34" charset="0"/>
              </a:rPr>
              <a:t>Визуализация процесса поиска пути</a:t>
            </a:r>
            <a:endParaRPr lang="ru-RU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05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7518" t="8907" r="11886" b="9030"/>
          <a:stretch/>
        </p:blipFill>
        <p:spPr>
          <a:xfrm>
            <a:off x="1037967" y="996777"/>
            <a:ext cx="9869125" cy="469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5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69</TotalTime>
  <Words>389</Words>
  <Application>Microsoft Office PowerPoint</Application>
  <PresentationFormat>Широкоэкранный</PresentationFormat>
  <Paragraphs>52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Контур</vt:lpstr>
      <vt:lpstr>Pathfinding (Поиск пути в графе)</vt:lpstr>
      <vt:lpstr>Постановка задачи</vt:lpstr>
      <vt:lpstr>Математическая модель</vt:lpstr>
      <vt:lpstr>Визуализация метода решения</vt:lpstr>
      <vt:lpstr>Функции программы</vt:lpstr>
      <vt:lpstr>Генерация случайной карты</vt:lpstr>
      <vt:lpstr>Примеры работы программы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Pathfinding (Поиск пути в графе)</dc:title>
  <dc:creator>Пользователь Windows</dc:creator>
  <cp:lastModifiedBy>Пользователь Windows</cp:lastModifiedBy>
  <cp:revision>9</cp:revision>
  <dcterms:created xsi:type="dcterms:W3CDTF">2021-03-30T08:47:22Z</dcterms:created>
  <dcterms:modified xsi:type="dcterms:W3CDTF">2021-04-01T08:17:49Z</dcterms:modified>
</cp:coreProperties>
</file>