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small" dirty="0" smtClean="0">
                <a:latin typeface="Trebuchet MS" panose="020B0603020202020204" pitchFamily="34" charset="0"/>
              </a:rPr>
              <a:t>Pathfinding (</a:t>
            </a:r>
            <a:r>
              <a:rPr lang="ru-RU" cap="small" dirty="0" smtClean="0">
                <a:latin typeface="Trebuchet MS" panose="020B0603020202020204" pitchFamily="34" charset="0"/>
              </a:rPr>
              <a:t>Поиск пути в графе)</a:t>
            </a:r>
            <a:endParaRPr lang="ru-RU" cap="small" dirty="0">
              <a:latin typeface="Trebuchet MS" panose="020B0603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cap="none" dirty="0" smtClean="0">
                <a:latin typeface="Trebuchet MS" panose="020B0603020202020204" pitchFamily="34" charset="0"/>
              </a:rPr>
              <a:t>Итоговый проект по информатике</a:t>
            </a:r>
          </a:p>
          <a:p>
            <a:r>
              <a:rPr lang="ru-RU" cap="none" dirty="0" smtClean="0">
                <a:latin typeface="Trebuchet MS" panose="020B0603020202020204" pitchFamily="34" charset="0"/>
              </a:rPr>
              <a:t>ученика 10-2 Мамаева Фёдора</a:t>
            </a:r>
            <a:endParaRPr lang="ru-RU" cap="none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3527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cap="small" dirty="0" smtClean="0">
                <a:latin typeface="Trebuchet MS" panose="020B0603020202020204" pitchFamily="34" charset="0"/>
              </a:rPr>
              <a:t>Постановка задачи</a:t>
            </a:r>
            <a:endParaRPr lang="ru-RU" cap="small" dirty="0">
              <a:latin typeface="Trebuchet MS" panose="020B0603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26083" y="2208298"/>
            <a:ext cx="7384750" cy="4373220"/>
          </a:xfrm>
        </p:spPr>
        <p:txBody>
          <a:bodyPr>
            <a:normAutofit fontScale="85000" lnSpcReduction="10000"/>
          </a:bodyPr>
          <a:lstStyle/>
          <a:p>
            <a:r>
              <a:rPr lang="ru-RU" dirty="0" smtClean="0">
                <a:latin typeface="Trebuchet MS" panose="020B0603020202020204" pitchFamily="34" charset="0"/>
              </a:rPr>
              <a:t>Дана карта из </a:t>
            </a:r>
            <a:r>
              <a:rPr lang="en-US" dirty="0" smtClean="0">
                <a:latin typeface="Trebuchet MS" panose="020B0603020202020204" pitchFamily="34" charset="0"/>
              </a:rPr>
              <a:t>n * m </a:t>
            </a:r>
            <a:r>
              <a:rPr lang="ru-RU" dirty="0" smtClean="0">
                <a:latin typeface="Trebuchet MS" panose="020B0603020202020204" pitchFamily="34" charset="0"/>
              </a:rPr>
              <a:t>квадратных клеток. Каждая клетка может быть либо </a:t>
            </a:r>
            <a:r>
              <a:rPr lang="ru-RU" dirty="0" smtClean="0">
                <a:latin typeface="Trebuchet MS" panose="020B0603020202020204" pitchFamily="34" charset="0"/>
              </a:rPr>
              <a:t>пустой</a:t>
            </a:r>
            <a:r>
              <a:rPr lang="ru-RU" dirty="0" smtClean="0">
                <a:latin typeface="Trebuchet MS" panose="020B0603020202020204" pitchFamily="34" charset="0"/>
              </a:rPr>
              <a:t>, </a:t>
            </a:r>
            <a:r>
              <a:rPr lang="ru-RU" dirty="0" smtClean="0">
                <a:latin typeface="Trebuchet MS" panose="020B0603020202020204" pitchFamily="34" charset="0"/>
              </a:rPr>
              <a:t>либо стеной, либо клеткой с повышенной стоимостью движения, а также координаты начальной клетки и цели. Требуется найти оптимальный путь от начальной клетки к целевой. Карта хранится как двумерная матрица из клеток.</a:t>
            </a:r>
          </a:p>
          <a:p>
            <a:r>
              <a:rPr lang="ru-RU" b="1" dirty="0" smtClean="0">
                <a:latin typeface="Trebuchet MS" panose="020B0603020202020204" pitchFamily="34" charset="0"/>
              </a:rPr>
              <a:t>Входные данные: </a:t>
            </a:r>
            <a:r>
              <a:rPr lang="ru-RU" dirty="0" smtClean="0">
                <a:latin typeface="Trebuchet MS" panose="020B0603020202020204" pitchFamily="34" charset="0"/>
              </a:rPr>
              <a:t>матрица из </a:t>
            </a:r>
            <a:r>
              <a:rPr lang="en-US" dirty="0" smtClean="0">
                <a:latin typeface="Trebuchet MS" panose="020B0603020202020204" pitchFamily="34" charset="0"/>
              </a:rPr>
              <a:t>n * m </a:t>
            </a:r>
            <a:r>
              <a:rPr lang="ru-RU" dirty="0" smtClean="0">
                <a:latin typeface="Trebuchet MS" panose="020B0603020202020204" pitchFamily="34" charset="0"/>
              </a:rPr>
              <a:t>клеток.</a:t>
            </a:r>
            <a:endParaRPr lang="ru-RU" dirty="0" smtClean="0">
              <a:latin typeface="Trebuchet MS" panose="020B0603020202020204" pitchFamily="34" charset="0"/>
            </a:endParaRPr>
          </a:p>
          <a:p>
            <a:r>
              <a:rPr lang="ru-RU" b="1" dirty="0" smtClean="0">
                <a:latin typeface="Trebuchet MS" panose="020B0603020202020204" pitchFamily="34" charset="0"/>
              </a:rPr>
              <a:t>Выходные данные: </a:t>
            </a:r>
            <a:r>
              <a:rPr lang="ru-RU" dirty="0" smtClean="0">
                <a:latin typeface="Trebuchet MS" panose="020B0603020202020204" pitchFamily="34" charset="0"/>
              </a:rPr>
              <a:t>путь от начальной клетки к целевой </a:t>
            </a:r>
            <a:r>
              <a:rPr lang="ru-RU" dirty="0" smtClean="0">
                <a:latin typeface="Trebuchet MS" panose="020B0603020202020204" pitchFamily="34" charset="0"/>
              </a:rPr>
              <a:t>клетке (список вершин, которые нужно последовательно посетить), </a:t>
            </a:r>
            <a:r>
              <a:rPr lang="ru-RU" dirty="0" smtClean="0">
                <a:latin typeface="Trebuchet MS" panose="020B0603020202020204" pitchFamily="34" charset="0"/>
              </a:rPr>
              <a:t>найденный по одному из 5 алгоритмов, либо сообщение, что его не существует.</a:t>
            </a:r>
            <a:endParaRPr lang="ru-RU" dirty="0">
              <a:latin typeface="Trebuchet MS" panose="020B06030202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0833" y="2747833"/>
            <a:ext cx="2904140" cy="310103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32113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cap="small" dirty="0" smtClean="0">
                <a:latin typeface="Trebuchet MS" panose="020B0603020202020204" pitchFamily="34" charset="0"/>
              </a:rPr>
              <a:t>Математическая модель</a:t>
            </a:r>
            <a:endParaRPr lang="ru-RU" cap="small" dirty="0">
              <a:latin typeface="Trebuchet MS" panose="020B0603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06105" y="2233011"/>
            <a:ext cx="6511538" cy="3541714"/>
          </a:xfrm>
        </p:spPr>
        <p:txBody>
          <a:bodyPr>
            <a:normAutofit fontScale="85000" lnSpcReduction="20000"/>
          </a:bodyPr>
          <a:lstStyle/>
          <a:p>
            <a:r>
              <a:rPr lang="ru-RU" dirty="0" smtClean="0">
                <a:latin typeface="Trebuchet MS" panose="020B0603020202020204" pitchFamily="34" charset="0"/>
              </a:rPr>
              <a:t>Карту из квадратных клеток можно представить как граф, в котором клетки соответствуют вершинам. Соседние клетки связаны между собой </a:t>
            </a:r>
            <a:r>
              <a:rPr lang="ru-RU" dirty="0" smtClean="0">
                <a:latin typeface="Trebuchet MS" panose="020B0603020202020204" pitchFamily="34" charset="0"/>
              </a:rPr>
              <a:t>ребрами, имеющими вес </a:t>
            </a:r>
            <a:r>
              <a:rPr lang="ru-RU" dirty="0" smtClean="0">
                <a:latin typeface="Trebuchet MS" panose="020B0603020202020204" pitchFamily="34" charset="0"/>
              </a:rPr>
              <a:t>1. </a:t>
            </a:r>
            <a:endParaRPr lang="ru-RU" dirty="0" smtClean="0">
              <a:latin typeface="Trebuchet MS" panose="020B0603020202020204" pitchFamily="34" charset="0"/>
            </a:endParaRPr>
          </a:p>
          <a:p>
            <a:r>
              <a:rPr lang="ru-RU" dirty="0" smtClean="0">
                <a:latin typeface="Trebuchet MS" panose="020B0603020202020204" pitchFamily="34" charset="0"/>
              </a:rPr>
              <a:t>Клетки </a:t>
            </a:r>
            <a:r>
              <a:rPr lang="ru-RU" dirty="0" smtClean="0">
                <a:latin typeface="Trebuchet MS" panose="020B0603020202020204" pitchFamily="34" charset="0"/>
              </a:rPr>
              <a:t>с повышенной стоимостью движения связаны с соседними клетками рёбрами, имеющими вес, больший 1</a:t>
            </a:r>
            <a:r>
              <a:rPr lang="ru-RU" dirty="0" smtClean="0">
                <a:latin typeface="Trebuchet MS" panose="020B0603020202020204" pitchFamily="34" charset="0"/>
              </a:rPr>
              <a:t>.</a:t>
            </a:r>
          </a:p>
          <a:p>
            <a:r>
              <a:rPr lang="ru-RU" dirty="0" smtClean="0">
                <a:latin typeface="Trebuchet MS" panose="020B0603020202020204" pitchFamily="34" charset="0"/>
              </a:rPr>
              <a:t>По </a:t>
            </a:r>
            <a:r>
              <a:rPr lang="ru-RU" dirty="0" smtClean="0">
                <a:latin typeface="Trebuchet MS" panose="020B0603020202020204" pitchFamily="34" charset="0"/>
              </a:rPr>
              <a:t>желанию пользователя клетки, соприкасающиеся углами, также могут быть связаны между собой.</a:t>
            </a:r>
            <a:endParaRPr lang="ru-RU" dirty="0">
              <a:latin typeface="Trebuchet MS" panose="020B060302020202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765" y="1886207"/>
            <a:ext cx="2067965" cy="2106619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9632" y="4510215"/>
            <a:ext cx="2735465" cy="750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508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cap="small" dirty="0" smtClean="0">
                <a:latin typeface="Trebuchet MS" panose="020B0603020202020204" pitchFamily="34" charset="0"/>
              </a:rPr>
              <a:t>Визуализация метода решения</a:t>
            </a:r>
            <a:endParaRPr lang="ru-RU" cap="small" dirty="0">
              <a:latin typeface="Trebuchet MS" panose="020B0603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3" y="1878227"/>
            <a:ext cx="6626869" cy="448138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 smtClean="0">
                <a:latin typeface="Trebuchet MS" panose="020B0603020202020204" pitchFamily="34" charset="0"/>
              </a:rPr>
              <a:t>Путь находится по одному из 5 алгоритмов поиска пути в </a:t>
            </a:r>
            <a:r>
              <a:rPr lang="ru-RU" dirty="0" smtClean="0">
                <a:latin typeface="Trebuchet MS" panose="020B0603020202020204" pitchFamily="34" charset="0"/>
              </a:rPr>
              <a:t>графе:</a:t>
            </a:r>
          </a:p>
          <a:p>
            <a:pPr lvl="1"/>
            <a:r>
              <a:rPr lang="ru-RU" dirty="0" smtClean="0">
                <a:latin typeface="Trebuchet MS" panose="020B0603020202020204" pitchFamily="34" charset="0"/>
              </a:rPr>
              <a:t>Поиск в глубину (</a:t>
            </a:r>
            <a:r>
              <a:rPr lang="en-US" dirty="0" smtClean="0">
                <a:latin typeface="Trebuchet MS" panose="020B0603020202020204" pitchFamily="34" charset="0"/>
              </a:rPr>
              <a:t>DFS)</a:t>
            </a:r>
            <a:r>
              <a:rPr lang="ru-RU" dirty="0" smtClean="0">
                <a:latin typeface="Trebuchet MS" panose="020B0603020202020204" pitchFamily="34" charset="0"/>
              </a:rPr>
              <a:t>. Самый простой алгоритм, который служит лишь для проверки наличия пути.</a:t>
            </a:r>
          </a:p>
          <a:p>
            <a:pPr lvl="1"/>
            <a:r>
              <a:rPr lang="ru-RU" dirty="0" smtClean="0">
                <a:latin typeface="Trebuchet MS" panose="020B0603020202020204" pitchFamily="34" charset="0"/>
              </a:rPr>
              <a:t>Поиск </a:t>
            </a:r>
            <a:r>
              <a:rPr lang="ru-RU" dirty="0" smtClean="0">
                <a:latin typeface="Trebuchet MS" panose="020B0603020202020204" pitchFamily="34" charset="0"/>
              </a:rPr>
              <a:t>в ширину (</a:t>
            </a:r>
            <a:r>
              <a:rPr lang="en-US" dirty="0" smtClean="0">
                <a:latin typeface="Trebuchet MS" panose="020B0603020202020204" pitchFamily="34" charset="0"/>
              </a:rPr>
              <a:t>BFS)</a:t>
            </a:r>
            <a:r>
              <a:rPr lang="ru-RU" dirty="0" smtClean="0">
                <a:latin typeface="Trebuchet MS" panose="020B0603020202020204" pitchFamily="34" charset="0"/>
              </a:rPr>
              <a:t>. Исследует граф во все стороны одинаково. Находит путь, оптимальный по количеству шагов, но не по их стоимости.</a:t>
            </a:r>
          </a:p>
          <a:p>
            <a:pPr lvl="1"/>
            <a:r>
              <a:rPr lang="ru-RU" dirty="0" smtClean="0">
                <a:latin typeface="Trebuchet MS" panose="020B0603020202020204" pitchFamily="34" charset="0"/>
              </a:rPr>
              <a:t>Алгоритм </a:t>
            </a:r>
            <a:r>
              <a:rPr lang="ru-RU" dirty="0" err="1" smtClean="0">
                <a:latin typeface="Trebuchet MS" panose="020B0603020202020204" pitchFamily="34" charset="0"/>
              </a:rPr>
              <a:t>Дейкстры</a:t>
            </a:r>
            <a:r>
              <a:rPr lang="ru-RU" dirty="0" smtClean="0">
                <a:latin typeface="Trebuchet MS" panose="020B0603020202020204" pitchFamily="34" charset="0"/>
              </a:rPr>
              <a:t>. Подобен поиску в ширину, но отдаёт предпочтение рёбрам с наименьшей стоимостью движения.</a:t>
            </a:r>
          </a:p>
          <a:p>
            <a:pPr lvl="1"/>
            <a:r>
              <a:rPr lang="ru-RU" dirty="0" smtClean="0">
                <a:latin typeface="Trebuchet MS" panose="020B0603020202020204" pitchFamily="34" charset="0"/>
              </a:rPr>
              <a:t>Поиск </a:t>
            </a:r>
            <a:r>
              <a:rPr lang="en-US" dirty="0" smtClean="0">
                <a:latin typeface="Trebuchet MS" panose="020B0603020202020204" pitchFamily="34" charset="0"/>
              </a:rPr>
              <a:t>Best-First. </a:t>
            </a:r>
            <a:r>
              <a:rPr lang="ru-RU" dirty="0" smtClean="0">
                <a:latin typeface="Trebuchet MS" panose="020B0603020202020204" pitchFamily="34" charset="0"/>
              </a:rPr>
              <a:t>Жадный алгоритм, который на каждом шагу выбирает наиболее приближенную к цели вершину. Не всегда находит оптимальный путь.</a:t>
            </a:r>
          </a:p>
          <a:p>
            <a:pPr lvl="1"/>
            <a:r>
              <a:rPr lang="ru-RU" dirty="0" smtClean="0">
                <a:latin typeface="Trebuchet MS" panose="020B0603020202020204" pitchFamily="34" charset="0"/>
              </a:rPr>
              <a:t>Алгоритм </a:t>
            </a:r>
            <a:r>
              <a:rPr lang="en-US" dirty="0" smtClean="0">
                <a:latin typeface="Trebuchet MS" panose="020B0603020202020204" pitchFamily="34" charset="0"/>
              </a:rPr>
              <a:t>A*. </a:t>
            </a:r>
            <a:r>
              <a:rPr lang="ru-RU" dirty="0" smtClean="0">
                <a:latin typeface="Trebuchet MS" panose="020B0603020202020204" pitchFamily="34" charset="0"/>
              </a:rPr>
              <a:t>Подобен алгоритму </a:t>
            </a:r>
            <a:r>
              <a:rPr lang="ru-RU" dirty="0" err="1" smtClean="0">
                <a:latin typeface="Trebuchet MS" panose="020B0603020202020204" pitchFamily="34" charset="0"/>
              </a:rPr>
              <a:t>Дейкстры</a:t>
            </a:r>
            <a:r>
              <a:rPr lang="ru-RU" dirty="0" smtClean="0">
                <a:latin typeface="Trebuchet MS" panose="020B0603020202020204" pitchFamily="34" charset="0"/>
              </a:rPr>
              <a:t>, но отдаёт предпочтение наиболее приближенным к цели вершинам, как поиск </a:t>
            </a:r>
            <a:r>
              <a:rPr lang="en-US" dirty="0" smtClean="0">
                <a:latin typeface="Trebuchet MS" panose="020B0603020202020204" pitchFamily="34" charset="0"/>
              </a:rPr>
              <a:t>Best-First. </a:t>
            </a:r>
            <a:r>
              <a:rPr lang="ru-RU" dirty="0" smtClean="0">
                <a:latin typeface="Trebuchet MS" panose="020B0603020202020204" pitchFamily="34" charset="0"/>
              </a:rPr>
              <a:t>Самый оптимальный алгоритм из перечисленных.</a:t>
            </a:r>
            <a:endParaRPr lang="ru-RU" dirty="0">
              <a:latin typeface="Trebuchet MS" panose="020B06030202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5812" y="255072"/>
            <a:ext cx="1657350" cy="16573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8535403" y="1903750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 panose="020B0603020202020204" pitchFamily="34" charset="0"/>
              </a:rPr>
              <a:t>DFS</a:t>
            </a:r>
            <a:endParaRPr lang="ru-RU" dirty="0">
              <a:latin typeface="Trebuchet MS" panose="020B060302020202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7633" y="1256110"/>
            <a:ext cx="1866900" cy="15621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10602000" y="2894527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 panose="020B0603020202020204" pitchFamily="34" charset="0"/>
              </a:rPr>
              <a:t>BFS</a:t>
            </a:r>
            <a:endParaRPr lang="ru-RU" dirty="0">
              <a:latin typeface="Trebuchet MS" panose="020B0603020202020204" pitchFamily="34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5295" y="2275868"/>
            <a:ext cx="1758384" cy="184415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7895004" y="4144918"/>
            <a:ext cx="18389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>
                <a:latin typeface="Trebuchet MS" panose="020B0603020202020204" pitchFamily="34" charset="0"/>
              </a:rPr>
              <a:t>Алгоритм </a:t>
            </a:r>
            <a:r>
              <a:rPr lang="ru-RU" sz="1400" dirty="0" err="1" smtClean="0">
                <a:latin typeface="Trebuchet MS" panose="020B0603020202020204" pitchFamily="34" charset="0"/>
              </a:rPr>
              <a:t>Дейкстры</a:t>
            </a:r>
            <a:endParaRPr lang="ru-RU" sz="1400" dirty="0">
              <a:latin typeface="Trebuchet MS" panose="020B0603020202020204" pitchFamily="34" charset="0"/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90426" y="3416493"/>
            <a:ext cx="1981314" cy="145684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0397394" y="4873342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 panose="020B0603020202020204" pitchFamily="34" charset="0"/>
              </a:rPr>
              <a:t>Best-First</a:t>
            </a:r>
            <a:endParaRPr lang="ru-RU" dirty="0">
              <a:latin typeface="Trebuchet MS" panose="020B0603020202020204" pitchFamily="34" charset="0"/>
            </a:endParaRP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63693" y="4664225"/>
            <a:ext cx="1970276" cy="150363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469748" y="6194721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 panose="020B0603020202020204" pitchFamily="34" charset="0"/>
              </a:rPr>
              <a:t>A*</a:t>
            </a:r>
            <a:endParaRPr lang="ru-RU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0424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cap="small" dirty="0" smtClean="0">
                <a:latin typeface="Trebuchet MS" panose="020B0603020202020204" pitchFamily="34" charset="0"/>
              </a:rPr>
              <a:t>Интерфейс </a:t>
            </a:r>
            <a:r>
              <a:rPr lang="ru-RU" cap="small" dirty="0" smtClean="0">
                <a:latin typeface="Trebuchet MS" panose="020B0603020202020204" pitchFamily="34" charset="0"/>
              </a:rPr>
              <a:t>программы</a:t>
            </a:r>
            <a:endParaRPr lang="ru-RU" cap="small" dirty="0">
              <a:latin typeface="Trebuchet MS" panose="020B06030202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5177" y="2097088"/>
            <a:ext cx="5458469" cy="38157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35114" y="6104237"/>
            <a:ext cx="2848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u="heavy" dirty="0" smtClean="0">
                <a:uFill>
                  <a:solidFill>
                    <a:schemeClr val="tx1">
                      <a:lumMod val="65000"/>
                    </a:schemeClr>
                  </a:solidFill>
                </a:uFill>
                <a:latin typeface="Trebuchet MS" panose="020B0603020202020204" pitchFamily="34" charset="0"/>
              </a:rPr>
              <a:t>Рисование карты с помощью курсора</a:t>
            </a:r>
            <a:endParaRPr lang="ru-RU" sz="1200" u="heavy" dirty="0">
              <a:uFill>
                <a:solidFill>
                  <a:schemeClr val="tx1">
                    <a:lumMod val="65000"/>
                  </a:schemeClr>
                </a:solidFill>
              </a:uFill>
              <a:latin typeface="Trebuchet MS" panose="020B0603020202020204" pitchFamily="34" charset="0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 flipH="1" flipV="1">
            <a:off x="6631459" y="5624959"/>
            <a:ext cx="494271" cy="693464"/>
          </a:xfrm>
          <a:prstGeom prst="line">
            <a:avLst/>
          </a:prstGeom>
          <a:ln w="1905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637374" y="1097796"/>
            <a:ext cx="30460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u="heavy" dirty="0" smtClean="0">
                <a:uFill>
                  <a:solidFill>
                    <a:schemeClr val="tx1">
                      <a:lumMod val="65000"/>
                    </a:schemeClr>
                  </a:solidFill>
                </a:uFill>
                <a:latin typeface="Trebuchet MS" panose="020B0603020202020204" pitchFamily="34" charset="0"/>
              </a:rPr>
              <a:t>Очистить</a:t>
            </a:r>
            <a:endParaRPr lang="ru-RU" sz="1200" u="heavy" dirty="0">
              <a:uFill>
                <a:solidFill>
                  <a:schemeClr val="tx1">
                    <a:lumMod val="65000"/>
                  </a:schemeClr>
                </a:solidFill>
              </a:uFill>
              <a:latin typeface="Trebuchet MS" panose="020B0603020202020204" pitchFamily="34" charset="0"/>
            </a:endParaRP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 flipH="1">
            <a:off x="8419070" y="1311982"/>
            <a:ext cx="308921" cy="1208796"/>
          </a:xfrm>
          <a:prstGeom prst="line">
            <a:avLst/>
          </a:prstGeom>
          <a:ln w="1905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823646" y="1484726"/>
            <a:ext cx="30460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u="heavy" dirty="0" smtClean="0">
                <a:uFill>
                  <a:solidFill>
                    <a:schemeClr val="tx1">
                      <a:lumMod val="65000"/>
                    </a:schemeClr>
                  </a:solidFill>
                </a:uFill>
                <a:latin typeface="Trebuchet MS" panose="020B0603020202020204" pitchFamily="34" charset="0"/>
              </a:rPr>
              <a:t>Загрузить из файла</a:t>
            </a:r>
            <a:endParaRPr lang="ru-RU" sz="1200" u="heavy" dirty="0">
              <a:uFill>
                <a:solidFill>
                  <a:schemeClr val="tx1">
                    <a:lumMod val="65000"/>
                  </a:schemeClr>
                </a:solidFill>
              </a:uFill>
              <a:latin typeface="Trebuchet MS" panose="020B0603020202020204" pitchFamily="34" charset="0"/>
            </a:endParaRPr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 flipH="1">
            <a:off x="8484973" y="1698912"/>
            <a:ext cx="429290" cy="1036052"/>
          </a:xfrm>
          <a:prstGeom prst="line">
            <a:avLst/>
          </a:prstGeom>
          <a:ln w="1905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914263" y="1955205"/>
            <a:ext cx="30460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u="heavy" dirty="0" smtClean="0">
                <a:uFill>
                  <a:solidFill>
                    <a:schemeClr val="tx1">
                      <a:lumMod val="65000"/>
                    </a:schemeClr>
                  </a:solidFill>
                </a:uFill>
                <a:latin typeface="Trebuchet MS" panose="020B0603020202020204" pitchFamily="34" charset="0"/>
              </a:rPr>
              <a:t>Сохранить в файл</a:t>
            </a:r>
            <a:endParaRPr lang="ru-RU" sz="1200" u="heavy" dirty="0">
              <a:uFill>
                <a:solidFill>
                  <a:schemeClr val="tx1">
                    <a:lumMod val="65000"/>
                  </a:schemeClr>
                </a:solidFill>
              </a:uFill>
              <a:latin typeface="Trebuchet MS" panose="020B0603020202020204" pitchFamily="34" charset="0"/>
            </a:endParaRPr>
          </a:p>
        </p:txBody>
      </p:sp>
      <p:cxnSp>
        <p:nvCxnSpPr>
          <p:cNvPr id="18" name="Прямая соединительная линия 17"/>
          <p:cNvCxnSpPr/>
          <p:nvPr/>
        </p:nvCxnSpPr>
        <p:spPr>
          <a:xfrm flipH="1">
            <a:off x="8484973" y="2169391"/>
            <a:ext cx="519907" cy="779759"/>
          </a:xfrm>
          <a:prstGeom prst="line">
            <a:avLst/>
          </a:prstGeom>
          <a:ln w="1905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928766" y="2451686"/>
            <a:ext cx="30460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u="heavy" dirty="0" smtClean="0">
                <a:uFill>
                  <a:solidFill>
                    <a:schemeClr val="tx1">
                      <a:lumMod val="65000"/>
                    </a:schemeClr>
                  </a:solidFill>
                </a:uFill>
                <a:latin typeface="Trebuchet MS" panose="020B0603020202020204" pitchFamily="34" charset="0"/>
              </a:rPr>
              <a:t>Сгенерировать случайную карту</a:t>
            </a:r>
            <a:endParaRPr lang="ru-RU" sz="1200" u="heavy" dirty="0">
              <a:uFill>
                <a:solidFill>
                  <a:schemeClr val="tx1">
                    <a:lumMod val="65000"/>
                  </a:schemeClr>
                </a:solidFill>
              </a:uFill>
              <a:latin typeface="Trebuchet MS" panose="020B0603020202020204" pitchFamily="34" charset="0"/>
            </a:endParaRPr>
          </a:p>
        </p:txBody>
      </p:sp>
      <p:cxnSp>
        <p:nvCxnSpPr>
          <p:cNvPr id="21" name="Прямая соединительная линия 20"/>
          <p:cNvCxnSpPr/>
          <p:nvPr/>
        </p:nvCxnSpPr>
        <p:spPr>
          <a:xfrm flipH="1">
            <a:off x="8480855" y="2665872"/>
            <a:ext cx="538528" cy="534897"/>
          </a:xfrm>
          <a:prstGeom prst="line">
            <a:avLst/>
          </a:prstGeom>
          <a:ln w="1905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385952" y="1648008"/>
            <a:ext cx="30460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u="heavy" dirty="0" smtClean="0">
                <a:uFill>
                  <a:solidFill>
                    <a:schemeClr val="tx1">
                      <a:lumMod val="65000"/>
                    </a:schemeClr>
                  </a:solidFill>
                </a:uFill>
                <a:latin typeface="Trebuchet MS" panose="020B0603020202020204" pitchFamily="34" charset="0"/>
              </a:rPr>
              <a:t>Запустить</a:t>
            </a:r>
            <a:endParaRPr lang="ru-RU" sz="1200" u="heavy" dirty="0">
              <a:uFill>
                <a:solidFill>
                  <a:schemeClr val="tx1">
                    <a:lumMod val="65000"/>
                  </a:schemeClr>
                </a:solidFill>
              </a:uFill>
              <a:latin typeface="Trebuchet MS" panose="020B0603020202020204" pitchFamily="34" charset="0"/>
            </a:endParaRPr>
          </a:p>
        </p:txBody>
      </p:sp>
      <p:cxnSp>
        <p:nvCxnSpPr>
          <p:cNvPr id="24" name="Прямая соединительная линия 23"/>
          <p:cNvCxnSpPr/>
          <p:nvPr/>
        </p:nvCxnSpPr>
        <p:spPr>
          <a:xfrm flipH="1">
            <a:off x="3978876" y="1862194"/>
            <a:ext cx="497693" cy="633070"/>
          </a:xfrm>
          <a:prstGeom prst="line">
            <a:avLst/>
          </a:prstGeom>
          <a:ln w="1905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9011144" y="3307131"/>
            <a:ext cx="30460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u="heavy" dirty="0" smtClean="0">
                <a:uFill>
                  <a:solidFill>
                    <a:schemeClr val="tx1">
                      <a:lumMod val="65000"/>
                    </a:schemeClr>
                  </a:solidFill>
                </a:uFill>
                <a:latin typeface="Trebuchet MS" panose="020B0603020202020204" pitchFamily="34" charset="0"/>
              </a:rPr>
              <a:t>Оценка работы алгоритма</a:t>
            </a:r>
            <a:endParaRPr lang="ru-RU" sz="1200" u="heavy" dirty="0">
              <a:uFill>
                <a:solidFill>
                  <a:schemeClr val="tx1">
                    <a:lumMod val="65000"/>
                  </a:schemeClr>
                </a:solidFill>
              </a:uFill>
              <a:latin typeface="Trebuchet MS" panose="020B0603020202020204" pitchFamily="34" charset="0"/>
            </a:endParaRPr>
          </a:p>
        </p:txBody>
      </p:sp>
      <p:cxnSp>
        <p:nvCxnSpPr>
          <p:cNvPr id="27" name="Прямая соединительная линия 26"/>
          <p:cNvCxnSpPr/>
          <p:nvPr/>
        </p:nvCxnSpPr>
        <p:spPr>
          <a:xfrm flipH="1">
            <a:off x="8480855" y="3521317"/>
            <a:ext cx="620906" cy="1363721"/>
          </a:xfrm>
          <a:prstGeom prst="line">
            <a:avLst/>
          </a:prstGeom>
          <a:ln w="1905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984458" y="4258893"/>
            <a:ext cx="30460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u="heavy" dirty="0" smtClean="0">
                <a:uFill>
                  <a:solidFill>
                    <a:schemeClr val="tx1">
                      <a:lumMod val="65000"/>
                    </a:schemeClr>
                  </a:solidFill>
                </a:uFill>
                <a:latin typeface="Trebuchet MS" panose="020B0603020202020204" pitchFamily="34" charset="0"/>
              </a:rPr>
              <a:t>Показывать процесс поиска пути</a:t>
            </a:r>
            <a:endParaRPr lang="ru-RU" sz="1200" u="heavy" dirty="0">
              <a:uFill>
                <a:solidFill>
                  <a:schemeClr val="tx1">
                    <a:lumMod val="65000"/>
                  </a:schemeClr>
                </a:solidFill>
              </a:uFill>
              <a:latin typeface="Trebuchet MS" panose="020B0603020202020204" pitchFamily="34" charset="0"/>
            </a:endParaRPr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 flipH="1">
            <a:off x="8353168" y="4473079"/>
            <a:ext cx="721907" cy="889753"/>
          </a:xfrm>
          <a:prstGeom prst="line">
            <a:avLst/>
          </a:prstGeom>
          <a:ln w="1905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8951333" y="4996469"/>
            <a:ext cx="30460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u="heavy" dirty="0" smtClean="0">
                <a:uFill>
                  <a:solidFill>
                    <a:schemeClr val="tx1">
                      <a:lumMod val="65000"/>
                    </a:schemeClr>
                  </a:solidFill>
                </a:uFill>
                <a:latin typeface="Trebuchet MS" panose="020B0603020202020204" pitchFamily="34" charset="0"/>
              </a:rPr>
              <a:t>Скорость анимации</a:t>
            </a:r>
            <a:endParaRPr lang="ru-RU" sz="1200" u="heavy" dirty="0">
              <a:uFill>
                <a:solidFill>
                  <a:schemeClr val="tx1">
                    <a:lumMod val="65000"/>
                  </a:schemeClr>
                </a:solidFill>
              </a:uFill>
              <a:latin typeface="Trebuchet MS" panose="020B0603020202020204" pitchFamily="34" charset="0"/>
            </a:endParaRPr>
          </a:p>
        </p:txBody>
      </p:sp>
      <p:cxnSp>
        <p:nvCxnSpPr>
          <p:cNvPr id="33" name="Прямая соединительная линия 32"/>
          <p:cNvCxnSpPr/>
          <p:nvPr/>
        </p:nvCxnSpPr>
        <p:spPr>
          <a:xfrm flipH="1">
            <a:off x="8480855" y="5210655"/>
            <a:ext cx="561095" cy="459489"/>
          </a:xfrm>
          <a:prstGeom prst="line">
            <a:avLst/>
          </a:prstGeom>
          <a:ln w="1905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29278" y="6310965"/>
            <a:ext cx="35495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u="heavy" dirty="0" smtClean="0">
                <a:uFill>
                  <a:solidFill>
                    <a:schemeClr val="tx1">
                      <a:lumMod val="65000"/>
                    </a:schemeClr>
                  </a:solidFill>
                </a:uFill>
                <a:latin typeface="Trebuchet MS" panose="020B0603020202020204" pitchFamily="34" charset="0"/>
              </a:rPr>
              <a:t>Оценка расстояния алгоритмами </a:t>
            </a:r>
            <a:r>
              <a:rPr lang="en-US" sz="1200" u="heavy" dirty="0" smtClean="0">
                <a:uFill>
                  <a:solidFill>
                    <a:schemeClr val="tx1">
                      <a:lumMod val="65000"/>
                    </a:schemeClr>
                  </a:solidFill>
                </a:uFill>
                <a:latin typeface="Trebuchet MS" panose="020B0603020202020204" pitchFamily="34" charset="0"/>
              </a:rPr>
              <a:t>Best-First </a:t>
            </a:r>
            <a:r>
              <a:rPr lang="ru-RU" sz="1200" u="heavy" dirty="0" smtClean="0">
                <a:uFill>
                  <a:solidFill>
                    <a:schemeClr val="tx1">
                      <a:lumMod val="65000"/>
                    </a:schemeClr>
                  </a:solidFill>
                </a:uFill>
                <a:latin typeface="Trebuchet MS" panose="020B0603020202020204" pitchFamily="34" charset="0"/>
              </a:rPr>
              <a:t>и </a:t>
            </a:r>
            <a:r>
              <a:rPr lang="en-US" sz="1200" u="heavy" dirty="0" smtClean="0">
                <a:uFill>
                  <a:solidFill>
                    <a:schemeClr val="tx1">
                      <a:lumMod val="65000"/>
                    </a:schemeClr>
                  </a:solidFill>
                </a:uFill>
                <a:latin typeface="Trebuchet MS" panose="020B0603020202020204" pitchFamily="34" charset="0"/>
              </a:rPr>
              <a:t>A*</a:t>
            </a:r>
            <a:endParaRPr lang="ru-RU" sz="1200" u="heavy" dirty="0">
              <a:uFill>
                <a:solidFill>
                  <a:schemeClr val="tx1">
                    <a:lumMod val="65000"/>
                  </a:schemeClr>
                </a:solidFill>
              </a:uFill>
              <a:latin typeface="Trebuchet MS" panose="020B0603020202020204" pitchFamily="34" charset="0"/>
            </a:endParaRPr>
          </a:p>
        </p:txBody>
      </p:sp>
      <p:cxnSp>
        <p:nvCxnSpPr>
          <p:cNvPr id="36" name="Прямая соединительная линия 35"/>
          <p:cNvCxnSpPr/>
          <p:nvPr/>
        </p:nvCxnSpPr>
        <p:spPr>
          <a:xfrm flipV="1">
            <a:off x="3863546" y="5670146"/>
            <a:ext cx="115330" cy="854222"/>
          </a:xfrm>
          <a:prstGeom prst="line">
            <a:avLst/>
          </a:prstGeom>
          <a:ln w="1905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72356" y="4980904"/>
            <a:ext cx="2323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200" u="heavy" dirty="0" smtClean="0">
                <a:uFill>
                  <a:solidFill>
                    <a:schemeClr val="tx1">
                      <a:lumMod val="65000"/>
                    </a:schemeClr>
                  </a:solidFill>
                </a:uFill>
                <a:latin typeface="Trebuchet MS" panose="020B0603020202020204" pitchFamily="34" charset="0"/>
              </a:rPr>
              <a:t>Выбор алгоритма поиска пути</a:t>
            </a:r>
            <a:endParaRPr lang="ru-RU" sz="1200" u="heavy" dirty="0">
              <a:uFill>
                <a:solidFill>
                  <a:schemeClr val="tx1">
                    <a:lumMod val="65000"/>
                  </a:schemeClr>
                </a:solidFill>
              </a:uFill>
              <a:latin typeface="Trebuchet MS" panose="020B0603020202020204" pitchFamily="34" charset="0"/>
            </a:endParaRPr>
          </a:p>
        </p:txBody>
      </p:sp>
      <p:cxnSp>
        <p:nvCxnSpPr>
          <p:cNvPr id="44" name="Прямая соединительная линия 43"/>
          <p:cNvCxnSpPr/>
          <p:nvPr/>
        </p:nvCxnSpPr>
        <p:spPr>
          <a:xfrm flipV="1">
            <a:off x="2706936" y="3973834"/>
            <a:ext cx="1156610" cy="1212216"/>
          </a:xfrm>
          <a:prstGeom prst="line">
            <a:avLst/>
          </a:prstGeom>
          <a:ln w="1905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-83754" y="3951710"/>
            <a:ext cx="26292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1200" dirty="0" smtClean="0">
                <a:uFill>
                  <a:solidFill>
                    <a:schemeClr val="tx1">
                      <a:lumMod val="65000"/>
                    </a:schemeClr>
                  </a:solidFill>
                </a:uFill>
                <a:latin typeface="Trebuchet MS" panose="020B0603020202020204" pitchFamily="34" charset="0"/>
              </a:rPr>
              <a:t>Включение/отключение</a:t>
            </a:r>
          </a:p>
          <a:p>
            <a:pPr algn="r"/>
            <a:r>
              <a:rPr lang="ru-RU" sz="1200" u="heavy" dirty="0" smtClean="0">
                <a:uFill>
                  <a:solidFill>
                    <a:schemeClr val="tx1">
                      <a:lumMod val="65000"/>
                    </a:schemeClr>
                  </a:solidFill>
                </a:uFill>
                <a:latin typeface="Trebuchet MS" panose="020B0603020202020204" pitchFamily="34" charset="0"/>
              </a:rPr>
              <a:t>клеток с повышенной стоимостью</a:t>
            </a:r>
            <a:endParaRPr lang="ru-RU" sz="1200" u="heavy" dirty="0">
              <a:uFill>
                <a:solidFill>
                  <a:schemeClr val="tx1">
                    <a:lumMod val="65000"/>
                  </a:schemeClr>
                </a:solidFill>
              </a:uFill>
              <a:latin typeface="Trebuchet MS" panose="020B0603020202020204" pitchFamily="34" charset="0"/>
            </a:endParaRPr>
          </a:p>
        </p:txBody>
      </p:sp>
      <p:cxnSp>
        <p:nvCxnSpPr>
          <p:cNvPr id="51" name="Прямая соединительная линия 50"/>
          <p:cNvCxnSpPr/>
          <p:nvPr/>
        </p:nvCxnSpPr>
        <p:spPr>
          <a:xfrm flipV="1">
            <a:off x="2455507" y="3404737"/>
            <a:ext cx="1392041" cy="946422"/>
          </a:xfrm>
          <a:prstGeom prst="line">
            <a:avLst/>
          </a:prstGeom>
          <a:ln w="1905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0" y="3410918"/>
            <a:ext cx="28614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200" u="heavy" dirty="0" smtClean="0">
                <a:uFill>
                  <a:solidFill>
                    <a:schemeClr val="tx1">
                      <a:lumMod val="65000"/>
                    </a:schemeClr>
                  </a:solidFill>
                </a:uFill>
                <a:latin typeface="Trebuchet MS" panose="020B0603020202020204" pitchFamily="34" charset="0"/>
              </a:rPr>
              <a:t>Разрешение двигаться по диагонали</a:t>
            </a:r>
            <a:endParaRPr lang="ru-RU" sz="1200" u="heavy" dirty="0">
              <a:uFill>
                <a:solidFill>
                  <a:schemeClr val="tx1">
                    <a:lumMod val="65000"/>
                  </a:schemeClr>
                </a:solidFill>
              </a:uFill>
              <a:latin typeface="Trebuchet MS" panose="020B0603020202020204" pitchFamily="34" charset="0"/>
            </a:endParaRPr>
          </a:p>
        </p:txBody>
      </p:sp>
      <p:cxnSp>
        <p:nvCxnSpPr>
          <p:cNvPr id="57" name="Прямая соединительная линия 56"/>
          <p:cNvCxnSpPr/>
          <p:nvPr/>
        </p:nvCxnSpPr>
        <p:spPr>
          <a:xfrm flipV="1">
            <a:off x="2772977" y="3125001"/>
            <a:ext cx="1090569" cy="491063"/>
          </a:xfrm>
          <a:prstGeom prst="line">
            <a:avLst/>
          </a:prstGeom>
          <a:ln w="1905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254168" y="2936290"/>
            <a:ext cx="2323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200" u="heavy" dirty="0" smtClean="0">
                <a:uFill>
                  <a:solidFill>
                    <a:schemeClr val="tx1">
                      <a:lumMod val="65000"/>
                    </a:schemeClr>
                  </a:solidFill>
                </a:uFill>
                <a:latin typeface="Trebuchet MS" panose="020B0603020202020204" pitchFamily="34" charset="0"/>
              </a:rPr>
              <a:t>Размер карты</a:t>
            </a:r>
            <a:endParaRPr lang="ru-RU" sz="1200" u="heavy" dirty="0">
              <a:uFill>
                <a:solidFill>
                  <a:schemeClr val="tx1">
                    <a:lumMod val="65000"/>
                  </a:schemeClr>
                </a:solidFill>
              </a:uFill>
              <a:latin typeface="Trebuchet MS" panose="020B0603020202020204" pitchFamily="34" charset="0"/>
            </a:endParaRPr>
          </a:p>
        </p:txBody>
      </p:sp>
      <p:cxnSp>
        <p:nvCxnSpPr>
          <p:cNvPr id="62" name="Прямая соединительная линия 61"/>
          <p:cNvCxnSpPr/>
          <p:nvPr/>
        </p:nvCxnSpPr>
        <p:spPr>
          <a:xfrm flipV="1">
            <a:off x="2488748" y="2882194"/>
            <a:ext cx="1311648" cy="259242"/>
          </a:xfrm>
          <a:prstGeom prst="line">
            <a:avLst/>
          </a:prstGeom>
          <a:ln w="1905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1354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cap="small" dirty="0" smtClean="0">
                <a:latin typeface="Trebuchet MS" panose="020B0603020202020204" pitchFamily="34" charset="0"/>
              </a:rPr>
              <a:t>Генерация случайной карты</a:t>
            </a:r>
            <a:endParaRPr lang="ru-RU" cap="small" dirty="0">
              <a:latin typeface="Trebuchet MS" panose="020B06030202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844" y="1827472"/>
            <a:ext cx="2539637" cy="231660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2326" y="4240187"/>
            <a:ext cx="2021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Trebuchet MS" panose="020B0603020202020204" pitchFamily="34" charset="0"/>
              </a:rPr>
              <a:t>Случайные точки</a:t>
            </a:r>
            <a:endParaRPr lang="ru-RU" dirty="0">
              <a:latin typeface="Trebuchet MS" panose="020B060302020202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2906" y="2389686"/>
            <a:ext cx="2659877" cy="242629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710079" y="4849646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Trebuchet MS" panose="020B0603020202020204" pitchFamily="34" charset="0"/>
              </a:rPr>
              <a:t>Случайные стены</a:t>
            </a:r>
            <a:endParaRPr lang="ru-RU" dirty="0">
              <a:latin typeface="Trebuchet MS" panose="020B0603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34981" y="4222715"/>
            <a:ext cx="1292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Trebuchet MS" panose="020B0603020202020204" pitchFamily="34" charset="0"/>
              </a:rPr>
              <a:t>«Острова»</a:t>
            </a:r>
            <a:endParaRPr lang="ru-RU" dirty="0">
              <a:latin typeface="Trebuchet MS" panose="020B0603020202020204" pitchFamily="34" charset="0"/>
            </a:endParaRPr>
          </a:p>
        </p:txBody>
      </p:sp>
      <p:pic>
        <p:nvPicPr>
          <p:cNvPr id="18" name="Рисунок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1225" y="1817593"/>
            <a:ext cx="2552699" cy="2328524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2493" y="2502991"/>
            <a:ext cx="2532483" cy="231008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153440" y="4849646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Trebuchet MS" panose="020B0603020202020204" pitchFamily="34" charset="0"/>
              </a:rPr>
              <a:t>Лабиринт</a:t>
            </a:r>
            <a:endParaRPr lang="ru-RU" dirty="0">
              <a:latin typeface="Trebuchet MS" panose="020B0603020202020204" pitchFamily="34" charset="0"/>
            </a:endParaRP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53405" y="1869095"/>
            <a:ext cx="2494006" cy="227498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9024976" y="4169322"/>
            <a:ext cx="24625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>
                <a:latin typeface="Trebuchet MS" panose="020B0603020202020204" pitchFamily="34" charset="0"/>
              </a:rPr>
              <a:t>Лабиринт-дерево</a:t>
            </a:r>
          </a:p>
          <a:p>
            <a:pPr algn="ctr"/>
            <a:r>
              <a:rPr lang="ru-RU" sz="1400" dirty="0" smtClean="0">
                <a:latin typeface="Trebuchet MS" panose="020B0603020202020204" pitchFamily="34" charset="0"/>
              </a:rPr>
              <a:t>(в котором из любой</a:t>
            </a:r>
          </a:p>
          <a:p>
            <a:pPr algn="ctr"/>
            <a:r>
              <a:rPr lang="ru-RU" sz="1400" dirty="0" smtClean="0">
                <a:latin typeface="Trebuchet MS" panose="020B0603020202020204" pitchFamily="34" charset="0"/>
              </a:rPr>
              <a:t>точки в любую существует </a:t>
            </a:r>
          </a:p>
          <a:p>
            <a:pPr algn="ctr"/>
            <a:r>
              <a:rPr lang="ru-RU" sz="1400" dirty="0" smtClean="0">
                <a:latin typeface="Trebuchet MS" panose="020B0603020202020204" pitchFamily="34" charset="0"/>
              </a:rPr>
              <a:t>единственный путь)</a:t>
            </a:r>
            <a:endParaRPr lang="ru-RU" sz="1400" dirty="0">
              <a:latin typeface="Trebuchet MS" panose="020B0603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992783" y="5846983"/>
            <a:ext cx="5856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Trebuchet MS" panose="020B0603020202020204" pitchFamily="34" charset="0"/>
              </a:rPr>
              <a:t>Генерация карты </a:t>
            </a:r>
            <a:r>
              <a:rPr lang="ru-RU" dirty="0" smtClean="0">
                <a:latin typeface="Trebuchet MS" panose="020B0603020202020204" pitchFamily="34" charset="0"/>
              </a:rPr>
              <a:t>с клетками повышенной стоимости</a:t>
            </a:r>
            <a:endParaRPr lang="ru-RU" dirty="0">
              <a:latin typeface="Trebuchet MS" panose="020B0603020202020204" pitchFamily="34" charset="0"/>
            </a:endParaRPr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5519" y="5352615"/>
            <a:ext cx="1488814" cy="1358068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70820" y="5352615"/>
            <a:ext cx="1522737" cy="1389012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45653" y="5364711"/>
            <a:ext cx="1521399" cy="1387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644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rebuchet MS" panose="020B0603020202020204" pitchFamily="34" charset="0"/>
              </a:rPr>
              <a:t>П</a:t>
            </a:r>
            <a:r>
              <a:rPr lang="ru-RU" cap="small" dirty="0" smtClean="0">
                <a:latin typeface="Trebuchet MS" panose="020B0603020202020204" pitchFamily="34" charset="0"/>
              </a:rPr>
              <a:t>римеры работы программы</a:t>
            </a:r>
            <a:endParaRPr lang="ru-RU" dirty="0">
              <a:latin typeface="Trebuchet MS" panose="020B0603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8652" y="5183780"/>
            <a:ext cx="30283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>
                <a:latin typeface="Trebuchet MS" panose="020B0603020202020204" pitchFamily="34" charset="0"/>
              </a:rPr>
              <a:t>Поиск </a:t>
            </a:r>
            <a:r>
              <a:rPr lang="ru-RU" dirty="0" smtClean="0">
                <a:latin typeface="Trebuchet MS" panose="020B0603020202020204" pitchFamily="34" charset="0"/>
              </a:rPr>
              <a:t>пути</a:t>
            </a:r>
          </a:p>
          <a:p>
            <a:pPr algn="ctr"/>
            <a:r>
              <a:rPr lang="ru-RU" dirty="0" smtClean="0">
                <a:latin typeface="Trebuchet MS" panose="020B0603020202020204" pitchFamily="34" charset="0"/>
              </a:rPr>
              <a:t>на сгенерированной карте</a:t>
            </a:r>
            <a:endParaRPr lang="ru-RU" dirty="0">
              <a:latin typeface="Trebuchet MS" panose="020B0603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4478" y="1705209"/>
            <a:ext cx="3370820" cy="235773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4478" y="4062941"/>
            <a:ext cx="3370820" cy="235773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970095" y="6452156"/>
            <a:ext cx="3879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>
                <a:latin typeface="Trebuchet MS" panose="020B0603020202020204" pitchFamily="34" charset="0"/>
              </a:rPr>
              <a:t>Режим с движением </a:t>
            </a:r>
            <a:r>
              <a:rPr lang="ru-RU" dirty="0" smtClean="0">
                <a:latin typeface="Trebuchet MS" panose="020B0603020202020204" pitchFamily="34" charset="0"/>
              </a:rPr>
              <a:t>по диагонали</a:t>
            </a:r>
            <a:endParaRPr lang="ru-RU" dirty="0">
              <a:latin typeface="Trebuchet MS" panose="020B0603020202020204" pitchFamily="34" charset="0"/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775" y="2565344"/>
            <a:ext cx="3634430" cy="2542115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25571" y="2393899"/>
            <a:ext cx="3988658" cy="278988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756836" y="5188252"/>
            <a:ext cx="4047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>
                <a:latin typeface="Trebuchet MS" panose="020B0603020202020204" pitchFamily="34" charset="0"/>
              </a:rPr>
              <a:t>Визуализация процесса поиска пути</a:t>
            </a:r>
            <a:endParaRPr lang="ru-RU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5055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l="17518" t="8907" r="11886" b="9030"/>
          <a:stretch/>
        </p:blipFill>
        <p:spPr>
          <a:xfrm>
            <a:off x="1037967" y="996777"/>
            <a:ext cx="9869125" cy="4695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856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76</TotalTime>
  <Words>404</Words>
  <Application>Microsoft Office PowerPoint</Application>
  <PresentationFormat>Широкоэкранный</PresentationFormat>
  <Paragraphs>54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Tw Cen MT</vt:lpstr>
      <vt:lpstr>Контур</vt:lpstr>
      <vt:lpstr>Pathfinding (Поиск пути в графе)</vt:lpstr>
      <vt:lpstr>Постановка задачи</vt:lpstr>
      <vt:lpstr>Математическая модель</vt:lpstr>
      <vt:lpstr>Визуализация метода решения</vt:lpstr>
      <vt:lpstr>Интерфейс программы</vt:lpstr>
      <vt:lpstr>Генерация случайной карты</vt:lpstr>
      <vt:lpstr>Примеры работы программы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Pathfinding (Поиск пути в графе)</dc:title>
  <dc:creator>Пользователь Windows</dc:creator>
  <cp:lastModifiedBy>Пользователь Windows</cp:lastModifiedBy>
  <cp:revision>10</cp:revision>
  <dcterms:created xsi:type="dcterms:W3CDTF">2021-03-30T08:47:22Z</dcterms:created>
  <dcterms:modified xsi:type="dcterms:W3CDTF">2021-04-01T08:37:18Z</dcterms:modified>
</cp:coreProperties>
</file>