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2" r:id="rId3"/>
    <p:sldId id="258" r:id="rId4"/>
    <p:sldId id="259" r:id="rId5"/>
    <p:sldId id="257" r:id="rId6"/>
    <p:sldId id="261" r:id="rId7"/>
    <p:sldId id="263" r:id="rId8"/>
    <p:sldId id="262" r:id="rId9"/>
    <p:sldId id="265" r:id="rId10"/>
    <p:sldId id="266" r:id="rId11"/>
    <p:sldId id="270" r:id="rId12"/>
  </p:sldIdLst>
  <p:sldSz cx="18288000" cy="10287000"/>
  <p:notesSz cx="6858000" cy="9144000"/>
  <p:embeddedFontLst>
    <p:embeddedFont>
      <p:font typeface="Alatsi" panose="020B0604020202020204" charset="0"/>
      <p:regular r:id="rId13"/>
    </p:embeddedFont>
    <p:embeddedFont>
      <p:font typeface="Open Sans Bold" panose="020B0806030504020204"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106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5.xml"/><Relationship Id="rId7"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7.xml"/><Relationship Id="rId10" Type="http://schemas.openxmlformats.org/officeDocument/2006/relationships/image" Target="../media/image2.svg"/><Relationship Id="rId4" Type="http://schemas.openxmlformats.org/officeDocument/2006/relationships/slide" Target="slide6.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712887" y="2496254"/>
            <a:ext cx="10810416" cy="3744615"/>
          </a:xfrm>
          <a:prstGeom prst="rect">
            <a:avLst/>
          </a:prstGeom>
        </p:spPr>
        <p:txBody>
          <a:bodyPr wrap="square" lIns="0" tIns="0" rIns="0" bIns="0" rtlCol="0" anchor="t">
            <a:spAutoFit/>
          </a:bodyPr>
          <a:lstStyle/>
          <a:p>
            <a:pPr>
              <a:lnSpc>
                <a:spcPts val="14550"/>
              </a:lnSpc>
            </a:pPr>
            <a:r>
              <a:rPr lang="en-US" sz="12500" dirty="0">
                <a:solidFill>
                  <a:srgbClr val="000000"/>
                </a:solidFill>
                <a:latin typeface="Alatsi"/>
                <a:ea typeface="Alatsi"/>
                <a:cs typeface="Alatsi"/>
                <a:sym typeface="Alatsi"/>
              </a:rPr>
              <a:t>OBSESSION AND ADDICTION</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5029200" y="6458646"/>
            <a:ext cx="12625348" cy="954557"/>
          </a:xfrm>
          <a:prstGeom prst="rect">
            <a:avLst/>
          </a:prstGeom>
        </p:spPr>
        <p:txBody>
          <a:bodyPr lIns="0" tIns="0" rIns="0" bIns="0" rtlCol="0" anchor="t">
            <a:spAutoFit/>
          </a:bodyPr>
          <a:lstStyle/>
          <a:p>
            <a:pPr algn="ctr">
              <a:lnSpc>
                <a:spcPts val="8029"/>
              </a:lnSpc>
            </a:pPr>
            <a:r>
              <a:rPr lang="en-US" sz="5000" dirty="0">
                <a:solidFill>
                  <a:srgbClr val="000000"/>
                </a:solidFill>
                <a:latin typeface="Alatsi"/>
                <a:ea typeface="Alatsi"/>
                <a:cs typeface="Alatsi"/>
                <a:sym typeface="Alatsi"/>
              </a:rPr>
              <a:t>Short Awareness Video about Social Media</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Adobe Video Production</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553980" y="2946411"/>
            <a:ext cx="503827" cy="50382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553980" y="6480234"/>
            <a:ext cx="503827" cy="50382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703942" y="2946411"/>
            <a:ext cx="503827" cy="50382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900082" y="6480234"/>
            <a:ext cx="503827" cy="50382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PRODUCTION TIMELINE</a:t>
            </a:r>
          </a:p>
        </p:txBody>
      </p:sp>
      <p:sp>
        <p:nvSpPr>
          <p:cNvPr id="18" name="TextBox 18"/>
          <p:cNvSpPr txBox="1"/>
          <p:nvPr/>
        </p:nvSpPr>
        <p:spPr>
          <a:xfrm>
            <a:off x="3260980" y="2757952"/>
            <a:ext cx="5381802" cy="795020"/>
          </a:xfrm>
          <a:prstGeom prst="rect">
            <a:avLst/>
          </a:prstGeom>
        </p:spPr>
        <p:txBody>
          <a:bodyPr lIns="0" tIns="0" rIns="0" bIns="0" rtlCol="0" anchor="t">
            <a:spAutoFit/>
          </a:bodyPr>
          <a:lstStyle/>
          <a:p>
            <a:pPr algn="l">
              <a:lnSpc>
                <a:spcPts val="6580"/>
              </a:lnSpc>
            </a:pPr>
            <a:r>
              <a:rPr lang="en-US" sz="4700" dirty="0">
                <a:solidFill>
                  <a:srgbClr val="000000"/>
                </a:solidFill>
                <a:latin typeface="Alatsi"/>
                <a:ea typeface="Alatsi"/>
                <a:cs typeface="Alatsi"/>
                <a:sym typeface="Alatsi"/>
              </a:rPr>
              <a:t>Step 1</a:t>
            </a:r>
          </a:p>
        </p:txBody>
      </p:sp>
      <p:sp>
        <p:nvSpPr>
          <p:cNvPr id="19" name="TextBox 19"/>
          <p:cNvSpPr txBox="1"/>
          <p:nvPr/>
        </p:nvSpPr>
        <p:spPr>
          <a:xfrm>
            <a:off x="3260980" y="3667272"/>
            <a:ext cx="5883020" cy="2221057"/>
          </a:xfrm>
          <a:prstGeom prst="rect">
            <a:avLst/>
          </a:prstGeom>
        </p:spPr>
        <p:txBody>
          <a:bodyPr wrap="square" lIns="0" tIns="0" rIns="0" bIns="0" rtlCol="0" anchor="t">
            <a:spAutoFit/>
          </a:bodyPr>
          <a:lstStyle/>
          <a:p>
            <a:pPr algn="l">
              <a:lnSpc>
                <a:spcPts val="4369"/>
              </a:lnSpc>
            </a:pPr>
            <a:r>
              <a:rPr lang="en-US" sz="3121" dirty="0">
                <a:solidFill>
                  <a:srgbClr val="000000"/>
                </a:solidFill>
                <a:latin typeface="Alatsi"/>
                <a:ea typeface="Alatsi"/>
                <a:cs typeface="Alatsi"/>
                <a:sym typeface="Alatsi"/>
              </a:rPr>
              <a:t>The first period (5 days) is to choose the idea, modify the script, and determine the storyline to facilitate the work.</a:t>
            </a:r>
          </a:p>
        </p:txBody>
      </p:sp>
      <p:sp>
        <p:nvSpPr>
          <p:cNvPr id="20" name="TextBox 20"/>
          <p:cNvSpPr txBox="1"/>
          <p:nvPr/>
        </p:nvSpPr>
        <p:spPr>
          <a:xfrm rot="-5400000">
            <a:off x="-2373736" y="4884776"/>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sp>
        <p:nvSpPr>
          <p:cNvPr id="21" name="TextBox 21"/>
          <p:cNvSpPr txBox="1"/>
          <p:nvPr/>
        </p:nvSpPr>
        <p:spPr>
          <a:xfrm>
            <a:off x="3260980" y="6291775"/>
            <a:ext cx="5381802" cy="795020"/>
          </a:xfrm>
          <a:prstGeom prst="rect">
            <a:avLst/>
          </a:prstGeom>
        </p:spPr>
        <p:txBody>
          <a:bodyPr lIns="0" tIns="0" rIns="0" bIns="0" rtlCol="0" anchor="t">
            <a:spAutoFit/>
          </a:bodyPr>
          <a:lstStyle/>
          <a:p>
            <a:pPr algn="l">
              <a:lnSpc>
                <a:spcPts val="6580"/>
              </a:lnSpc>
            </a:pPr>
            <a:r>
              <a:rPr lang="en-US" sz="4700" dirty="0">
                <a:solidFill>
                  <a:srgbClr val="000000"/>
                </a:solidFill>
                <a:latin typeface="Alatsi"/>
                <a:ea typeface="Alatsi"/>
                <a:cs typeface="Alatsi"/>
                <a:sym typeface="Alatsi"/>
              </a:rPr>
              <a:t>Step 2</a:t>
            </a:r>
          </a:p>
        </p:txBody>
      </p:sp>
      <p:sp>
        <p:nvSpPr>
          <p:cNvPr id="22" name="TextBox 22"/>
          <p:cNvSpPr txBox="1"/>
          <p:nvPr/>
        </p:nvSpPr>
        <p:spPr>
          <a:xfrm>
            <a:off x="3260980" y="7201095"/>
            <a:ext cx="5883020" cy="2221057"/>
          </a:xfrm>
          <a:prstGeom prst="rect">
            <a:avLst/>
          </a:prstGeom>
        </p:spPr>
        <p:txBody>
          <a:bodyPr wrap="square" lIns="0" tIns="0" rIns="0" bIns="0" rtlCol="0" anchor="t">
            <a:spAutoFit/>
          </a:bodyPr>
          <a:lstStyle/>
          <a:p>
            <a:pPr algn="l">
              <a:lnSpc>
                <a:spcPts val="4369"/>
              </a:lnSpc>
            </a:pPr>
            <a:r>
              <a:rPr lang="en-US" sz="3121" dirty="0">
                <a:solidFill>
                  <a:srgbClr val="000000"/>
                </a:solidFill>
                <a:latin typeface="Alatsi"/>
                <a:ea typeface="Alatsi"/>
                <a:cs typeface="Alatsi"/>
                <a:sym typeface="Alatsi"/>
              </a:rPr>
              <a:t>The second period (3 days) is for filming clips, changing some situations, locations, lighting</a:t>
            </a:r>
            <a:r>
              <a:rPr lang="ar-EG" sz="3121" dirty="0">
                <a:solidFill>
                  <a:srgbClr val="000000"/>
                </a:solidFill>
                <a:latin typeface="Alatsi"/>
                <a:ea typeface="Alatsi"/>
                <a:cs typeface="Alatsi"/>
                <a:sym typeface="Alatsi"/>
              </a:rPr>
              <a:t>.</a:t>
            </a:r>
            <a:r>
              <a:rPr lang="en-US" sz="3121" dirty="0">
                <a:solidFill>
                  <a:srgbClr val="000000"/>
                </a:solidFill>
                <a:latin typeface="Alatsi"/>
                <a:ea typeface="Alatsi"/>
                <a:cs typeface="Alatsi"/>
                <a:sym typeface="Alatsi"/>
              </a:rPr>
              <a:t> And recording voice-over.</a:t>
            </a:r>
          </a:p>
        </p:txBody>
      </p:sp>
      <p:sp>
        <p:nvSpPr>
          <p:cNvPr id="23" name="TextBox 23"/>
          <p:cNvSpPr txBox="1"/>
          <p:nvPr/>
        </p:nvSpPr>
        <p:spPr>
          <a:xfrm>
            <a:off x="10410942" y="2757952"/>
            <a:ext cx="5381802" cy="795020"/>
          </a:xfrm>
          <a:prstGeom prst="rect">
            <a:avLst/>
          </a:prstGeom>
        </p:spPr>
        <p:txBody>
          <a:bodyPr lIns="0" tIns="0" rIns="0" bIns="0" rtlCol="0" anchor="t">
            <a:spAutoFit/>
          </a:bodyPr>
          <a:lstStyle/>
          <a:p>
            <a:pPr algn="l">
              <a:lnSpc>
                <a:spcPts val="6580"/>
              </a:lnSpc>
            </a:pPr>
            <a:r>
              <a:rPr lang="en-US" sz="4700" dirty="0">
                <a:solidFill>
                  <a:srgbClr val="000000"/>
                </a:solidFill>
                <a:latin typeface="Alatsi"/>
                <a:ea typeface="Alatsi"/>
                <a:cs typeface="Alatsi"/>
                <a:sym typeface="Alatsi"/>
              </a:rPr>
              <a:t>Step 3</a:t>
            </a:r>
          </a:p>
        </p:txBody>
      </p:sp>
      <p:sp>
        <p:nvSpPr>
          <p:cNvPr id="24" name="TextBox 24"/>
          <p:cNvSpPr txBox="1"/>
          <p:nvPr/>
        </p:nvSpPr>
        <p:spPr>
          <a:xfrm>
            <a:off x="10410942" y="3667272"/>
            <a:ext cx="6505458" cy="2221057"/>
          </a:xfrm>
          <a:prstGeom prst="rect">
            <a:avLst/>
          </a:prstGeom>
        </p:spPr>
        <p:txBody>
          <a:bodyPr wrap="square" lIns="0" tIns="0" rIns="0" bIns="0" rtlCol="0" anchor="t">
            <a:spAutoFit/>
          </a:bodyPr>
          <a:lstStyle/>
          <a:p>
            <a:pPr algn="l">
              <a:lnSpc>
                <a:spcPts val="4369"/>
              </a:lnSpc>
            </a:pPr>
            <a:r>
              <a:rPr lang="en-US" sz="3121" dirty="0">
                <a:solidFill>
                  <a:srgbClr val="000000"/>
                </a:solidFill>
                <a:latin typeface="Alatsi"/>
                <a:ea typeface="Alatsi"/>
                <a:cs typeface="Alatsi"/>
                <a:sym typeface="Alatsi"/>
              </a:rPr>
              <a:t>The third period (5 days) is to determine the graphics and sound effects and upload them. Re-shoot some clips, and edit the voice-over.</a:t>
            </a:r>
          </a:p>
        </p:txBody>
      </p:sp>
      <p:sp>
        <p:nvSpPr>
          <p:cNvPr id="25" name="TextBox 25"/>
          <p:cNvSpPr txBox="1"/>
          <p:nvPr/>
        </p:nvSpPr>
        <p:spPr>
          <a:xfrm>
            <a:off x="10607081" y="6291775"/>
            <a:ext cx="5381802" cy="795020"/>
          </a:xfrm>
          <a:prstGeom prst="rect">
            <a:avLst/>
          </a:prstGeom>
        </p:spPr>
        <p:txBody>
          <a:bodyPr lIns="0" tIns="0" rIns="0" bIns="0" rtlCol="0" anchor="t">
            <a:spAutoFit/>
          </a:bodyPr>
          <a:lstStyle/>
          <a:p>
            <a:pPr algn="l">
              <a:lnSpc>
                <a:spcPts val="6580"/>
              </a:lnSpc>
            </a:pPr>
            <a:r>
              <a:rPr lang="en-US" sz="4700" dirty="0">
                <a:solidFill>
                  <a:srgbClr val="000000"/>
                </a:solidFill>
                <a:latin typeface="Alatsi"/>
                <a:ea typeface="Alatsi"/>
                <a:cs typeface="Alatsi"/>
                <a:sym typeface="Alatsi"/>
              </a:rPr>
              <a:t>Step 4</a:t>
            </a:r>
          </a:p>
        </p:txBody>
      </p:sp>
      <p:sp>
        <p:nvSpPr>
          <p:cNvPr id="26" name="TextBox 26"/>
          <p:cNvSpPr txBox="1"/>
          <p:nvPr/>
        </p:nvSpPr>
        <p:spPr>
          <a:xfrm>
            <a:off x="10607081" y="7201095"/>
            <a:ext cx="6848358" cy="1656800"/>
          </a:xfrm>
          <a:prstGeom prst="rect">
            <a:avLst/>
          </a:prstGeom>
        </p:spPr>
        <p:txBody>
          <a:bodyPr lIns="0" tIns="0" rIns="0" bIns="0" rtlCol="0" anchor="t">
            <a:spAutoFit/>
          </a:bodyPr>
          <a:lstStyle/>
          <a:p>
            <a:pPr algn="l">
              <a:lnSpc>
                <a:spcPts val="4369"/>
              </a:lnSpc>
            </a:pPr>
            <a:r>
              <a:rPr lang="en-US" sz="3121" dirty="0">
                <a:solidFill>
                  <a:srgbClr val="000000"/>
                </a:solidFill>
                <a:latin typeface="Alatsi"/>
                <a:ea typeface="Alatsi"/>
                <a:cs typeface="Alatsi"/>
                <a:sym typeface="Alatsi"/>
              </a:rPr>
              <a:t>The last period (5 days) is for video editing, graphic animation, and video finalization with audio.</a:t>
            </a:r>
          </a:p>
        </p:txBody>
      </p:sp>
      <p:sp>
        <p:nvSpPr>
          <p:cNvPr id="27" name="AutoShape 2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8" name="AutoShape 28"/>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9" name="Group 29"/>
          <p:cNvGrpSpPr/>
          <p:nvPr/>
        </p:nvGrpSpPr>
        <p:grpSpPr>
          <a:xfrm>
            <a:off x="15859155" y="0"/>
            <a:ext cx="1562612" cy="1673225"/>
            <a:chOff x="0" y="0"/>
            <a:chExt cx="2083482" cy="2230967"/>
          </a:xfrm>
        </p:grpSpPr>
        <p:grpSp>
          <p:nvGrpSpPr>
            <p:cNvPr id="30" name="Group 30"/>
            <p:cNvGrpSpPr/>
            <p:nvPr/>
          </p:nvGrpSpPr>
          <p:grpSpPr>
            <a:xfrm>
              <a:off x="75599" y="0"/>
              <a:ext cx="1932284" cy="2230967"/>
              <a:chOff x="0" y="0"/>
              <a:chExt cx="703982" cy="812800"/>
            </a:xfrm>
          </p:grpSpPr>
          <p:sp>
            <p:nvSpPr>
              <p:cNvPr id="31" name="Freeform 3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32" name="TextBox 3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ar-EG" sz="5575" b="1" dirty="0">
                  <a:solidFill>
                    <a:srgbClr val="000000"/>
                  </a:solidFill>
                  <a:latin typeface="Open Sans Bold"/>
                  <a:ea typeface="Open Sans Bold"/>
                  <a:cs typeface="Open Sans Bold"/>
                  <a:sym typeface="Open Sans Bold"/>
                </a:rPr>
                <a:t>9</a:t>
              </a:r>
              <a:endParaRPr lang="en-US" sz="5575" b="1" dirty="0">
                <a:solidFill>
                  <a:srgbClr val="000000"/>
                </a:solidFill>
                <a:latin typeface="Open Sans Bold"/>
                <a:ea typeface="Open Sans Bold"/>
                <a:cs typeface="Open Sans Bold"/>
                <a:sym typeface="Open Sans Bold"/>
              </a:endParaRPr>
            </a:p>
          </p:txBody>
        </p:sp>
      </p:grpSp>
      <p:sp>
        <p:nvSpPr>
          <p:cNvPr id="34" name="Freeform 34"/>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Adobe Video Production</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1A62D7C-F694-7344-547A-54B3EC4ADA3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12B7B04-71D3-74F4-0C3D-598F28FF2D40}"/>
              </a:ext>
            </a:extLst>
          </p:cNvPr>
          <p:cNvSpPr txBox="1"/>
          <p:nvPr/>
        </p:nvSpPr>
        <p:spPr>
          <a:xfrm>
            <a:off x="1028700" y="866775"/>
            <a:ext cx="16230600" cy="1440779"/>
          </a:xfrm>
          <a:prstGeom prst="rect">
            <a:avLst/>
          </a:prstGeom>
        </p:spPr>
        <p:txBody>
          <a:bodyPr lIns="0" tIns="0" rIns="0" bIns="0" rtlCol="0" anchor="t">
            <a:spAutoFit/>
          </a:bodyPr>
          <a:lstStyle/>
          <a:p>
            <a:pPr algn="ctr">
              <a:lnSpc>
                <a:spcPts val="11899"/>
              </a:lnSpc>
            </a:pPr>
            <a:r>
              <a:rPr lang="en-US" sz="8800" dirty="0">
                <a:solidFill>
                  <a:srgbClr val="000000"/>
                </a:solidFill>
                <a:latin typeface="Alatsi"/>
                <a:ea typeface="Alatsi"/>
                <a:cs typeface="Alatsi"/>
                <a:sym typeface="Alatsi"/>
              </a:rPr>
              <a:t>TEAM MEMBERS</a:t>
            </a:r>
          </a:p>
        </p:txBody>
      </p:sp>
      <p:sp>
        <p:nvSpPr>
          <p:cNvPr id="3" name="TextBox 3">
            <a:extLst>
              <a:ext uri="{FF2B5EF4-FFF2-40B4-BE49-F238E27FC236}">
                <a16:creationId xmlns:a16="http://schemas.microsoft.com/office/drawing/2014/main" id="{7901CE8E-C1DE-385D-AF86-49EE1202A7F2}"/>
              </a:ext>
            </a:extLst>
          </p:cNvPr>
          <p:cNvSpPr txBox="1"/>
          <p:nvPr/>
        </p:nvSpPr>
        <p:spPr>
          <a:xfrm>
            <a:off x="5702946" y="8800282"/>
            <a:ext cx="6882108" cy="517449"/>
          </a:xfrm>
          <a:prstGeom prst="rect">
            <a:avLst/>
          </a:prstGeom>
        </p:spPr>
        <p:txBody>
          <a:bodyPr lIns="0" tIns="0" rIns="0" bIns="0" rtlCol="0" anchor="t">
            <a:spAutoFit/>
          </a:bodyPr>
          <a:lstStyle/>
          <a:p>
            <a:pPr marL="0" marR="0" lvl="0" indent="0" algn="ctr" defTabSz="914400" rtl="0" eaLnBrk="1" fontAlgn="auto" latinLnBrk="0" hangingPunct="1">
              <a:lnSpc>
                <a:spcPts val="4376"/>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latsi"/>
                <a:ea typeface="Alatsi"/>
                <a:cs typeface="Alatsi"/>
                <a:sym typeface="Alatsi"/>
              </a:rPr>
              <a:t>Adobe Video Production</a:t>
            </a:r>
          </a:p>
        </p:txBody>
      </p:sp>
      <p:sp>
        <p:nvSpPr>
          <p:cNvPr id="9" name="Freeform 9">
            <a:extLst>
              <a:ext uri="{FF2B5EF4-FFF2-40B4-BE49-F238E27FC236}">
                <a16:creationId xmlns:a16="http://schemas.microsoft.com/office/drawing/2014/main" id="{84F4D90D-3430-63B1-D541-8EFE912E58E8}"/>
              </a:ext>
            </a:extLst>
          </p:cNvPr>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AutoShape 21">
            <a:extLst>
              <a:ext uri="{FF2B5EF4-FFF2-40B4-BE49-F238E27FC236}">
                <a16:creationId xmlns:a16="http://schemas.microsoft.com/office/drawing/2014/main" id="{905CC37F-379A-E1FE-C4D2-8FFE4589536D}"/>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a:extLst>
              <a:ext uri="{FF2B5EF4-FFF2-40B4-BE49-F238E27FC236}">
                <a16:creationId xmlns:a16="http://schemas.microsoft.com/office/drawing/2014/main" id="{476C86FD-8387-AA2B-B905-199C46D5B372}"/>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a:extLst>
              <a:ext uri="{FF2B5EF4-FFF2-40B4-BE49-F238E27FC236}">
                <a16:creationId xmlns:a16="http://schemas.microsoft.com/office/drawing/2014/main" id="{6A8608BE-E5DA-060C-1539-06DEFD414A2D}"/>
              </a:ext>
            </a:extLst>
          </p:cNvPr>
          <p:cNvGrpSpPr/>
          <p:nvPr/>
        </p:nvGrpSpPr>
        <p:grpSpPr>
          <a:xfrm>
            <a:off x="15859155" y="0"/>
            <a:ext cx="1562612" cy="1673225"/>
            <a:chOff x="0" y="0"/>
            <a:chExt cx="2083482" cy="2230967"/>
          </a:xfrm>
        </p:grpSpPr>
        <p:grpSp>
          <p:nvGrpSpPr>
            <p:cNvPr id="24" name="Group 24">
              <a:extLst>
                <a:ext uri="{FF2B5EF4-FFF2-40B4-BE49-F238E27FC236}">
                  <a16:creationId xmlns:a16="http://schemas.microsoft.com/office/drawing/2014/main" id="{71A1E29C-A2D5-8851-AA50-2772129550A8}"/>
                </a:ext>
              </a:extLst>
            </p:cNvPr>
            <p:cNvGrpSpPr/>
            <p:nvPr/>
          </p:nvGrpSpPr>
          <p:grpSpPr>
            <a:xfrm>
              <a:off x="75599" y="0"/>
              <a:ext cx="1932284" cy="2230967"/>
              <a:chOff x="0" y="0"/>
              <a:chExt cx="703982" cy="812800"/>
            </a:xfrm>
          </p:grpSpPr>
          <p:sp>
            <p:nvSpPr>
              <p:cNvPr id="25" name="Freeform 25">
                <a:extLst>
                  <a:ext uri="{FF2B5EF4-FFF2-40B4-BE49-F238E27FC236}">
                    <a16:creationId xmlns:a16="http://schemas.microsoft.com/office/drawing/2014/main" id="{BFB5B649-7817-4312-689A-D0412C0C8001}"/>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a:extLst>
                  <a:ext uri="{FF2B5EF4-FFF2-40B4-BE49-F238E27FC236}">
                    <a16:creationId xmlns:a16="http://schemas.microsoft.com/office/drawing/2014/main" id="{7A614D80-9C9A-46C8-3F32-1E91148A0756}"/>
                  </a:ext>
                </a:extLst>
              </p:cNvPr>
              <p:cNvSpPr txBox="1"/>
              <p:nvPr/>
            </p:nvSpPr>
            <p:spPr>
              <a:xfrm>
                <a:off x="0" y="-47625"/>
                <a:ext cx="703982" cy="7334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7" name="TextBox 27">
              <a:extLst>
                <a:ext uri="{FF2B5EF4-FFF2-40B4-BE49-F238E27FC236}">
                  <a16:creationId xmlns:a16="http://schemas.microsoft.com/office/drawing/2014/main" id="{F419310F-57F0-884D-D581-6365B7054F51}"/>
                </a:ext>
              </a:extLst>
            </p:cNvPr>
            <p:cNvSpPr txBox="1"/>
            <p:nvPr/>
          </p:nvSpPr>
          <p:spPr>
            <a:xfrm>
              <a:off x="0" y="437582"/>
              <a:ext cx="2083482" cy="1241504"/>
            </a:xfrm>
            <a:prstGeom prst="rect">
              <a:avLst/>
            </a:prstGeom>
          </p:spPr>
          <p:txBody>
            <a:bodyPr lIns="0" tIns="0" rIns="0" bIns="0" rtlCol="0" anchor="t">
              <a:spAutoFit/>
            </a:bodyPr>
            <a:lstStyle/>
            <a:p>
              <a:pPr marL="0" marR="0" lvl="0" indent="0" algn="ctr" defTabSz="914400" rtl="0" eaLnBrk="1" fontAlgn="auto" latinLnBrk="0" hangingPunct="1">
                <a:lnSpc>
                  <a:spcPts val="7805"/>
                </a:lnSpc>
                <a:spcBef>
                  <a:spcPts val="0"/>
                </a:spcBef>
                <a:spcAft>
                  <a:spcPts val="0"/>
                </a:spcAft>
                <a:buClrTx/>
                <a:buSzTx/>
                <a:buFontTx/>
                <a:buNone/>
                <a:tabLst/>
                <a:defRPr/>
              </a:pPr>
              <a:r>
                <a:rPr kumimoji="0" lang="ar-EG" sz="5575" b="1" i="0" u="none" strike="noStrike" kern="1200" cap="none" spc="0" normalizeH="0" baseline="0" noProof="0" dirty="0">
                  <a:ln>
                    <a:noFill/>
                  </a:ln>
                  <a:solidFill>
                    <a:srgbClr val="000000"/>
                  </a:solidFill>
                  <a:effectLst/>
                  <a:uLnTx/>
                  <a:uFillTx/>
                  <a:latin typeface="Open Sans Bold"/>
                  <a:ea typeface="Open Sans Bold"/>
                  <a:cs typeface="Open Sans Bold"/>
                  <a:sym typeface="Open Sans Bold"/>
                </a:rPr>
                <a:t>1</a:t>
              </a:r>
              <a:endParaRPr kumimoji="0" lang="en-US" sz="5575" b="1" i="0" u="none" strike="noStrike" kern="1200" cap="none" spc="0" normalizeH="0" baseline="0" noProof="0" dirty="0">
                <a:ln>
                  <a:noFill/>
                </a:ln>
                <a:solidFill>
                  <a:srgbClr val="000000"/>
                </a:solidFill>
                <a:effectLst/>
                <a:uLnTx/>
                <a:uFillTx/>
                <a:latin typeface="Open Sans Bold"/>
                <a:ea typeface="Open Sans Bold"/>
                <a:cs typeface="Open Sans Bold"/>
                <a:sym typeface="Open Sans Bold"/>
              </a:endParaRPr>
            </a:p>
          </p:txBody>
        </p:sp>
      </p:grpSp>
      <p:sp>
        <p:nvSpPr>
          <p:cNvPr id="28" name="Freeform 28">
            <a:extLst>
              <a:ext uri="{FF2B5EF4-FFF2-40B4-BE49-F238E27FC236}">
                <a16:creationId xmlns:a16="http://schemas.microsoft.com/office/drawing/2014/main" id="{365C5F36-91E5-BB51-7204-F1369C2E60FC}"/>
              </a:ext>
            </a:extLst>
          </p:cNvPr>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5" name="Group 74">
            <a:extLst>
              <a:ext uri="{FF2B5EF4-FFF2-40B4-BE49-F238E27FC236}">
                <a16:creationId xmlns:a16="http://schemas.microsoft.com/office/drawing/2014/main" id="{E6339C99-3274-6060-A428-9F4BAC7F9B3E}"/>
              </a:ext>
            </a:extLst>
          </p:cNvPr>
          <p:cNvGrpSpPr/>
          <p:nvPr/>
        </p:nvGrpSpPr>
        <p:grpSpPr>
          <a:xfrm>
            <a:off x="4304771" y="2518458"/>
            <a:ext cx="2558876" cy="3623716"/>
            <a:chOff x="1414463" y="3119444"/>
            <a:chExt cx="3181277" cy="4261621"/>
          </a:xfrm>
        </p:grpSpPr>
        <p:grpSp>
          <p:nvGrpSpPr>
            <p:cNvPr id="4" name="Group 4">
              <a:extLst>
                <a:ext uri="{FF2B5EF4-FFF2-40B4-BE49-F238E27FC236}">
                  <a16:creationId xmlns:a16="http://schemas.microsoft.com/office/drawing/2014/main" id="{597B0BAD-669C-521B-5CCF-0FDB762324B6}"/>
                </a:ext>
              </a:extLst>
            </p:cNvPr>
            <p:cNvGrpSpPr/>
            <p:nvPr/>
          </p:nvGrpSpPr>
          <p:grpSpPr>
            <a:xfrm>
              <a:off x="1414463" y="3947057"/>
              <a:ext cx="3181277" cy="3434008"/>
              <a:chOff x="0" y="0"/>
              <a:chExt cx="1939142" cy="1164413"/>
            </a:xfrm>
          </p:grpSpPr>
          <p:sp>
            <p:nvSpPr>
              <p:cNvPr id="5" name="Freeform 5">
                <a:extLst>
                  <a:ext uri="{FF2B5EF4-FFF2-40B4-BE49-F238E27FC236}">
                    <a16:creationId xmlns:a16="http://schemas.microsoft.com/office/drawing/2014/main" id="{31227066-41F8-7F2C-4B7B-38C353DDE199}"/>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6" name="TextBox 6">
                <a:extLst>
                  <a:ext uri="{FF2B5EF4-FFF2-40B4-BE49-F238E27FC236}">
                    <a16:creationId xmlns:a16="http://schemas.microsoft.com/office/drawing/2014/main" id="{0CFA615C-720A-D923-79CA-0D5D5C7A56AA}"/>
                  </a:ext>
                </a:extLst>
              </p:cNvPr>
              <p:cNvSpPr txBox="1"/>
              <p:nvPr/>
            </p:nvSpPr>
            <p:spPr>
              <a:xfrm>
                <a:off x="0" y="-38100"/>
                <a:ext cx="1939142" cy="120251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9" name="Group 18">
              <a:extLst>
                <a:ext uri="{FF2B5EF4-FFF2-40B4-BE49-F238E27FC236}">
                  <a16:creationId xmlns:a16="http://schemas.microsoft.com/office/drawing/2014/main" id="{7F03343A-D979-F296-D739-9CBE299CD4CF}"/>
                </a:ext>
              </a:extLst>
            </p:cNvPr>
            <p:cNvGrpSpPr/>
            <p:nvPr/>
          </p:nvGrpSpPr>
          <p:grpSpPr>
            <a:xfrm>
              <a:off x="1573973" y="3119444"/>
              <a:ext cx="2862256" cy="2862256"/>
              <a:chOff x="0" y="0"/>
              <a:chExt cx="812800" cy="812800"/>
            </a:xfrm>
          </p:grpSpPr>
          <p:sp>
            <p:nvSpPr>
              <p:cNvPr id="30" name="Freeform 19">
                <a:extLst>
                  <a:ext uri="{FF2B5EF4-FFF2-40B4-BE49-F238E27FC236}">
                    <a16:creationId xmlns:a16="http://schemas.microsoft.com/office/drawing/2014/main" id="{956EE8CF-AE39-3710-B8ED-4E3ED3A5D74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1" name="TextBox 20">
                <a:extLst>
                  <a:ext uri="{FF2B5EF4-FFF2-40B4-BE49-F238E27FC236}">
                    <a16:creationId xmlns:a16="http://schemas.microsoft.com/office/drawing/2014/main" id="{FC5BEA50-AA53-B3D7-57A3-AB0A9A576FCA}"/>
                  </a:ext>
                </a:extLst>
              </p:cNvPr>
              <p:cNvSpPr txBox="1"/>
              <p:nvPr/>
            </p:nvSpPr>
            <p:spPr>
              <a:xfrm>
                <a:off x="76200" y="38100"/>
                <a:ext cx="660400" cy="69850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33" name="Picture 32">
              <a:extLst>
                <a:ext uri="{FF2B5EF4-FFF2-40B4-BE49-F238E27FC236}">
                  <a16:creationId xmlns:a16="http://schemas.microsoft.com/office/drawing/2014/main" id="{56F96A48-D7E3-1121-197A-251F69711978}"/>
                </a:ext>
              </a:extLst>
            </p:cNvPr>
            <p:cNvPicPr>
              <a:picLocks noChangeAspect="1"/>
            </p:cNvPicPr>
            <p:nvPr/>
          </p:nvPicPr>
          <p:blipFill>
            <a:blip r:embed="rId4" cstate="print">
              <a:extLst>
                <a:ext uri="{28A0092B-C50C-407E-A947-70E740481C1C}">
                  <a14:useLocalDpi xmlns:a14="http://schemas.microsoft.com/office/drawing/2010/main" val="0"/>
                </a:ext>
              </a:extLst>
            </a:blip>
            <a:srcRect l="18398" t="32289" r="7168" b="8476"/>
            <a:stretch/>
          </p:blipFill>
          <p:spPr>
            <a:xfrm>
              <a:off x="1644453" y="3178846"/>
              <a:ext cx="2721294" cy="2734273"/>
            </a:xfrm>
            <a:prstGeom prst="flowChartConnector">
              <a:avLst/>
            </a:prstGeom>
          </p:spPr>
        </p:pic>
        <p:sp>
          <p:nvSpPr>
            <p:cNvPr id="34" name="TextBox 14">
              <a:extLst>
                <a:ext uri="{FF2B5EF4-FFF2-40B4-BE49-F238E27FC236}">
                  <a16:creationId xmlns:a16="http://schemas.microsoft.com/office/drawing/2014/main" id="{9617E633-A97C-3FBA-5673-735F5A780AEA}"/>
                </a:ext>
              </a:extLst>
            </p:cNvPr>
            <p:cNvSpPr txBox="1"/>
            <p:nvPr/>
          </p:nvSpPr>
          <p:spPr>
            <a:xfrm>
              <a:off x="1513197" y="6081526"/>
              <a:ext cx="2983807" cy="126684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n-US" sz="3500" dirty="0" err="1">
                  <a:solidFill>
                    <a:srgbClr val="000000"/>
                  </a:solidFill>
                  <a:latin typeface="Alatsi"/>
                  <a:ea typeface="Alatsi"/>
                  <a:cs typeface="Alatsi"/>
                  <a:sym typeface="Alatsi"/>
                </a:rPr>
                <a:t>Somaya</a:t>
              </a:r>
              <a:r>
                <a:rPr lang="en-US" sz="3500" dirty="0">
                  <a:solidFill>
                    <a:srgbClr val="000000"/>
                  </a:solidFill>
                  <a:latin typeface="Alatsi"/>
                  <a:ea typeface="Alatsi"/>
                  <a:cs typeface="Alatsi"/>
                  <a:sym typeface="Alatsi"/>
                </a:rPr>
                <a:t> Ramadan</a:t>
              </a:r>
              <a:endParaRPr kumimoji="0" lang="en-US" sz="3500" b="0" i="0" u="none" strike="noStrike" kern="1200" cap="none" spc="0" normalizeH="0" baseline="0" noProof="0" dirty="0">
                <a:ln>
                  <a:noFill/>
                </a:ln>
                <a:solidFill>
                  <a:srgbClr val="000000"/>
                </a:solidFill>
                <a:effectLst/>
                <a:uLnTx/>
                <a:uFillTx/>
                <a:latin typeface="Alatsi"/>
                <a:ea typeface="Alatsi"/>
                <a:cs typeface="Alatsi"/>
                <a:sym typeface="Alatsi"/>
              </a:endParaRPr>
            </a:p>
          </p:txBody>
        </p:sp>
      </p:grpSp>
      <p:grpSp>
        <p:nvGrpSpPr>
          <p:cNvPr id="76" name="Group 75">
            <a:extLst>
              <a:ext uri="{FF2B5EF4-FFF2-40B4-BE49-F238E27FC236}">
                <a16:creationId xmlns:a16="http://schemas.microsoft.com/office/drawing/2014/main" id="{5368A0AC-5077-02A6-8562-740CCC95B556}"/>
              </a:ext>
            </a:extLst>
          </p:cNvPr>
          <p:cNvGrpSpPr/>
          <p:nvPr/>
        </p:nvGrpSpPr>
        <p:grpSpPr>
          <a:xfrm>
            <a:off x="7858687" y="3645824"/>
            <a:ext cx="2558876" cy="3623716"/>
            <a:chOff x="5072063" y="3119444"/>
            <a:chExt cx="3181277" cy="4261621"/>
          </a:xfrm>
        </p:grpSpPr>
        <p:grpSp>
          <p:nvGrpSpPr>
            <p:cNvPr id="43" name="Group 4">
              <a:extLst>
                <a:ext uri="{FF2B5EF4-FFF2-40B4-BE49-F238E27FC236}">
                  <a16:creationId xmlns:a16="http://schemas.microsoft.com/office/drawing/2014/main" id="{F7204D98-191A-D371-8333-971C0FB7DF60}"/>
                </a:ext>
              </a:extLst>
            </p:cNvPr>
            <p:cNvGrpSpPr/>
            <p:nvPr/>
          </p:nvGrpSpPr>
          <p:grpSpPr>
            <a:xfrm>
              <a:off x="5072063" y="3947057"/>
              <a:ext cx="3181277" cy="3434008"/>
              <a:chOff x="0" y="0"/>
              <a:chExt cx="1939142" cy="1164413"/>
            </a:xfrm>
          </p:grpSpPr>
          <p:sp>
            <p:nvSpPr>
              <p:cNvPr id="44" name="Freeform 5">
                <a:extLst>
                  <a:ext uri="{FF2B5EF4-FFF2-40B4-BE49-F238E27FC236}">
                    <a16:creationId xmlns:a16="http://schemas.microsoft.com/office/drawing/2014/main" id="{2744D78B-6A65-60C2-1120-BFEE8016DB75}"/>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45" name="TextBox 6">
                <a:extLst>
                  <a:ext uri="{FF2B5EF4-FFF2-40B4-BE49-F238E27FC236}">
                    <a16:creationId xmlns:a16="http://schemas.microsoft.com/office/drawing/2014/main" id="{EF9AA6E5-87F9-D3C7-F9E9-D3DB53A5009F}"/>
                  </a:ext>
                </a:extLst>
              </p:cNvPr>
              <p:cNvSpPr txBox="1"/>
              <p:nvPr/>
            </p:nvSpPr>
            <p:spPr>
              <a:xfrm>
                <a:off x="0" y="-38100"/>
                <a:ext cx="1939142" cy="120251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6" name="Group 18">
              <a:extLst>
                <a:ext uri="{FF2B5EF4-FFF2-40B4-BE49-F238E27FC236}">
                  <a16:creationId xmlns:a16="http://schemas.microsoft.com/office/drawing/2014/main" id="{3CF52747-6EE0-14F1-1690-2470D4A12484}"/>
                </a:ext>
              </a:extLst>
            </p:cNvPr>
            <p:cNvGrpSpPr/>
            <p:nvPr/>
          </p:nvGrpSpPr>
          <p:grpSpPr>
            <a:xfrm>
              <a:off x="5231573" y="3119444"/>
              <a:ext cx="2862256" cy="2862256"/>
              <a:chOff x="0" y="0"/>
              <a:chExt cx="812800" cy="812800"/>
            </a:xfrm>
          </p:grpSpPr>
          <p:sp>
            <p:nvSpPr>
              <p:cNvPr id="47" name="Freeform 19">
                <a:extLst>
                  <a:ext uri="{FF2B5EF4-FFF2-40B4-BE49-F238E27FC236}">
                    <a16:creationId xmlns:a16="http://schemas.microsoft.com/office/drawing/2014/main" id="{05124A74-CE36-B72C-C5E9-4FA7A52AE3E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8" name="TextBox 20">
                <a:extLst>
                  <a:ext uri="{FF2B5EF4-FFF2-40B4-BE49-F238E27FC236}">
                    <a16:creationId xmlns:a16="http://schemas.microsoft.com/office/drawing/2014/main" id="{BF38C4AA-5779-5317-B2E2-BCEFAC76B685}"/>
                  </a:ext>
                </a:extLst>
              </p:cNvPr>
              <p:cNvSpPr txBox="1"/>
              <p:nvPr/>
            </p:nvSpPr>
            <p:spPr>
              <a:xfrm>
                <a:off x="76200" y="38100"/>
                <a:ext cx="660400" cy="69850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49" name="Picture 48">
              <a:extLst>
                <a:ext uri="{FF2B5EF4-FFF2-40B4-BE49-F238E27FC236}">
                  <a16:creationId xmlns:a16="http://schemas.microsoft.com/office/drawing/2014/main" id="{86E19D5E-0FCA-8D61-19D7-35B09D6DC984}"/>
                </a:ext>
              </a:extLst>
            </p:cNvPr>
            <p:cNvPicPr>
              <a:picLocks noChangeAspect="1"/>
            </p:cNvPicPr>
            <p:nvPr/>
          </p:nvPicPr>
          <p:blipFill>
            <a:blip r:embed="rId5" cstate="print">
              <a:extLst>
                <a:ext uri="{28A0092B-C50C-407E-A947-70E740481C1C}">
                  <a14:useLocalDpi xmlns:a14="http://schemas.microsoft.com/office/drawing/2010/main" val="0"/>
                </a:ext>
              </a:extLst>
            </a:blip>
            <a:srcRect l="9751" t="19338" r="2032" b="20170"/>
            <a:stretch/>
          </p:blipFill>
          <p:spPr>
            <a:xfrm>
              <a:off x="5302053" y="3178846"/>
              <a:ext cx="2721294" cy="2734273"/>
            </a:xfrm>
            <a:prstGeom prst="flowChartConnector">
              <a:avLst/>
            </a:prstGeom>
          </p:spPr>
        </p:pic>
        <p:sp>
          <p:nvSpPr>
            <p:cNvPr id="50" name="TextBox 14">
              <a:extLst>
                <a:ext uri="{FF2B5EF4-FFF2-40B4-BE49-F238E27FC236}">
                  <a16:creationId xmlns:a16="http://schemas.microsoft.com/office/drawing/2014/main" id="{87FC32FA-5D95-B95B-A9F4-FFD6897D2F37}"/>
                </a:ext>
              </a:extLst>
            </p:cNvPr>
            <p:cNvSpPr txBox="1"/>
            <p:nvPr/>
          </p:nvSpPr>
          <p:spPr>
            <a:xfrm>
              <a:off x="5170797" y="6081526"/>
              <a:ext cx="2983807" cy="126684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n-US" sz="3500" dirty="0">
                  <a:solidFill>
                    <a:srgbClr val="000000"/>
                  </a:solidFill>
                  <a:latin typeface="Alatsi"/>
                  <a:ea typeface="Alatsi"/>
                  <a:cs typeface="Alatsi"/>
                  <a:sym typeface="Alatsi"/>
                </a:rPr>
                <a:t>Nada</a:t>
              </a:r>
            </a:p>
            <a:p>
              <a:pPr marL="0" marR="0" lvl="0" indent="0" algn="ctr" defTabSz="914400" rtl="0" eaLnBrk="1" fontAlgn="auto" latinLnBrk="0" hangingPunct="1">
                <a:spcBef>
                  <a:spcPts val="0"/>
                </a:spcBef>
                <a:spcAft>
                  <a:spcPts val="0"/>
                </a:spcAft>
                <a:buClrTx/>
                <a:buSzTx/>
                <a:buFontTx/>
                <a:buNone/>
                <a:tabLst/>
                <a:defRPr/>
              </a:pPr>
              <a:r>
                <a:rPr lang="en-US" sz="3500" dirty="0">
                  <a:solidFill>
                    <a:srgbClr val="000000"/>
                  </a:solidFill>
                  <a:latin typeface="Alatsi"/>
                  <a:ea typeface="Alatsi"/>
                  <a:cs typeface="Alatsi"/>
                  <a:sym typeface="Alatsi"/>
                </a:rPr>
                <a:t> Ashraf</a:t>
              </a:r>
              <a:endParaRPr kumimoji="0" lang="en-US" sz="3500" b="0" i="0" u="none" strike="noStrike" kern="1200" cap="none" spc="0" normalizeH="0" baseline="0" noProof="0" dirty="0">
                <a:ln>
                  <a:noFill/>
                </a:ln>
                <a:solidFill>
                  <a:srgbClr val="000000"/>
                </a:solidFill>
                <a:effectLst/>
                <a:uLnTx/>
                <a:uFillTx/>
                <a:latin typeface="Alatsi"/>
                <a:ea typeface="Alatsi"/>
                <a:cs typeface="Alatsi"/>
                <a:sym typeface="Alatsi"/>
              </a:endParaRPr>
            </a:p>
          </p:txBody>
        </p:sp>
      </p:grpSp>
      <p:grpSp>
        <p:nvGrpSpPr>
          <p:cNvPr id="77" name="Group 76">
            <a:extLst>
              <a:ext uri="{FF2B5EF4-FFF2-40B4-BE49-F238E27FC236}">
                <a16:creationId xmlns:a16="http://schemas.microsoft.com/office/drawing/2014/main" id="{8BD4C16D-4FB6-B64D-922C-801224CCD450}"/>
              </a:ext>
            </a:extLst>
          </p:cNvPr>
          <p:cNvGrpSpPr/>
          <p:nvPr/>
        </p:nvGrpSpPr>
        <p:grpSpPr>
          <a:xfrm>
            <a:off x="11296050" y="2572040"/>
            <a:ext cx="2558876" cy="3623716"/>
            <a:chOff x="8603534" y="3062177"/>
            <a:chExt cx="3181277" cy="4261621"/>
          </a:xfrm>
        </p:grpSpPr>
        <p:grpSp>
          <p:nvGrpSpPr>
            <p:cNvPr id="51" name="Group 4">
              <a:extLst>
                <a:ext uri="{FF2B5EF4-FFF2-40B4-BE49-F238E27FC236}">
                  <a16:creationId xmlns:a16="http://schemas.microsoft.com/office/drawing/2014/main" id="{649438B1-AC54-3F72-C5DB-6E509122337C}"/>
                </a:ext>
              </a:extLst>
            </p:cNvPr>
            <p:cNvGrpSpPr/>
            <p:nvPr/>
          </p:nvGrpSpPr>
          <p:grpSpPr>
            <a:xfrm>
              <a:off x="8603534" y="3889790"/>
              <a:ext cx="3181277" cy="3434008"/>
              <a:chOff x="0" y="0"/>
              <a:chExt cx="1939142" cy="1164413"/>
            </a:xfrm>
          </p:grpSpPr>
          <p:sp>
            <p:nvSpPr>
              <p:cNvPr id="52" name="Freeform 5">
                <a:extLst>
                  <a:ext uri="{FF2B5EF4-FFF2-40B4-BE49-F238E27FC236}">
                    <a16:creationId xmlns:a16="http://schemas.microsoft.com/office/drawing/2014/main" id="{611DADEF-5484-9B49-DA0B-C584517E39CD}"/>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53" name="TextBox 6">
                <a:extLst>
                  <a:ext uri="{FF2B5EF4-FFF2-40B4-BE49-F238E27FC236}">
                    <a16:creationId xmlns:a16="http://schemas.microsoft.com/office/drawing/2014/main" id="{8695AC42-058A-6717-1070-55F1B045861B}"/>
                  </a:ext>
                </a:extLst>
              </p:cNvPr>
              <p:cNvSpPr txBox="1"/>
              <p:nvPr/>
            </p:nvSpPr>
            <p:spPr>
              <a:xfrm>
                <a:off x="0" y="-38100"/>
                <a:ext cx="1939142" cy="120251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4" name="Group 18">
              <a:extLst>
                <a:ext uri="{FF2B5EF4-FFF2-40B4-BE49-F238E27FC236}">
                  <a16:creationId xmlns:a16="http://schemas.microsoft.com/office/drawing/2014/main" id="{1B434295-D57F-BC31-A93F-B135EBC9BD55}"/>
                </a:ext>
              </a:extLst>
            </p:cNvPr>
            <p:cNvGrpSpPr/>
            <p:nvPr/>
          </p:nvGrpSpPr>
          <p:grpSpPr>
            <a:xfrm>
              <a:off x="8763044" y="3062177"/>
              <a:ext cx="2862256" cy="2862256"/>
              <a:chOff x="0" y="0"/>
              <a:chExt cx="812800" cy="812800"/>
            </a:xfrm>
          </p:grpSpPr>
          <p:sp>
            <p:nvSpPr>
              <p:cNvPr id="55" name="Freeform 19">
                <a:extLst>
                  <a:ext uri="{FF2B5EF4-FFF2-40B4-BE49-F238E27FC236}">
                    <a16:creationId xmlns:a16="http://schemas.microsoft.com/office/drawing/2014/main" id="{AEF0D5FD-214F-E14B-F1EF-40356BA22C8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6" name="TextBox 20">
                <a:extLst>
                  <a:ext uri="{FF2B5EF4-FFF2-40B4-BE49-F238E27FC236}">
                    <a16:creationId xmlns:a16="http://schemas.microsoft.com/office/drawing/2014/main" id="{E846BF1D-8174-F2F1-E383-2071CFEFFDCE}"/>
                  </a:ext>
                </a:extLst>
              </p:cNvPr>
              <p:cNvSpPr txBox="1"/>
              <p:nvPr/>
            </p:nvSpPr>
            <p:spPr>
              <a:xfrm>
                <a:off x="76200" y="38100"/>
                <a:ext cx="660400" cy="69850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57" name="Picture 56">
              <a:extLst>
                <a:ext uri="{FF2B5EF4-FFF2-40B4-BE49-F238E27FC236}">
                  <a16:creationId xmlns:a16="http://schemas.microsoft.com/office/drawing/2014/main" id="{83A3F048-203D-3867-F855-11D391CCA535}"/>
                </a:ext>
              </a:extLst>
            </p:cNvPr>
            <p:cNvPicPr>
              <a:picLocks noChangeAspect="1"/>
            </p:cNvPicPr>
            <p:nvPr/>
          </p:nvPicPr>
          <p:blipFill>
            <a:blip r:embed="rId6">
              <a:extLst>
                <a:ext uri="{28A0092B-C50C-407E-A947-70E740481C1C}">
                  <a14:useLocalDpi xmlns:a14="http://schemas.microsoft.com/office/drawing/2010/main" val="0"/>
                </a:ext>
              </a:extLst>
            </a:blip>
            <a:srcRect l="4012" t="3953" r="2611" b="34056"/>
            <a:stretch/>
          </p:blipFill>
          <p:spPr>
            <a:xfrm>
              <a:off x="8833524" y="3121579"/>
              <a:ext cx="2721294" cy="2734273"/>
            </a:xfrm>
            <a:prstGeom prst="flowChartConnector">
              <a:avLst/>
            </a:prstGeom>
          </p:spPr>
        </p:pic>
        <p:sp>
          <p:nvSpPr>
            <p:cNvPr id="58" name="TextBox 14">
              <a:extLst>
                <a:ext uri="{FF2B5EF4-FFF2-40B4-BE49-F238E27FC236}">
                  <a16:creationId xmlns:a16="http://schemas.microsoft.com/office/drawing/2014/main" id="{9181975D-27E6-E91A-8F2E-843DA26BCD17}"/>
                </a:ext>
              </a:extLst>
            </p:cNvPr>
            <p:cNvSpPr txBox="1"/>
            <p:nvPr/>
          </p:nvSpPr>
          <p:spPr>
            <a:xfrm>
              <a:off x="8702268" y="6024259"/>
              <a:ext cx="2983807" cy="126684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n-US" sz="3500" dirty="0">
                  <a:solidFill>
                    <a:srgbClr val="000000"/>
                  </a:solidFill>
                  <a:latin typeface="Alatsi"/>
                  <a:ea typeface="Alatsi"/>
                  <a:cs typeface="Alatsi"/>
                  <a:sym typeface="Alatsi"/>
                </a:rPr>
                <a:t>Shaimaa</a:t>
              </a:r>
            </a:p>
            <a:p>
              <a:pPr marL="0" marR="0" lvl="0" indent="0" algn="ctr" defTabSz="914400" rtl="0" eaLnBrk="1" fontAlgn="auto" latinLnBrk="0" hangingPunct="1">
                <a:spcBef>
                  <a:spcPts val="0"/>
                </a:spcBef>
                <a:spcAft>
                  <a:spcPts val="0"/>
                </a:spcAft>
                <a:buClrTx/>
                <a:buSzTx/>
                <a:buFontTx/>
                <a:buNone/>
                <a:tabLst/>
                <a:defRPr/>
              </a:pPr>
              <a:r>
                <a:rPr kumimoji="0" lang="en-US" sz="3500" b="0" i="0" u="none" strike="noStrike" kern="1200" cap="none" spc="0" normalizeH="0" baseline="0" noProof="0" dirty="0">
                  <a:ln>
                    <a:noFill/>
                  </a:ln>
                  <a:solidFill>
                    <a:srgbClr val="000000"/>
                  </a:solidFill>
                  <a:effectLst/>
                  <a:uLnTx/>
                  <a:uFillTx/>
                  <a:latin typeface="Alatsi"/>
                  <a:ea typeface="Alatsi"/>
                  <a:cs typeface="Alatsi"/>
                  <a:sym typeface="Alatsi"/>
                </a:rPr>
                <a:t>Ali</a:t>
              </a:r>
            </a:p>
          </p:txBody>
        </p:sp>
      </p:grpSp>
      <p:grpSp>
        <p:nvGrpSpPr>
          <p:cNvPr id="78" name="Group 77">
            <a:extLst>
              <a:ext uri="{FF2B5EF4-FFF2-40B4-BE49-F238E27FC236}">
                <a16:creationId xmlns:a16="http://schemas.microsoft.com/office/drawing/2014/main" id="{E3AE4FA0-A012-C8A4-E5D4-F4C3C3FDA7F0}"/>
              </a:ext>
            </a:extLst>
          </p:cNvPr>
          <p:cNvGrpSpPr/>
          <p:nvPr/>
        </p:nvGrpSpPr>
        <p:grpSpPr>
          <a:xfrm>
            <a:off x="1183150" y="4750840"/>
            <a:ext cx="2558876" cy="3623716"/>
            <a:chOff x="12294515" y="2993488"/>
            <a:chExt cx="3181277" cy="4261621"/>
          </a:xfrm>
        </p:grpSpPr>
        <p:grpSp>
          <p:nvGrpSpPr>
            <p:cNvPr id="59" name="Group 4">
              <a:extLst>
                <a:ext uri="{FF2B5EF4-FFF2-40B4-BE49-F238E27FC236}">
                  <a16:creationId xmlns:a16="http://schemas.microsoft.com/office/drawing/2014/main" id="{49FC526C-8183-387D-ED3E-D16E029B538B}"/>
                </a:ext>
              </a:extLst>
            </p:cNvPr>
            <p:cNvGrpSpPr/>
            <p:nvPr/>
          </p:nvGrpSpPr>
          <p:grpSpPr>
            <a:xfrm>
              <a:off x="12294515" y="3821101"/>
              <a:ext cx="3181277" cy="3434008"/>
              <a:chOff x="0" y="0"/>
              <a:chExt cx="1939142" cy="1164413"/>
            </a:xfrm>
          </p:grpSpPr>
          <p:sp>
            <p:nvSpPr>
              <p:cNvPr id="60" name="Freeform 5">
                <a:extLst>
                  <a:ext uri="{FF2B5EF4-FFF2-40B4-BE49-F238E27FC236}">
                    <a16:creationId xmlns:a16="http://schemas.microsoft.com/office/drawing/2014/main" id="{D6306750-96F9-87A1-6903-79548DBE3112}"/>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61" name="TextBox 6">
                <a:extLst>
                  <a:ext uri="{FF2B5EF4-FFF2-40B4-BE49-F238E27FC236}">
                    <a16:creationId xmlns:a16="http://schemas.microsoft.com/office/drawing/2014/main" id="{B4396B6C-5DF8-6B18-3363-F41CEECA1EB7}"/>
                  </a:ext>
                </a:extLst>
              </p:cNvPr>
              <p:cNvSpPr txBox="1"/>
              <p:nvPr/>
            </p:nvSpPr>
            <p:spPr>
              <a:xfrm>
                <a:off x="0" y="-38100"/>
                <a:ext cx="1939142" cy="120251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62" name="Group 18">
              <a:extLst>
                <a:ext uri="{FF2B5EF4-FFF2-40B4-BE49-F238E27FC236}">
                  <a16:creationId xmlns:a16="http://schemas.microsoft.com/office/drawing/2014/main" id="{745F1DAE-127A-8563-710B-DB505F9B136F}"/>
                </a:ext>
              </a:extLst>
            </p:cNvPr>
            <p:cNvGrpSpPr/>
            <p:nvPr/>
          </p:nvGrpSpPr>
          <p:grpSpPr>
            <a:xfrm>
              <a:off x="12454025" y="2993488"/>
              <a:ext cx="2862256" cy="2862256"/>
              <a:chOff x="0" y="0"/>
              <a:chExt cx="812800" cy="812800"/>
            </a:xfrm>
          </p:grpSpPr>
          <p:sp>
            <p:nvSpPr>
              <p:cNvPr id="63" name="Freeform 19">
                <a:extLst>
                  <a:ext uri="{FF2B5EF4-FFF2-40B4-BE49-F238E27FC236}">
                    <a16:creationId xmlns:a16="http://schemas.microsoft.com/office/drawing/2014/main" id="{7D19A7A0-8ED0-858D-BF37-BB5F7E7EC92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64" name="TextBox 20">
                <a:extLst>
                  <a:ext uri="{FF2B5EF4-FFF2-40B4-BE49-F238E27FC236}">
                    <a16:creationId xmlns:a16="http://schemas.microsoft.com/office/drawing/2014/main" id="{6F3CB17A-A620-39CC-0A35-BD8080EC5468}"/>
                  </a:ext>
                </a:extLst>
              </p:cNvPr>
              <p:cNvSpPr txBox="1"/>
              <p:nvPr/>
            </p:nvSpPr>
            <p:spPr>
              <a:xfrm>
                <a:off x="76200" y="38100"/>
                <a:ext cx="660400" cy="69850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65" name="Picture 64">
              <a:extLst>
                <a:ext uri="{FF2B5EF4-FFF2-40B4-BE49-F238E27FC236}">
                  <a16:creationId xmlns:a16="http://schemas.microsoft.com/office/drawing/2014/main" id="{7DD87DCD-5A75-AD05-D9B6-8FA9EBE84B1E}"/>
                </a:ext>
              </a:extLst>
            </p:cNvPr>
            <p:cNvPicPr>
              <a:picLocks noChangeAspect="1"/>
            </p:cNvPicPr>
            <p:nvPr/>
          </p:nvPicPr>
          <p:blipFill>
            <a:blip r:embed="rId7" cstate="print">
              <a:extLst>
                <a:ext uri="{28A0092B-C50C-407E-A947-70E740481C1C}">
                  <a14:useLocalDpi xmlns:a14="http://schemas.microsoft.com/office/drawing/2010/main" val="0"/>
                </a:ext>
              </a:extLst>
            </a:blip>
            <a:srcRect l="19067" t="24045" r="26826" b="35181"/>
            <a:stretch/>
          </p:blipFill>
          <p:spPr>
            <a:xfrm>
              <a:off x="12524505" y="3052890"/>
              <a:ext cx="2721294" cy="2734273"/>
            </a:xfrm>
            <a:prstGeom prst="flowChartConnector">
              <a:avLst/>
            </a:prstGeom>
          </p:spPr>
        </p:pic>
        <p:sp>
          <p:nvSpPr>
            <p:cNvPr id="66" name="TextBox 14">
              <a:extLst>
                <a:ext uri="{FF2B5EF4-FFF2-40B4-BE49-F238E27FC236}">
                  <a16:creationId xmlns:a16="http://schemas.microsoft.com/office/drawing/2014/main" id="{9E7954D2-6E51-F6A8-012D-BE1C37F95782}"/>
                </a:ext>
              </a:extLst>
            </p:cNvPr>
            <p:cNvSpPr txBox="1"/>
            <p:nvPr/>
          </p:nvSpPr>
          <p:spPr>
            <a:xfrm>
              <a:off x="12393249" y="5955570"/>
              <a:ext cx="2983807" cy="126684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n-US" sz="3500" dirty="0">
                  <a:solidFill>
                    <a:srgbClr val="000000"/>
                  </a:solidFill>
                  <a:latin typeface="Alatsi"/>
                  <a:ea typeface="Alatsi"/>
                  <a:cs typeface="Alatsi"/>
                  <a:sym typeface="Alatsi"/>
                </a:rPr>
                <a:t>Fedaa Mahmoud</a:t>
              </a:r>
              <a:endParaRPr kumimoji="0" lang="en-US" sz="3500" b="0" i="0" u="none" strike="noStrike" kern="1200" cap="none" spc="0" normalizeH="0" baseline="0" noProof="0" dirty="0">
                <a:ln>
                  <a:noFill/>
                </a:ln>
                <a:solidFill>
                  <a:srgbClr val="000000"/>
                </a:solidFill>
                <a:effectLst/>
                <a:uLnTx/>
                <a:uFillTx/>
                <a:latin typeface="Alatsi"/>
                <a:ea typeface="Alatsi"/>
                <a:cs typeface="Alatsi"/>
                <a:sym typeface="Alatsi"/>
              </a:endParaRPr>
            </a:p>
          </p:txBody>
        </p:sp>
      </p:grpSp>
      <p:grpSp>
        <p:nvGrpSpPr>
          <p:cNvPr id="79" name="Group 78">
            <a:extLst>
              <a:ext uri="{FF2B5EF4-FFF2-40B4-BE49-F238E27FC236}">
                <a16:creationId xmlns:a16="http://schemas.microsoft.com/office/drawing/2014/main" id="{5E240183-E597-432F-6E53-55B607040186}"/>
              </a:ext>
            </a:extLst>
          </p:cNvPr>
          <p:cNvGrpSpPr/>
          <p:nvPr/>
        </p:nvGrpSpPr>
        <p:grpSpPr>
          <a:xfrm>
            <a:off x="14417671" y="4801350"/>
            <a:ext cx="2558876" cy="3623716"/>
            <a:chOff x="15915854" y="2936221"/>
            <a:chExt cx="3181277" cy="4261621"/>
          </a:xfrm>
        </p:grpSpPr>
        <p:grpSp>
          <p:nvGrpSpPr>
            <p:cNvPr id="67" name="Group 4">
              <a:extLst>
                <a:ext uri="{FF2B5EF4-FFF2-40B4-BE49-F238E27FC236}">
                  <a16:creationId xmlns:a16="http://schemas.microsoft.com/office/drawing/2014/main" id="{506086AD-2DDC-B0E6-35ED-0BF5690128A8}"/>
                </a:ext>
              </a:extLst>
            </p:cNvPr>
            <p:cNvGrpSpPr/>
            <p:nvPr/>
          </p:nvGrpSpPr>
          <p:grpSpPr>
            <a:xfrm>
              <a:off x="15915854" y="3763834"/>
              <a:ext cx="3181277" cy="3434008"/>
              <a:chOff x="0" y="0"/>
              <a:chExt cx="1939142" cy="1164413"/>
            </a:xfrm>
          </p:grpSpPr>
          <p:sp>
            <p:nvSpPr>
              <p:cNvPr id="68" name="Freeform 5">
                <a:extLst>
                  <a:ext uri="{FF2B5EF4-FFF2-40B4-BE49-F238E27FC236}">
                    <a16:creationId xmlns:a16="http://schemas.microsoft.com/office/drawing/2014/main" id="{F197A71C-AC5A-8359-7DCF-505EA1835ED6}"/>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69" name="TextBox 6">
                <a:extLst>
                  <a:ext uri="{FF2B5EF4-FFF2-40B4-BE49-F238E27FC236}">
                    <a16:creationId xmlns:a16="http://schemas.microsoft.com/office/drawing/2014/main" id="{F6297AB2-0725-4FB5-3BDF-CFB125D219C1}"/>
                  </a:ext>
                </a:extLst>
              </p:cNvPr>
              <p:cNvSpPr txBox="1"/>
              <p:nvPr/>
            </p:nvSpPr>
            <p:spPr>
              <a:xfrm>
                <a:off x="0" y="-38100"/>
                <a:ext cx="1939142" cy="1202513"/>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0" name="Group 18">
              <a:extLst>
                <a:ext uri="{FF2B5EF4-FFF2-40B4-BE49-F238E27FC236}">
                  <a16:creationId xmlns:a16="http://schemas.microsoft.com/office/drawing/2014/main" id="{A4E623DD-337C-882D-F997-CE916C66EA2C}"/>
                </a:ext>
              </a:extLst>
            </p:cNvPr>
            <p:cNvGrpSpPr/>
            <p:nvPr/>
          </p:nvGrpSpPr>
          <p:grpSpPr>
            <a:xfrm>
              <a:off x="16075364" y="2936221"/>
              <a:ext cx="2862256" cy="2862256"/>
              <a:chOff x="0" y="0"/>
              <a:chExt cx="812800" cy="812800"/>
            </a:xfrm>
          </p:grpSpPr>
          <p:sp>
            <p:nvSpPr>
              <p:cNvPr id="71" name="Freeform 19">
                <a:extLst>
                  <a:ext uri="{FF2B5EF4-FFF2-40B4-BE49-F238E27FC236}">
                    <a16:creationId xmlns:a16="http://schemas.microsoft.com/office/drawing/2014/main" id="{1A864406-1B69-31F0-EE38-756F97F09F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2" name="TextBox 20">
                <a:extLst>
                  <a:ext uri="{FF2B5EF4-FFF2-40B4-BE49-F238E27FC236}">
                    <a16:creationId xmlns:a16="http://schemas.microsoft.com/office/drawing/2014/main" id="{E122EC86-43F0-395F-12E9-32D5933F7C80}"/>
                  </a:ext>
                </a:extLst>
              </p:cNvPr>
              <p:cNvSpPr txBox="1"/>
              <p:nvPr/>
            </p:nvSpPr>
            <p:spPr>
              <a:xfrm>
                <a:off x="76200" y="38100"/>
                <a:ext cx="660400" cy="698500"/>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73" name="Picture 72">
              <a:extLst>
                <a:ext uri="{FF2B5EF4-FFF2-40B4-BE49-F238E27FC236}">
                  <a16:creationId xmlns:a16="http://schemas.microsoft.com/office/drawing/2014/main" id="{4818643E-7706-FAB3-F015-1717FD9A155C}"/>
                </a:ext>
              </a:extLst>
            </p:cNvPr>
            <p:cNvPicPr>
              <a:picLocks noChangeAspect="1"/>
            </p:cNvPicPr>
            <p:nvPr/>
          </p:nvPicPr>
          <p:blipFill>
            <a:blip r:embed="rId8">
              <a:extLst>
                <a:ext uri="{28A0092B-C50C-407E-A947-70E740481C1C}">
                  <a14:useLocalDpi xmlns:a14="http://schemas.microsoft.com/office/drawing/2010/main" val="0"/>
                </a:ext>
              </a:extLst>
            </a:blip>
            <a:srcRect l="2665" t="6472" r="7585" b="40411"/>
            <a:stretch/>
          </p:blipFill>
          <p:spPr>
            <a:xfrm>
              <a:off x="16145844" y="2995623"/>
              <a:ext cx="2721294" cy="2734273"/>
            </a:xfrm>
            <a:prstGeom prst="flowChartConnector">
              <a:avLst/>
            </a:prstGeom>
          </p:spPr>
        </p:pic>
        <p:sp>
          <p:nvSpPr>
            <p:cNvPr id="74" name="TextBox 14">
              <a:extLst>
                <a:ext uri="{FF2B5EF4-FFF2-40B4-BE49-F238E27FC236}">
                  <a16:creationId xmlns:a16="http://schemas.microsoft.com/office/drawing/2014/main" id="{AFC2ECAC-0F14-AFD2-30BE-A53D4438FFDD}"/>
                </a:ext>
              </a:extLst>
            </p:cNvPr>
            <p:cNvSpPr txBox="1"/>
            <p:nvPr/>
          </p:nvSpPr>
          <p:spPr>
            <a:xfrm>
              <a:off x="16014588" y="5898303"/>
              <a:ext cx="2983807" cy="126684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n-US" sz="3500" dirty="0" err="1">
                  <a:solidFill>
                    <a:srgbClr val="000000"/>
                  </a:solidFill>
                  <a:latin typeface="Alatsi"/>
                  <a:ea typeface="Alatsi"/>
                  <a:cs typeface="Alatsi"/>
                  <a:sym typeface="Alatsi"/>
                </a:rPr>
                <a:t>Yasmen</a:t>
              </a:r>
              <a:endParaRPr lang="en-US" sz="3500" dirty="0">
                <a:solidFill>
                  <a:srgbClr val="000000"/>
                </a:solidFill>
                <a:latin typeface="Alatsi"/>
                <a:ea typeface="Alatsi"/>
                <a:cs typeface="Alatsi"/>
                <a:sym typeface="Alatsi"/>
              </a:endParaRPr>
            </a:p>
            <a:p>
              <a:pPr marL="0" marR="0" lvl="0" indent="0" algn="ctr" defTabSz="914400" rtl="0" eaLnBrk="1" fontAlgn="auto" latinLnBrk="0" hangingPunct="1">
                <a:spcBef>
                  <a:spcPts val="0"/>
                </a:spcBef>
                <a:spcAft>
                  <a:spcPts val="0"/>
                </a:spcAft>
                <a:buClrTx/>
                <a:buSzTx/>
                <a:buFontTx/>
                <a:buNone/>
                <a:tabLst/>
                <a:defRPr/>
              </a:pPr>
              <a:r>
                <a:rPr kumimoji="0" lang="en-US" sz="3500" b="0" i="0" u="none" strike="noStrike" kern="1200" cap="none" spc="0" normalizeH="0" baseline="0" noProof="0" dirty="0">
                  <a:ln>
                    <a:noFill/>
                  </a:ln>
                  <a:solidFill>
                    <a:srgbClr val="000000"/>
                  </a:solidFill>
                  <a:effectLst/>
                  <a:uLnTx/>
                  <a:uFillTx/>
                  <a:latin typeface="Alatsi"/>
                  <a:ea typeface="Alatsi"/>
                  <a:cs typeface="Alatsi"/>
                  <a:sym typeface="Alatsi"/>
                </a:rPr>
                <a:t>Ahmed</a:t>
              </a:r>
            </a:p>
          </p:txBody>
        </p:sp>
      </p:grpSp>
    </p:spTree>
    <p:extLst>
      <p:ext uri="{BB962C8B-B14F-4D97-AF65-F5344CB8AC3E}">
        <p14:creationId xmlns:p14="http://schemas.microsoft.com/office/powerpoint/2010/main" val="183584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AGENDA</a:t>
            </a:r>
          </a:p>
        </p:txBody>
      </p:sp>
      <p:sp>
        <p:nvSpPr>
          <p:cNvPr id="3" name="TextBox 3"/>
          <p:cNvSpPr txBox="1"/>
          <p:nvPr/>
        </p:nvSpPr>
        <p:spPr>
          <a:xfrm>
            <a:off x="5702946" y="8800282"/>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grpSp>
        <p:nvGrpSpPr>
          <p:cNvPr id="38" name="Group 37">
            <a:extLst>
              <a:ext uri="{FF2B5EF4-FFF2-40B4-BE49-F238E27FC236}">
                <a16:creationId xmlns:a16="http://schemas.microsoft.com/office/drawing/2014/main" id="{052BF504-0C74-865C-3109-898EC2811410}"/>
              </a:ext>
            </a:extLst>
          </p:cNvPr>
          <p:cNvGrpSpPr/>
          <p:nvPr/>
        </p:nvGrpSpPr>
        <p:grpSpPr>
          <a:xfrm>
            <a:off x="3820114" y="3014474"/>
            <a:ext cx="12455150" cy="3970654"/>
            <a:chOff x="3820114" y="3014474"/>
            <a:chExt cx="12455150" cy="3970654"/>
          </a:xfrm>
        </p:grpSpPr>
        <p:sp>
          <p:nvSpPr>
            <p:cNvPr id="4" name="TextBox 4">
              <a:hlinkClick r:id="rId2" action="ppaction://hlinksldjump"/>
            </p:cNvPr>
            <p:cNvSpPr txBox="1"/>
            <p:nvPr/>
          </p:nvSpPr>
          <p:spPr>
            <a:xfrm>
              <a:off x="3820114" y="3014474"/>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Introduction</a:t>
              </a:r>
            </a:p>
          </p:txBody>
        </p:sp>
        <p:sp>
          <p:nvSpPr>
            <p:cNvPr id="5" name="TextBox 5">
              <a:hlinkClick r:id="rId3" action="ppaction://hlinksldjump"/>
            </p:cNvPr>
            <p:cNvSpPr txBox="1"/>
            <p:nvPr/>
          </p:nvSpPr>
          <p:spPr>
            <a:xfrm>
              <a:off x="3820114" y="4131560"/>
              <a:ext cx="5445834" cy="624658"/>
            </a:xfrm>
            <a:prstGeom prst="rect">
              <a:avLst/>
            </a:prstGeom>
          </p:spPr>
          <p:txBody>
            <a:bodyPr wrap="square"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Idea and Inspiration</a:t>
              </a:r>
            </a:p>
          </p:txBody>
        </p:sp>
        <p:sp>
          <p:nvSpPr>
            <p:cNvPr id="6" name="TextBox 6">
              <a:hlinkClick r:id="rId4" action="ppaction://hlinksldjump"/>
            </p:cNvPr>
            <p:cNvSpPr txBox="1"/>
            <p:nvPr/>
          </p:nvSpPr>
          <p:spPr>
            <a:xfrm>
              <a:off x="3820114" y="5243384"/>
              <a:ext cx="5864614" cy="624658"/>
            </a:xfrm>
            <a:prstGeom prst="rect">
              <a:avLst/>
            </a:prstGeom>
          </p:spPr>
          <p:txBody>
            <a:bodyPr wrap="square" lIns="0" tIns="0" rIns="0" bIns="0" rtlCol="0" anchor="t">
              <a:spAutoFit/>
            </a:bodyPr>
            <a:lstStyle/>
            <a:p>
              <a:pPr marL="798829" lvl="1" indent="-399415">
                <a:lnSpc>
                  <a:spcPts val="5179"/>
                </a:lnSpc>
                <a:buFont typeface="Arial"/>
                <a:buChar char="•"/>
              </a:pPr>
              <a:r>
                <a:rPr lang="en-US" sz="3699" dirty="0">
                  <a:solidFill>
                    <a:srgbClr val="000000"/>
                  </a:solidFill>
                  <a:latin typeface="Alatsi"/>
                  <a:ea typeface="Alatsi"/>
                  <a:cs typeface="Alatsi"/>
                  <a:sym typeface="Alatsi"/>
                </a:rPr>
                <a:t>Preparation</a:t>
              </a:r>
            </a:p>
          </p:txBody>
        </p:sp>
        <p:sp>
          <p:nvSpPr>
            <p:cNvPr id="7" name="TextBox 7">
              <a:hlinkClick r:id="rId5" action="ppaction://hlinksldjump"/>
            </p:cNvPr>
            <p:cNvSpPr txBox="1"/>
            <p:nvPr/>
          </p:nvSpPr>
          <p:spPr>
            <a:xfrm>
              <a:off x="3820114" y="6355208"/>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Photography</a:t>
              </a:r>
            </a:p>
          </p:txBody>
        </p:sp>
        <p:sp>
          <p:nvSpPr>
            <p:cNvPr id="8" name="TextBox 8">
              <a:hlinkClick r:id="rId6" action="ppaction://hlinksldjump"/>
            </p:cNvPr>
            <p:cNvSpPr txBox="1"/>
            <p:nvPr/>
          </p:nvSpPr>
          <p:spPr>
            <a:xfrm>
              <a:off x="10134600" y="4703048"/>
              <a:ext cx="6140664" cy="624658"/>
            </a:xfrm>
            <a:prstGeom prst="rect">
              <a:avLst/>
            </a:prstGeom>
          </p:spPr>
          <p:txBody>
            <a:bodyPr wrap="square"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Editing and Motion </a:t>
              </a:r>
            </a:p>
          </p:txBody>
        </p:sp>
        <p:sp>
          <p:nvSpPr>
            <p:cNvPr id="10" name="TextBox 10">
              <a:hlinkClick r:id="rId7" action="ppaction://hlinksldjump"/>
            </p:cNvPr>
            <p:cNvSpPr txBox="1"/>
            <p:nvPr/>
          </p:nvSpPr>
          <p:spPr>
            <a:xfrm>
              <a:off x="10134600" y="5793011"/>
              <a:ext cx="5445834" cy="624658"/>
            </a:xfrm>
            <a:prstGeom prst="rect">
              <a:avLst/>
            </a:prstGeom>
          </p:spPr>
          <p:txBody>
            <a:bodyPr wrap="square"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Production Timeline</a:t>
              </a:r>
            </a:p>
          </p:txBody>
        </p:sp>
        <p:sp>
          <p:nvSpPr>
            <p:cNvPr id="12" name="TextBox 12">
              <a:hlinkClick r:id="rId8" action="ppaction://hlinksldjump"/>
            </p:cNvPr>
            <p:cNvSpPr txBox="1"/>
            <p:nvPr/>
          </p:nvSpPr>
          <p:spPr>
            <a:xfrm>
              <a:off x="10134600" y="361950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a:ea typeface="Alatsi"/>
                  <a:cs typeface="Alatsi"/>
                  <a:sym typeface="Alatsi"/>
                </a:rPr>
                <a:t>Sound and Music</a:t>
              </a:r>
            </a:p>
          </p:txBody>
        </p:sp>
      </p:gr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ar-EG" sz="5575" b="1" dirty="0">
                  <a:solidFill>
                    <a:srgbClr val="000000"/>
                  </a:solidFill>
                  <a:latin typeface="Open Sans Bold"/>
                  <a:ea typeface="Open Sans Bold"/>
                  <a:cs typeface="Open Sans Bold"/>
                  <a:sym typeface="Open Sans Bold"/>
                </a:rPr>
                <a:t>2</a:t>
              </a:r>
              <a:endParaRPr lang="en-US" sz="5575" b="1" dirty="0">
                <a:solidFill>
                  <a:srgbClr val="000000"/>
                </a:solidFill>
                <a:latin typeface="Open Sans Bold"/>
                <a:ea typeface="Open Sans Bold"/>
                <a:cs typeface="Open Sans Bold"/>
                <a:sym typeface="Open Sans Bold"/>
              </a:endParaRPr>
            </a:p>
          </p:txBody>
        </p:sp>
      </p:gr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cstate="print">
                <a:extLst>
                  <a:ext uri="{28A0092B-C50C-407E-A947-70E740481C1C}">
                    <a14:useLocalDpi xmlns:a14="http://schemas.microsoft.com/office/drawing/2010/main" val="0"/>
                  </a:ext>
                </a:extLst>
              </a:blip>
              <a:stretch>
                <a:fillRect/>
              </a:stretch>
            </a:blipFill>
          </p:spPr>
          <p:txBody>
            <a:bodyPr/>
            <a:lstStyle/>
            <a:p>
              <a:endParaRPr lang="en-US" dirty="0"/>
            </a:p>
          </p:txBody>
        </p:sp>
      </p:grpSp>
      <p:sp>
        <p:nvSpPr>
          <p:cNvPr id="8" name="TextBox 8"/>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INTRODUCTION</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ar-EG" sz="5575" b="1" dirty="0">
                  <a:solidFill>
                    <a:srgbClr val="000000"/>
                  </a:solidFill>
                  <a:latin typeface="Open Sans Bold"/>
                  <a:ea typeface="Open Sans Bold"/>
                  <a:cs typeface="Open Sans Bold"/>
                  <a:sym typeface="Open Sans Bold"/>
                </a:rPr>
                <a:t>3</a:t>
              </a:r>
              <a:endParaRPr lang="en-US" sz="5575" b="1" dirty="0">
                <a:solidFill>
                  <a:srgbClr val="000000"/>
                </a:solidFill>
                <a:latin typeface="Open Sans Bold"/>
                <a:ea typeface="Open Sans Bold"/>
                <a:cs typeface="Open Sans Bold"/>
                <a:sym typeface="Open Sans Bold"/>
              </a:endParaRP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209669" y="2895980"/>
            <a:ext cx="10601331" cy="5235087"/>
          </a:xfrm>
          <a:prstGeom prst="rect">
            <a:avLst/>
          </a:prstGeom>
        </p:spPr>
        <p:txBody>
          <a:bodyPr wrap="square" lIns="0" tIns="0" rIns="0" bIns="0" rtlCol="0" anchor="t">
            <a:spAutoFit/>
          </a:bodyPr>
          <a:lstStyle/>
          <a:p>
            <a:pPr algn="l">
              <a:lnSpc>
                <a:spcPts val="5852"/>
              </a:lnSpc>
            </a:pPr>
            <a:r>
              <a:rPr lang="en-US" sz="3800" dirty="0">
                <a:solidFill>
                  <a:srgbClr val="000000"/>
                </a:solidFill>
                <a:latin typeface="Alatsi"/>
                <a:ea typeface="Alatsi"/>
                <a:cs typeface="Alatsi"/>
                <a:sym typeface="Alatsi"/>
              </a:rPr>
              <a:t>An awareness video for social media users who are obsessed with staying away from their social life with family and friends, and negatively affecting them in the future, such as blackmailing most girls, which is widespread due to being attracted to deceptive appearances, with some advice for them and benefiting from using social media.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895980"/>
            <a:ext cx="14705320" cy="4491294"/>
          </a:xfrm>
          <a:prstGeom prst="rect">
            <a:avLst/>
          </a:prstGeom>
        </p:spPr>
        <p:txBody>
          <a:bodyPr lIns="0" tIns="0" rIns="0" bIns="0" rtlCol="0" anchor="t">
            <a:spAutoFit/>
          </a:bodyPr>
          <a:lstStyle/>
          <a:p>
            <a:pPr algn="l">
              <a:lnSpc>
                <a:spcPts val="5852"/>
              </a:lnSpc>
            </a:pPr>
            <a:r>
              <a:rPr lang="en-US" sz="4180" dirty="0">
                <a:solidFill>
                  <a:srgbClr val="000000"/>
                </a:solidFill>
                <a:latin typeface="Alatsi"/>
                <a:ea typeface="Alatsi"/>
                <a:cs typeface="Alatsi"/>
                <a:sym typeface="Alatsi"/>
              </a:rPr>
              <a:t>When thinking a lot about the idea for our project, we saw the spread of electronic blackmail of girls more during this period Still, with the presence of parents and their containment of the boys and the competent authorities helping them, it had a great impact in helping them, but there is also a percentage of them who still fall into this trap.</a:t>
            </a:r>
          </a:p>
        </p:txBody>
      </p:sp>
      <p:sp>
        <p:nvSpPr>
          <p:cNvPr id="3" name="TextBox 3"/>
          <p:cNvSpPr txBox="1"/>
          <p:nvPr/>
        </p:nvSpPr>
        <p:spPr>
          <a:xfrm>
            <a:off x="5702946" y="8800282"/>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ar-EG" sz="5575" b="1" dirty="0">
                  <a:solidFill>
                    <a:srgbClr val="000000"/>
                  </a:solidFill>
                  <a:latin typeface="Open Sans Bold"/>
                  <a:ea typeface="Open Sans Bold"/>
                  <a:cs typeface="Open Sans Bold"/>
                  <a:sym typeface="Open Sans Bold"/>
                </a:rPr>
                <a:t>4</a:t>
              </a:r>
              <a:endParaRPr lang="en-US" sz="5575" b="1" dirty="0">
                <a:solidFill>
                  <a:srgbClr val="000000"/>
                </a:solidFill>
                <a:latin typeface="Open Sans Bold"/>
                <a:ea typeface="Open Sans Bold"/>
                <a:cs typeface="Open Sans Bold"/>
                <a:sym typeface="Open Sans Bold"/>
              </a:endParaRP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7">
            <a:extLst>
              <a:ext uri="{FF2B5EF4-FFF2-40B4-BE49-F238E27FC236}">
                <a16:creationId xmlns:a16="http://schemas.microsoft.com/office/drawing/2014/main" id="{1ADC2A39-E1E3-B289-A196-F593043C4476}"/>
              </a:ext>
            </a:extLst>
          </p:cNvPr>
          <p:cNvSpPr txBox="1"/>
          <p:nvPr/>
        </p:nvSpPr>
        <p:spPr>
          <a:xfrm>
            <a:off x="2553981" y="894545"/>
            <a:ext cx="13180039" cy="1440779"/>
          </a:xfrm>
          <a:prstGeom prst="rect">
            <a:avLst/>
          </a:prstGeom>
        </p:spPr>
        <p:txBody>
          <a:bodyPr lIns="0" tIns="0" rIns="0" bIns="0" rtlCol="0" anchor="t">
            <a:spAutoFit/>
          </a:bodyPr>
          <a:lstStyle/>
          <a:p>
            <a:pPr algn="ctr">
              <a:lnSpc>
                <a:spcPts val="11899"/>
              </a:lnSpc>
            </a:pPr>
            <a:r>
              <a:rPr lang="en-US" sz="8500" dirty="0">
                <a:solidFill>
                  <a:srgbClr val="000000"/>
                </a:solidFill>
                <a:latin typeface="Alatsi"/>
                <a:ea typeface="Alatsi"/>
                <a:cs typeface="Alatsi"/>
                <a:sym typeface="Alatsi"/>
              </a:rPr>
              <a:t>IDEA  AND INSPIRATION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PREPARATION </a:t>
            </a:r>
          </a:p>
        </p:txBody>
      </p:sp>
      <p:grpSp>
        <p:nvGrpSpPr>
          <p:cNvPr id="3" name="Group 3"/>
          <p:cNvGrpSpPr/>
          <p:nvPr/>
        </p:nvGrpSpPr>
        <p:grpSpPr>
          <a:xfrm>
            <a:off x="2101467" y="3184526"/>
            <a:ext cx="13814387" cy="5162130"/>
            <a:chOff x="0" y="-63120"/>
            <a:chExt cx="18419182" cy="688284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id="8" name="Group 8"/>
            <p:cNvGrpSpPr/>
            <p:nvPr/>
          </p:nvGrpSpPr>
          <p:grpSpPr>
            <a:xfrm>
              <a:off x="0" y="2811122"/>
              <a:ext cx="1473815" cy="2163933"/>
              <a:chOff x="0" y="38100"/>
              <a:chExt cx="812800" cy="1193396"/>
            </a:xfrm>
          </p:grpSpPr>
          <p:sp>
            <p:nvSpPr>
              <p:cNvPr id="9" name="Freeform 9"/>
              <p:cNvSpPr/>
              <p:nvPr/>
            </p:nvSpPr>
            <p:spPr>
              <a:xfrm>
                <a:off x="0" y="418696"/>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3631816"/>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a:ea typeface="Alatsi"/>
                  <a:cs typeface="Alatsi"/>
                  <a:sym typeface="Alatsi"/>
                </a:rPr>
                <a:t>2</a:t>
              </a:r>
            </a:p>
          </p:txBody>
        </p:sp>
        <p:sp>
          <p:nvSpPr>
            <p:cNvPr id="14" name="TextBox 14"/>
            <p:cNvSpPr txBox="1"/>
            <p:nvPr/>
          </p:nvSpPr>
          <p:spPr>
            <a:xfrm>
              <a:off x="138171" y="5553160"/>
              <a:ext cx="1197475" cy="1266560"/>
            </a:xfrm>
            <a:prstGeom prst="rect">
              <a:avLst/>
            </a:prstGeom>
          </p:spPr>
          <p:txBody>
            <a:bodyPr lIns="50800" tIns="50800" rIns="50800" bIns="50800" rtlCol="0" anchor="ctr"/>
            <a:lstStyle/>
            <a:p>
              <a:pPr algn="ctr">
                <a:lnSpc>
                  <a:spcPts val="2659"/>
                </a:lnSpc>
              </a:pPr>
              <a:endParaRPr/>
            </a:p>
          </p:txBody>
        </p:sp>
        <p:sp>
          <p:nvSpPr>
            <p:cNvPr id="16" name="TextBox 16"/>
            <p:cNvSpPr txBox="1"/>
            <p:nvPr/>
          </p:nvSpPr>
          <p:spPr>
            <a:xfrm>
              <a:off x="1711697" y="-63120"/>
              <a:ext cx="16707484" cy="1425263"/>
            </a:xfrm>
            <a:prstGeom prst="rect">
              <a:avLst/>
            </a:prstGeom>
          </p:spPr>
          <p:txBody>
            <a:bodyPr wrap="square" lIns="0" tIns="0" rIns="0" bIns="0" rtlCol="0" anchor="t">
              <a:spAutoFit/>
            </a:bodyPr>
            <a:lstStyle/>
            <a:p>
              <a:pPr algn="l">
                <a:lnSpc>
                  <a:spcPts val="4322"/>
                </a:lnSpc>
              </a:pPr>
              <a:r>
                <a:rPr lang="en-US" sz="3087" dirty="0">
                  <a:solidFill>
                    <a:srgbClr val="000000"/>
                  </a:solidFill>
                  <a:latin typeface="Alatsi"/>
                  <a:ea typeface="Alatsi"/>
                  <a:cs typeface="Alatsi"/>
                  <a:sym typeface="Alatsi"/>
                </a:rPr>
                <a:t>Writing detailed scenes for filming, prioritizing each scene, timeline, and narrator's voice to clarify the meanings of the scenes.</a:t>
              </a:r>
            </a:p>
          </p:txBody>
        </p:sp>
        <p:sp>
          <p:nvSpPr>
            <p:cNvPr id="17" name="TextBox 17"/>
            <p:cNvSpPr txBox="1"/>
            <p:nvPr/>
          </p:nvSpPr>
          <p:spPr>
            <a:xfrm>
              <a:off x="1711697" y="3436339"/>
              <a:ext cx="16707485" cy="2160507"/>
            </a:xfrm>
            <a:prstGeom prst="rect">
              <a:avLst/>
            </a:prstGeom>
          </p:spPr>
          <p:txBody>
            <a:bodyPr wrap="square" lIns="0" tIns="0" rIns="0" bIns="0" rtlCol="0" anchor="t">
              <a:spAutoFit/>
            </a:bodyPr>
            <a:lstStyle/>
            <a:p>
              <a:pPr algn="l">
                <a:lnSpc>
                  <a:spcPts val="4322"/>
                </a:lnSpc>
              </a:pPr>
              <a:r>
                <a:rPr lang="en-US" sz="3087" dirty="0">
                  <a:solidFill>
                    <a:srgbClr val="000000"/>
                  </a:solidFill>
                  <a:latin typeface="Alatsi"/>
                  <a:ea typeface="Alatsi"/>
                  <a:cs typeface="Alatsi"/>
                  <a:sym typeface="Alatsi"/>
                </a:rPr>
                <a:t>Choose the required filming locations to clarify their meaning, with the lighting and the equipped filming tools, and specify the required music, sound, and visual effects.</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884776"/>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5</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500" dirty="0">
                <a:solidFill>
                  <a:srgbClr val="000000"/>
                </a:solidFill>
                <a:latin typeface="Alatsi"/>
                <a:ea typeface="Alatsi"/>
                <a:cs typeface="Alatsi"/>
                <a:sym typeface="Alatsi"/>
              </a:rPr>
              <a:t>PHOTOGRAPHY</a:t>
            </a:r>
          </a:p>
        </p:txBody>
      </p:sp>
      <p:sp>
        <p:nvSpPr>
          <p:cNvPr id="3" name="TextBox 3"/>
          <p:cNvSpPr txBox="1"/>
          <p:nvPr/>
        </p:nvSpPr>
        <p:spPr>
          <a:xfrm>
            <a:off x="5702946" y="8800282"/>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grpSp>
        <p:nvGrpSpPr>
          <p:cNvPr id="4" name="Group 4"/>
          <p:cNvGrpSpPr/>
          <p:nvPr/>
        </p:nvGrpSpPr>
        <p:grpSpPr>
          <a:xfrm>
            <a:off x="1390722" y="3102810"/>
            <a:ext cx="7362681" cy="4421131"/>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08477" y="4190066"/>
            <a:ext cx="5499127" cy="2702560"/>
          </a:xfrm>
          <a:prstGeom prst="rect">
            <a:avLst/>
          </a:prstGeom>
        </p:spPr>
        <p:txBody>
          <a:bodyPr lIns="0" tIns="0" rIns="0" bIns="0" rtlCol="0" anchor="t">
            <a:spAutoFit/>
          </a:bodyPr>
          <a:lstStyle/>
          <a:p>
            <a:pPr algn="l">
              <a:lnSpc>
                <a:spcPts val="4339"/>
              </a:lnSpc>
            </a:pPr>
            <a:r>
              <a:rPr lang="en-US" sz="3000" dirty="0">
                <a:solidFill>
                  <a:srgbClr val="000000"/>
                </a:solidFill>
                <a:latin typeface="Alatsi"/>
                <a:ea typeface="Alatsi"/>
                <a:cs typeface="Alatsi"/>
                <a:sym typeface="Alatsi"/>
              </a:rPr>
              <a:t>The difference in places over time indicates a waste of time browsing instead of looking at what is useful and the negative use of social media sites.</a:t>
            </a:r>
          </a:p>
        </p:txBody>
      </p:sp>
      <p:sp>
        <p:nvSpPr>
          <p:cNvPr id="8" name="TextBox 8"/>
          <p:cNvSpPr txBox="1"/>
          <p:nvPr/>
        </p:nvSpPr>
        <p:spPr>
          <a:xfrm>
            <a:off x="2479902" y="3496012"/>
            <a:ext cx="6130698" cy="673198"/>
          </a:xfrm>
          <a:prstGeom prst="rect">
            <a:avLst/>
          </a:prstGeom>
        </p:spPr>
        <p:txBody>
          <a:bodyPr wrap="square" lIns="0" tIns="0" rIns="0" bIns="0" rtlCol="0" anchor="t">
            <a:spAutoFit/>
          </a:bodyPr>
          <a:lstStyle/>
          <a:p>
            <a:pPr algn="l">
              <a:lnSpc>
                <a:spcPts val="5599"/>
              </a:lnSpc>
            </a:pPr>
            <a:r>
              <a:rPr lang="en-US" sz="3999" dirty="0">
                <a:solidFill>
                  <a:srgbClr val="000000"/>
                </a:solidFill>
                <a:latin typeface="Alatsi"/>
                <a:ea typeface="Alatsi"/>
                <a:cs typeface="Alatsi"/>
                <a:sym typeface="Alatsi"/>
              </a:rPr>
              <a:t>Photography Locations</a:t>
            </a:r>
          </a:p>
        </p:txBody>
      </p:sp>
      <p:sp>
        <p:nvSpPr>
          <p:cNvPr id="9" name="Freeform 9"/>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9534597" y="3102810"/>
            <a:ext cx="7362681" cy="4421131"/>
            <a:chOff x="0" y="0"/>
            <a:chExt cx="1939142" cy="1164413"/>
          </a:xfrm>
        </p:grpSpPr>
        <p:sp>
          <p:nvSpPr>
            <p:cNvPr id="11" name="Freeform 11"/>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id="12" name="TextBox 12"/>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0667924" y="4190066"/>
            <a:ext cx="5499127" cy="2723631"/>
          </a:xfrm>
          <a:prstGeom prst="rect">
            <a:avLst/>
          </a:prstGeom>
        </p:spPr>
        <p:txBody>
          <a:bodyPr lIns="0" tIns="0" rIns="0" bIns="0" rtlCol="0" anchor="t">
            <a:spAutoFit/>
          </a:bodyPr>
          <a:lstStyle/>
          <a:p>
            <a:pPr algn="l">
              <a:lnSpc>
                <a:spcPts val="4339"/>
              </a:lnSpc>
            </a:pPr>
            <a:r>
              <a:rPr lang="en-US" sz="3000" dirty="0">
                <a:solidFill>
                  <a:srgbClr val="000000"/>
                </a:solidFill>
                <a:latin typeface="Alatsi"/>
                <a:ea typeface="Alatsi"/>
                <a:cs typeface="Alatsi"/>
                <a:sym typeface="Alatsi"/>
              </a:rPr>
              <a:t>Standardized video size is available on phones, shooting with excellent phones for better quality, clear colors, and high resolution.</a:t>
            </a:r>
          </a:p>
        </p:txBody>
      </p:sp>
      <p:sp>
        <p:nvSpPr>
          <p:cNvPr id="14" name="TextBox 14"/>
          <p:cNvSpPr txBox="1"/>
          <p:nvPr/>
        </p:nvSpPr>
        <p:spPr>
          <a:xfrm>
            <a:off x="10639348" y="3496012"/>
            <a:ext cx="4753051" cy="673198"/>
          </a:xfrm>
          <a:prstGeom prst="rect">
            <a:avLst/>
          </a:prstGeom>
        </p:spPr>
        <p:txBody>
          <a:bodyPr wrap="square" lIns="0" tIns="0" rIns="0" bIns="0" rtlCol="0" anchor="t">
            <a:spAutoFit/>
          </a:bodyPr>
          <a:lstStyle/>
          <a:p>
            <a:pPr algn="l">
              <a:lnSpc>
                <a:spcPts val="5599"/>
              </a:lnSpc>
            </a:pPr>
            <a:r>
              <a:rPr lang="en-US" sz="3999" dirty="0">
                <a:solidFill>
                  <a:srgbClr val="000000"/>
                </a:solidFill>
                <a:latin typeface="Alatsi"/>
                <a:ea typeface="Alatsi"/>
                <a:cs typeface="Alatsi"/>
                <a:sym typeface="Alatsi"/>
              </a:rPr>
              <a:t>Photography Tools</a:t>
            </a:r>
          </a:p>
        </p:txBody>
      </p:sp>
      <p:grpSp>
        <p:nvGrpSpPr>
          <p:cNvPr id="15" name="Group 15"/>
          <p:cNvGrpSpPr/>
          <p:nvPr/>
        </p:nvGrpSpPr>
        <p:grpSpPr>
          <a:xfrm>
            <a:off x="1739665" y="3615357"/>
            <a:ext cx="516960" cy="51696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dirty="0"/>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944736" y="3615357"/>
            <a:ext cx="516960" cy="51696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AutoShape 21"/>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22" name="AutoShape 22"/>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ar-EG" sz="5575" b="1" dirty="0">
                  <a:solidFill>
                    <a:srgbClr val="000000"/>
                  </a:solidFill>
                  <a:latin typeface="Open Sans Bold"/>
                  <a:ea typeface="Open Sans Bold"/>
                  <a:cs typeface="Open Sans Bold"/>
                  <a:sym typeface="Open Sans Bold"/>
                </a:rPr>
                <a:t>6</a:t>
              </a:r>
              <a:endParaRPr lang="en-US" sz="5575" b="1" dirty="0">
                <a:solidFill>
                  <a:srgbClr val="000000"/>
                </a:solidFill>
                <a:latin typeface="Open Sans Bold"/>
                <a:ea typeface="Open Sans Bold"/>
                <a:cs typeface="Open Sans Bold"/>
                <a:sym typeface="Open Sans Bold"/>
              </a:endParaRPr>
            </a:p>
          </p:txBody>
        </p:sp>
      </p:grpSp>
      <p:sp>
        <p:nvSpPr>
          <p:cNvPr id="28" name="Freeform 2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47891" y="3217015"/>
            <a:ext cx="516960" cy="51696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SOUND AND MUSIC</a:t>
            </a:r>
          </a:p>
        </p:txBody>
      </p:sp>
      <p:sp>
        <p:nvSpPr>
          <p:cNvPr id="6" name="TextBox 6"/>
          <p:cNvSpPr txBox="1"/>
          <p:nvPr/>
        </p:nvSpPr>
        <p:spPr>
          <a:xfrm>
            <a:off x="5702946" y="8800282"/>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sp>
        <p:nvSpPr>
          <p:cNvPr id="7" name="TextBox 7"/>
          <p:cNvSpPr txBox="1"/>
          <p:nvPr/>
        </p:nvSpPr>
        <p:spPr>
          <a:xfrm>
            <a:off x="2411959" y="2938956"/>
            <a:ext cx="7530658" cy="795020"/>
          </a:xfrm>
          <a:prstGeom prst="rect">
            <a:avLst/>
          </a:prstGeom>
        </p:spPr>
        <p:txBody>
          <a:bodyPr lIns="0" tIns="0" rIns="0" bIns="0" rtlCol="0" anchor="t">
            <a:spAutoFit/>
          </a:bodyPr>
          <a:lstStyle/>
          <a:p>
            <a:pPr algn="l">
              <a:lnSpc>
                <a:spcPts val="6580"/>
              </a:lnSpc>
            </a:pPr>
            <a:r>
              <a:rPr lang="en-US" sz="4700" dirty="0">
                <a:solidFill>
                  <a:srgbClr val="000000"/>
                </a:solidFill>
                <a:latin typeface="Alatsi"/>
                <a:ea typeface="Alatsi"/>
                <a:cs typeface="Alatsi"/>
                <a:sym typeface="Alatsi"/>
              </a:rPr>
              <a:t>Sound </a:t>
            </a:r>
          </a:p>
        </p:txBody>
      </p:sp>
      <p:sp>
        <p:nvSpPr>
          <p:cNvPr id="8" name="TextBox 8"/>
          <p:cNvSpPr txBox="1"/>
          <p:nvPr/>
        </p:nvSpPr>
        <p:spPr>
          <a:xfrm>
            <a:off x="2411959" y="5767083"/>
            <a:ext cx="7530658" cy="795020"/>
          </a:xfrm>
          <a:prstGeom prst="rect">
            <a:avLst/>
          </a:prstGeom>
        </p:spPr>
        <p:txBody>
          <a:bodyPr lIns="0" tIns="0" rIns="0" bIns="0" rtlCol="0" anchor="t">
            <a:spAutoFit/>
          </a:bodyPr>
          <a:lstStyle/>
          <a:p>
            <a:pPr algn="l">
              <a:lnSpc>
                <a:spcPts val="6580"/>
              </a:lnSpc>
            </a:pPr>
            <a:r>
              <a:rPr lang="en-US" sz="4700" dirty="0">
                <a:solidFill>
                  <a:srgbClr val="000000"/>
                </a:solidFill>
                <a:latin typeface="Alatsi"/>
                <a:ea typeface="Alatsi"/>
                <a:cs typeface="Alatsi"/>
                <a:sym typeface="Alatsi"/>
              </a:rPr>
              <a:t>Music </a:t>
            </a:r>
          </a:p>
        </p:txBody>
      </p:sp>
      <p:sp>
        <p:nvSpPr>
          <p:cNvPr id="9" name="TextBox 9"/>
          <p:cNvSpPr txBox="1"/>
          <p:nvPr/>
        </p:nvSpPr>
        <p:spPr>
          <a:xfrm>
            <a:off x="2411959" y="3859959"/>
            <a:ext cx="14847341" cy="1268949"/>
          </a:xfrm>
          <a:prstGeom prst="rect">
            <a:avLst/>
          </a:prstGeom>
        </p:spPr>
        <p:txBody>
          <a:bodyPr lIns="0" tIns="0" rIns="0" bIns="0" rtlCol="0" anchor="t">
            <a:spAutoFit/>
          </a:bodyPr>
          <a:lstStyle/>
          <a:p>
            <a:pPr algn="l">
              <a:lnSpc>
                <a:spcPts val="5125"/>
              </a:lnSpc>
            </a:pPr>
            <a:r>
              <a:rPr lang="en-US" sz="3661" dirty="0">
                <a:solidFill>
                  <a:srgbClr val="000000"/>
                </a:solidFill>
                <a:latin typeface="Alatsi"/>
                <a:ea typeface="Alatsi"/>
                <a:cs typeface="Alatsi"/>
                <a:sym typeface="Alatsi"/>
              </a:rPr>
              <a:t>Determine one tone of voice for a girl for the voiceover In the background, the scenes mimic, like the series </a:t>
            </a:r>
            <a:r>
              <a:rPr lang="ar-EG" sz="3661" dirty="0">
                <a:solidFill>
                  <a:srgbClr val="000000"/>
                </a:solidFill>
                <a:latin typeface="Alatsi"/>
                <a:ea typeface="Alatsi"/>
                <a:cs typeface="Alatsi"/>
                <a:sym typeface="Alatsi"/>
              </a:rPr>
              <a:t>" حكايات بنات "</a:t>
            </a:r>
            <a:r>
              <a:rPr lang="en-US" sz="3661" dirty="0">
                <a:solidFill>
                  <a:srgbClr val="000000"/>
                </a:solidFill>
                <a:latin typeface="Alatsi"/>
                <a:ea typeface="Alatsi"/>
                <a:cs typeface="Alatsi"/>
                <a:sym typeface="Alatsi"/>
              </a:rPr>
              <a:t>.</a:t>
            </a: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2411959" y="6685928"/>
            <a:ext cx="14847341" cy="1268949"/>
          </a:xfrm>
          <a:prstGeom prst="rect">
            <a:avLst/>
          </a:prstGeom>
        </p:spPr>
        <p:txBody>
          <a:bodyPr lIns="0" tIns="0" rIns="0" bIns="0" rtlCol="0" anchor="t">
            <a:spAutoFit/>
          </a:bodyPr>
          <a:lstStyle/>
          <a:p>
            <a:pPr algn="l">
              <a:lnSpc>
                <a:spcPts val="5125"/>
              </a:lnSpc>
            </a:pPr>
            <a:r>
              <a:rPr lang="en-US" sz="3661" dirty="0">
                <a:solidFill>
                  <a:srgbClr val="000000"/>
                </a:solidFill>
                <a:latin typeface="Alatsi"/>
                <a:ea typeface="Alatsi"/>
                <a:cs typeface="Alatsi"/>
                <a:sym typeface="Alatsi"/>
              </a:rPr>
              <a:t>Download background music for the video and the required effects such as tension, fear, anxiety and, a clock to set the scene audibly.</a:t>
            </a:r>
          </a:p>
        </p:txBody>
      </p:sp>
      <p:grpSp>
        <p:nvGrpSpPr>
          <p:cNvPr id="12" name="Group 12"/>
          <p:cNvGrpSpPr/>
          <p:nvPr/>
        </p:nvGrpSpPr>
        <p:grpSpPr>
          <a:xfrm>
            <a:off x="1547891" y="5996601"/>
            <a:ext cx="516960" cy="51696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ar-EG" sz="5575" b="1" dirty="0">
                  <a:solidFill>
                    <a:srgbClr val="000000"/>
                  </a:solidFill>
                  <a:latin typeface="Open Sans Bold"/>
                  <a:ea typeface="Open Sans Bold"/>
                  <a:cs typeface="Open Sans Bold"/>
                  <a:sym typeface="Open Sans Bold"/>
                </a:rPr>
                <a:t>7</a:t>
              </a:r>
              <a:endParaRPr lang="en-US" sz="5575" b="1" dirty="0">
                <a:solidFill>
                  <a:srgbClr val="000000"/>
                </a:solidFill>
                <a:latin typeface="Open Sans Bold"/>
                <a:ea typeface="Open Sans Bold"/>
                <a:cs typeface="Open Sans Bold"/>
                <a:sym typeface="Open Sans Bold"/>
              </a:endParaRP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40779"/>
          </a:xfrm>
          <a:prstGeom prst="rect">
            <a:avLst/>
          </a:prstGeom>
        </p:spPr>
        <p:txBody>
          <a:bodyPr lIns="0" tIns="0" rIns="0" bIns="0" rtlCol="0" anchor="t">
            <a:spAutoFit/>
          </a:bodyPr>
          <a:lstStyle/>
          <a:p>
            <a:pPr algn="ctr">
              <a:lnSpc>
                <a:spcPts val="11899"/>
              </a:lnSpc>
            </a:pPr>
            <a:r>
              <a:rPr lang="en-US" sz="8500" dirty="0">
                <a:solidFill>
                  <a:srgbClr val="000000"/>
                </a:solidFill>
                <a:latin typeface="Alatsi"/>
                <a:ea typeface="Alatsi"/>
                <a:cs typeface="Alatsi"/>
                <a:sym typeface="Alatsi"/>
              </a:rPr>
              <a:t>EDITING AND MOTION </a:t>
            </a:r>
          </a:p>
        </p:txBody>
      </p:sp>
      <p:sp>
        <p:nvSpPr>
          <p:cNvPr id="3" name="TextBox 3"/>
          <p:cNvSpPr txBox="1"/>
          <p:nvPr/>
        </p:nvSpPr>
        <p:spPr>
          <a:xfrm>
            <a:off x="10567553" y="2833684"/>
            <a:ext cx="6691747" cy="3292376"/>
          </a:xfrm>
          <a:prstGeom prst="rect">
            <a:avLst/>
          </a:prstGeom>
        </p:spPr>
        <p:txBody>
          <a:bodyPr lIns="0" tIns="0" rIns="0" bIns="0" rtlCol="0" anchor="t">
            <a:spAutoFit/>
          </a:bodyPr>
          <a:lstStyle/>
          <a:p>
            <a:pPr algn="l">
              <a:lnSpc>
                <a:spcPts val="5192"/>
              </a:lnSpc>
            </a:pPr>
            <a:r>
              <a:rPr lang="en-US" sz="3709" dirty="0">
                <a:solidFill>
                  <a:srgbClr val="000000"/>
                </a:solidFill>
                <a:latin typeface="Alatsi"/>
                <a:ea typeface="Alatsi"/>
                <a:cs typeface="Alatsi"/>
                <a:sym typeface="Alatsi"/>
              </a:rPr>
              <a:t>Integrating both animation and editing in Premiere </a:t>
            </a:r>
            <a:r>
              <a:rPr lang="ar-EG" sz="3709" dirty="0">
                <a:solidFill>
                  <a:srgbClr val="000000"/>
                </a:solidFill>
                <a:latin typeface="Alatsi"/>
                <a:ea typeface="Alatsi"/>
                <a:cs typeface="Alatsi"/>
                <a:sym typeface="Alatsi"/>
              </a:rPr>
              <a:t>&amp;</a:t>
            </a:r>
            <a:r>
              <a:rPr lang="en-US" sz="3709" dirty="0">
                <a:solidFill>
                  <a:srgbClr val="000000"/>
                </a:solidFill>
                <a:latin typeface="Alatsi"/>
                <a:ea typeface="Alatsi"/>
                <a:cs typeface="Alatsi"/>
                <a:sym typeface="Alatsi"/>
              </a:rPr>
              <a:t> After Effects</a:t>
            </a:r>
            <a:r>
              <a:rPr lang="ar-EG" sz="3709" dirty="0">
                <a:solidFill>
                  <a:srgbClr val="000000"/>
                </a:solidFill>
                <a:latin typeface="Alatsi"/>
                <a:ea typeface="Alatsi"/>
                <a:cs typeface="Alatsi"/>
                <a:sym typeface="Alatsi"/>
              </a:rPr>
              <a:t>,</a:t>
            </a:r>
            <a:r>
              <a:rPr lang="en-US" sz="3709" dirty="0">
                <a:solidFill>
                  <a:srgbClr val="000000"/>
                </a:solidFill>
                <a:latin typeface="Alatsi"/>
                <a:ea typeface="Alatsi"/>
                <a:cs typeface="Alatsi"/>
                <a:sym typeface="Alatsi"/>
              </a:rPr>
              <a:t> and working with them together increased the accuracy and beauty of the scenes.</a:t>
            </a:r>
          </a:p>
        </p:txBody>
      </p:sp>
      <p:sp>
        <p:nvSpPr>
          <p:cNvPr id="4" name="TextBox 4"/>
          <p:cNvSpPr txBox="1"/>
          <p:nvPr/>
        </p:nvSpPr>
        <p:spPr>
          <a:xfrm rot="-5400000">
            <a:off x="-2373736" y="4884776"/>
            <a:ext cx="6882108" cy="517449"/>
          </a:xfrm>
          <a:prstGeom prst="rect">
            <a:avLst/>
          </a:prstGeom>
        </p:spPr>
        <p:txBody>
          <a:bodyPr lIns="0" tIns="0" rIns="0" bIns="0" rtlCol="0" anchor="t">
            <a:spAutoFit/>
          </a:bodyPr>
          <a:lstStyle/>
          <a:p>
            <a:pPr algn="ctr">
              <a:lnSpc>
                <a:spcPts val="4376"/>
              </a:lnSpc>
            </a:pPr>
            <a:r>
              <a:rPr lang="en-US" sz="2800" dirty="0">
                <a:solidFill>
                  <a:srgbClr val="000000"/>
                </a:solidFill>
                <a:latin typeface="Alatsi"/>
                <a:ea typeface="Alatsi"/>
                <a:cs typeface="Alatsi"/>
                <a:sym typeface="Alatsi"/>
              </a:rPr>
              <a:t>Adobe Video Production</a:t>
            </a:r>
          </a:p>
        </p:txBody>
      </p:sp>
      <p:grpSp>
        <p:nvGrpSpPr>
          <p:cNvPr id="5" name="Group 5"/>
          <p:cNvGrpSpPr/>
          <p:nvPr/>
        </p:nvGrpSpPr>
        <p:grpSpPr>
          <a:xfrm>
            <a:off x="2693030" y="3166804"/>
            <a:ext cx="6450970" cy="2573239"/>
            <a:chOff x="0" y="0"/>
            <a:chExt cx="1699021" cy="677726"/>
          </a:xfrm>
        </p:grpSpPr>
        <p:sp>
          <p:nvSpPr>
            <p:cNvPr id="6" name="Freeform 6"/>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id="7" name="TextBox 7"/>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782580" y="2618098"/>
            <a:ext cx="6590020"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Editing</a:t>
            </a:r>
          </a:p>
        </p:txBody>
      </p:sp>
      <p:sp>
        <p:nvSpPr>
          <p:cNvPr id="9" name="TextBox 9"/>
          <p:cNvSpPr txBox="1"/>
          <p:nvPr/>
        </p:nvSpPr>
        <p:spPr>
          <a:xfrm>
            <a:off x="3198241" y="3374656"/>
            <a:ext cx="5259960" cy="2120581"/>
          </a:xfrm>
          <a:prstGeom prst="rect">
            <a:avLst/>
          </a:prstGeom>
        </p:spPr>
        <p:txBody>
          <a:bodyPr wrap="square" lIns="0" tIns="0" rIns="0" bIns="0" rtlCol="0" anchor="t">
            <a:spAutoFit/>
          </a:bodyPr>
          <a:lstStyle/>
          <a:p>
            <a:pPr algn="l">
              <a:lnSpc>
                <a:spcPts val="4193"/>
              </a:lnSpc>
            </a:pPr>
            <a:r>
              <a:rPr lang="en-US" sz="2995" dirty="0">
                <a:solidFill>
                  <a:srgbClr val="000000"/>
                </a:solidFill>
                <a:latin typeface="Alatsi"/>
                <a:ea typeface="Alatsi"/>
                <a:cs typeface="Alatsi"/>
                <a:sym typeface="Alatsi"/>
              </a:rPr>
              <a:t>Scenes from the videos and cut locations have been carefully selected for each clip in keeping with voice over.</a:t>
            </a:r>
          </a:p>
        </p:txBody>
      </p:sp>
      <p:grpSp>
        <p:nvGrpSpPr>
          <p:cNvPr id="10" name="Group 10"/>
          <p:cNvGrpSpPr/>
          <p:nvPr/>
        </p:nvGrpSpPr>
        <p:grpSpPr>
          <a:xfrm>
            <a:off x="2708155" y="6633488"/>
            <a:ext cx="6450970" cy="2573239"/>
            <a:chOff x="0" y="0"/>
            <a:chExt cx="1699021" cy="677726"/>
          </a:xfrm>
        </p:grpSpPr>
        <p:sp>
          <p:nvSpPr>
            <p:cNvPr id="11" name="Freeform 11"/>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id="12" name="TextBox 12"/>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782580" y="6084782"/>
            <a:ext cx="6590020"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Motion</a:t>
            </a:r>
          </a:p>
        </p:txBody>
      </p:sp>
      <p:sp>
        <p:nvSpPr>
          <p:cNvPr id="14" name="TextBox 14"/>
          <p:cNvSpPr txBox="1"/>
          <p:nvPr/>
        </p:nvSpPr>
        <p:spPr>
          <a:xfrm>
            <a:off x="3198240" y="6841339"/>
            <a:ext cx="5259961" cy="1581972"/>
          </a:xfrm>
          <a:prstGeom prst="rect">
            <a:avLst/>
          </a:prstGeom>
        </p:spPr>
        <p:txBody>
          <a:bodyPr wrap="square" lIns="0" tIns="0" rIns="0" bIns="0" rtlCol="0" anchor="t">
            <a:spAutoFit/>
          </a:bodyPr>
          <a:lstStyle/>
          <a:p>
            <a:pPr algn="l">
              <a:lnSpc>
                <a:spcPts val="4193"/>
              </a:lnSpc>
            </a:pPr>
            <a:r>
              <a:rPr lang="en-US" sz="2995" dirty="0">
                <a:solidFill>
                  <a:srgbClr val="000000"/>
                </a:solidFill>
                <a:latin typeface="Alatsi"/>
                <a:ea typeface="Alatsi"/>
                <a:cs typeface="Alatsi"/>
                <a:sym typeface="Alatsi"/>
              </a:rPr>
              <a:t>Animate texts and graphics and add the necessary effects to clips</a:t>
            </a:r>
            <a:r>
              <a:rPr lang="ar-EG" sz="2995" dirty="0">
                <a:solidFill>
                  <a:srgbClr val="000000"/>
                </a:solidFill>
                <a:latin typeface="Alatsi"/>
                <a:ea typeface="Alatsi"/>
                <a:cs typeface="Alatsi"/>
                <a:sym typeface="Alatsi"/>
              </a:rPr>
              <a:t>.</a:t>
            </a:r>
            <a:endParaRPr lang="en-US" sz="2995" dirty="0">
              <a:solidFill>
                <a:srgbClr val="000000"/>
              </a:solidFill>
              <a:latin typeface="Alatsi"/>
              <a:ea typeface="Alatsi"/>
              <a:cs typeface="Alatsi"/>
              <a:sym typeface="Alatsi"/>
            </a:endParaRPr>
          </a:p>
        </p:txBody>
      </p:sp>
      <p:sp>
        <p:nvSpPr>
          <p:cNvPr id="15" name="AutoShape 15"/>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16" name="AutoShape 16"/>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ar-EG" sz="5575" b="1" dirty="0">
                  <a:solidFill>
                    <a:srgbClr val="000000"/>
                  </a:solidFill>
                  <a:latin typeface="Open Sans Bold"/>
                  <a:ea typeface="Open Sans Bold"/>
                  <a:cs typeface="Open Sans Bold"/>
                  <a:sym typeface="Open Sans Bold"/>
                </a:rPr>
                <a:t>8</a:t>
              </a:r>
              <a:endParaRPr lang="en-US" sz="5575" b="1" dirty="0">
                <a:solidFill>
                  <a:srgbClr val="000000"/>
                </a:solidFill>
                <a:latin typeface="Open Sans Bold"/>
                <a:ea typeface="Open Sans Bold"/>
                <a:cs typeface="Open Sans Bold"/>
                <a:sym typeface="Open Sans Bold"/>
              </a:endParaRPr>
            </a:p>
          </p:txBody>
        </p:sp>
      </p:grpSp>
      <p:sp>
        <p:nvSpPr>
          <p:cNvPr id="22" name="Freeform 22"/>
          <p:cNvSpPr/>
          <p:nvPr/>
        </p:nvSpPr>
        <p:spPr>
          <a:xfrm>
            <a:off x="1475832"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TotalTime>
  <Words>555</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Alatsi</vt:lpstr>
      <vt:lpstr>Arial</vt:lpstr>
      <vt:lpstr>Open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Fedaa Nassr</dc:creator>
  <cp:lastModifiedBy>Fedaa Nassr</cp:lastModifiedBy>
  <cp:revision>10</cp:revision>
  <dcterms:created xsi:type="dcterms:W3CDTF">2006-08-16T00:00:00Z</dcterms:created>
  <dcterms:modified xsi:type="dcterms:W3CDTF">2024-10-23T17:12:19Z</dcterms:modified>
  <dc:identifier>DAGUOkUC6B4</dc:identifier>
</cp:coreProperties>
</file>