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Lst>
  <p:notesMasterIdLst>
    <p:notesMasterId r:id="rId21"/>
  </p:notesMasterIdLst>
  <p:sldIdLst>
    <p:sldId id="256" r:id="rId2"/>
    <p:sldId id="260" r:id="rId3"/>
    <p:sldId id="262" r:id="rId4"/>
    <p:sldId id="265" r:id="rId5"/>
    <p:sldId id="266" r:id="rId6"/>
    <p:sldId id="284" r:id="rId7"/>
    <p:sldId id="270" r:id="rId8"/>
    <p:sldId id="257" r:id="rId9"/>
    <p:sldId id="273" r:id="rId10"/>
    <p:sldId id="271" r:id="rId11"/>
    <p:sldId id="264" r:id="rId12"/>
    <p:sldId id="277" r:id="rId13"/>
    <p:sldId id="282" r:id="rId14"/>
    <p:sldId id="259" r:id="rId15"/>
    <p:sldId id="279" r:id="rId16"/>
    <p:sldId id="280" r:id="rId17"/>
    <p:sldId id="281" r:id="rId18"/>
    <p:sldId id="283"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8" d="100"/>
          <a:sy n="118" d="100"/>
        </p:scale>
        <p:origin x="1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4A3351-2FD4-40FC-B19B-289ED25C6E61}" type="datetimeFigureOut">
              <a:rPr lang="en-US" smtClean="0"/>
              <a:t>15/04/2018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6A014-301D-485D-8BE3-D3C430562F5B}" type="slidenum">
              <a:rPr lang="en-US" smtClean="0"/>
              <a:t>‹#›</a:t>
            </a:fld>
            <a:endParaRPr lang="en-US"/>
          </a:p>
        </p:txBody>
      </p:sp>
    </p:spTree>
    <p:extLst>
      <p:ext uri="{BB962C8B-B14F-4D97-AF65-F5344CB8AC3E}">
        <p14:creationId xmlns:p14="http://schemas.microsoft.com/office/powerpoint/2010/main" val="33930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0B6517-64D8-444D-BB25-C32FA5FB974A}" type="datetimeFigureOut">
              <a:rPr lang="en-US" smtClean="0"/>
              <a:t>15/04/2018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D5635-B86B-4732-BCF2-E13926E58F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8397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B6517-64D8-444D-BB25-C32FA5FB974A}" type="datetimeFigureOut">
              <a:rPr lang="en-US" smtClean="0"/>
              <a:t>15/04/2018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D5635-B86B-4732-BCF2-E13926E58F0C}" type="slidenum">
              <a:rPr lang="en-US" smtClean="0"/>
              <a:t>‹#›</a:t>
            </a:fld>
            <a:endParaRPr lang="en-US"/>
          </a:p>
        </p:txBody>
      </p:sp>
    </p:spTree>
    <p:extLst>
      <p:ext uri="{BB962C8B-B14F-4D97-AF65-F5344CB8AC3E}">
        <p14:creationId xmlns:p14="http://schemas.microsoft.com/office/powerpoint/2010/main" val="1816559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B6517-64D8-444D-BB25-C32FA5FB974A}" type="datetimeFigureOut">
              <a:rPr lang="en-US" smtClean="0"/>
              <a:t>15/04/2018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D5635-B86B-4732-BCF2-E13926E58F0C}" type="slidenum">
              <a:rPr lang="en-US" smtClean="0"/>
              <a:t>‹#›</a:t>
            </a:fld>
            <a:endParaRPr lang="en-US"/>
          </a:p>
        </p:txBody>
      </p:sp>
    </p:spTree>
    <p:extLst>
      <p:ext uri="{BB962C8B-B14F-4D97-AF65-F5344CB8AC3E}">
        <p14:creationId xmlns:p14="http://schemas.microsoft.com/office/powerpoint/2010/main" val="119608736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B6517-64D8-444D-BB25-C32FA5FB974A}" type="datetimeFigureOut">
              <a:rPr lang="en-US" smtClean="0"/>
              <a:t>15/04/2018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D5635-B86B-4732-BCF2-E13926E58F0C}" type="slidenum">
              <a:rPr lang="en-US" smtClean="0"/>
              <a:t>‹#›</a:t>
            </a:fld>
            <a:endParaRPr lang="en-US"/>
          </a:p>
        </p:txBody>
      </p:sp>
    </p:spTree>
    <p:extLst>
      <p:ext uri="{BB962C8B-B14F-4D97-AF65-F5344CB8AC3E}">
        <p14:creationId xmlns:p14="http://schemas.microsoft.com/office/powerpoint/2010/main" val="2387510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0B6517-64D8-444D-BB25-C32FA5FB974A}" type="datetimeFigureOut">
              <a:rPr lang="en-US" smtClean="0"/>
              <a:t>15/04/2018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D5635-B86B-4732-BCF2-E13926E58F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35941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0B6517-64D8-444D-BB25-C32FA5FB974A}" type="datetimeFigureOut">
              <a:rPr lang="en-US" smtClean="0"/>
              <a:t>15/04/2018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D5635-B86B-4732-BCF2-E13926E58F0C}" type="slidenum">
              <a:rPr lang="en-US" smtClean="0"/>
              <a:t>‹#›</a:t>
            </a:fld>
            <a:endParaRPr lang="en-US"/>
          </a:p>
        </p:txBody>
      </p:sp>
    </p:spTree>
    <p:extLst>
      <p:ext uri="{BB962C8B-B14F-4D97-AF65-F5344CB8AC3E}">
        <p14:creationId xmlns:p14="http://schemas.microsoft.com/office/powerpoint/2010/main" val="1281574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0B6517-64D8-444D-BB25-C32FA5FB974A}" type="datetimeFigureOut">
              <a:rPr lang="en-US" smtClean="0"/>
              <a:t>15/04/2018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AD5635-B86B-4732-BCF2-E13926E58F0C}" type="slidenum">
              <a:rPr lang="en-US" smtClean="0"/>
              <a:t>‹#›</a:t>
            </a:fld>
            <a:endParaRPr lang="en-US"/>
          </a:p>
        </p:txBody>
      </p:sp>
    </p:spTree>
    <p:extLst>
      <p:ext uri="{BB962C8B-B14F-4D97-AF65-F5344CB8AC3E}">
        <p14:creationId xmlns:p14="http://schemas.microsoft.com/office/powerpoint/2010/main" val="3092723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0B6517-64D8-444D-BB25-C32FA5FB974A}" type="datetimeFigureOut">
              <a:rPr lang="en-US" smtClean="0"/>
              <a:t>15/04/2018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AD5635-B86B-4732-BCF2-E13926E58F0C}" type="slidenum">
              <a:rPr lang="en-US" smtClean="0"/>
              <a:t>‹#›</a:t>
            </a:fld>
            <a:endParaRPr lang="en-US"/>
          </a:p>
        </p:txBody>
      </p:sp>
    </p:spTree>
    <p:extLst>
      <p:ext uri="{BB962C8B-B14F-4D97-AF65-F5344CB8AC3E}">
        <p14:creationId xmlns:p14="http://schemas.microsoft.com/office/powerpoint/2010/main" val="84882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0B6517-64D8-444D-BB25-C32FA5FB974A}" type="datetimeFigureOut">
              <a:rPr lang="en-US" smtClean="0"/>
              <a:t>15/04/2018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8AD5635-B86B-4732-BCF2-E13926E58F0C}" type="slidenum">
              <a:rPr lang="en-US" smtClean="0"/>
              <a:t>‹#›</a:t>
            </a:fld>
            <a:endParaRPr lang="en-US"/>
          </a:p>
        </p:txBody>
      </p:sp>
    </p:spTree>
    <p:extLst>
      <p:ext uri="{BB962C8B-B14F-4D97-AF65-F5344CB8AC3E}">
        <p14:creationId xmlns:p14="http://schemas.microsoft.com/office/powerpoint/2010/main" val="84644616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B0B6517-64D8-444D-BB25-C32FA5FB974A}" type="datetimeFigureOut">
              <a:rPr lang="en-US" smtClean="0"/>
              <a:t>15/04/2018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AD5635-B86B-4732-BCF2-E13926E58F0C}" type="slidenum">
              <a:rPr lang="en-US" smtClean="0"/>
              <a:t>‹#›</a:t>
            </a:fld>
            <a:endParaRPr lang="en-US"/>
          </a:p>
        </p:txBody>
      </p:sp>
    </p:spTree>
    <p:extLst>
      <p:ext uri="{BB962C8B-B14F-4D97-AF65-F5344CB8AC3E}">
        <p14:creationId xmlns:p14="http://schemas.microsoft.com/office/powerpoint/2010/main" val="353623270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0B6517-64D8-444D-BB25-C32FA5FB974A}" type="datetimeFigureOut">
              <a:rPr lang="en-US" smtClean="0"/>
              <a:t>15/04/2018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AD5635-B86B-4732-BCF2-E13926E58F0C}" type="slidenum">
              <a:rPr lang="en-US" smtClean="0"/>
              <a:t>‹#›</a:t>
            </a:fld>
            <a:endParaRPr lang="en-US"/>
          </a:p>
        </p:txBody>
      </p:sp>
    </p:spTree>
    <p:extLst>
      <p:ext uri="{BB962C8B-B14F-4D97-AF65-F5344CB8AC3E}">
        <p14:creationId xmlns:p14="http://schemas.microsoft.com/office/powerpoint/2010/main" val="423718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0B6517-64D8-444D-BB25-C32FA5FB974A}" type="datetimeFigureOut">
              <a:rPr lang="en-US" smtClean="0"/>
              <a:t>15/04/2018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AD5635-B86B-4732-BCF2-E13926E58F0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040344"/>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9106" y="1414820"/>
            <a:ext cx="9193102" cy="770021"/>
          </a:xfrm>
        </p:spPr>
        <p:txBody>
          <a:bodyPr anchor="ctr">
            <a:noAutofit/>
          </a:bodyPr>
          <a:lstStyle/>
          <a:p>
            <a:pPr algn="ctr"/>
            <a:r>
              <a:rPr lang="en-IE" sz="5400" b="1" dirty="0" smtClean="0">
                <a:solidFill>
                  <a:schemeClr val="tx1"/>
                </a:solidFill>
                <a:latin typeface="+mn-lt"/>
              </a:rPr>
              <a:t>CE4E2 </a:t>
            </a:r>
            <a:r>
              <a:rPr lang="en-IE" sz="5400" b="1" dirty="0">
                <a:solidFill>
                  <a:schemeClr val="tx1"/>
                </a:solidFill>
                <a:latin typeface="+mn-lt"/>
              </a:rPr>
              <a:t>Project</a:t>
            </a:r>
            <a:br>
              <a:rPr lang="en-IE" sz="5400" b="1" dirty="0">
                <a:solidFill>
                  <a:schemeClr val="tx1"/>
                </a:solidFill>
                <a:latin typeface="+mn-lt"/>
              </a:rPr>
            </a:br>
            <a:r>
              <a:rPr lang="en-IE" sz="5400" b="1" cap="none" dirty="0">
                <a:solidFill>
                  <a:schemeClr val="tx1"/>
                </a:solidFill>
                <a:latin typeface="+mn-lt"/>
              </a:rPr>
              <a:t>Presentation</a:t>
            </a:r>
            <a:endParaRPr lang="en-US" sz="5400" b="1" cap="none" dirty="0">
              <a:solidFill>
                <a:schemeClr val="tx1"/>
              </a:solidFill>
              <a:latin typeface="+mn-lt"/>
            </a:endParaRPr>
          </a:p>
        </p:txBody>
      </p:sp>
      <p:sp>
        <p:nvSpPr>
          <p:cNvPr id="4" name="TextBox 3"/>
          <p:cNvSpPr txBox="1"/>
          <p:nvPr/>
        </p:nvSpPr>
        <p:spPr>
          <a:xfrm>
            <a:off x="2560666" y="2660269"/>
            <a:ext cx="7089982" cy="1754326"/>
          </a:xfrm>
          <a:prstGeom prst="rect">
            <a:avLst/>
          </a:prstGeom>
          <a:noFill/>
        </p:spPr>
        <p:txBody>
          <a:bodyPr wrap="square" rtlCol="0">
            <a:spAutoFit/>
          </a:bodyPr>
          <a:lstStyle/>
          <a:p>
            <a:pPr algn="ctr"/>
            <a:r>
              <a:rPr lang="en-IE" sz="3600" b="1" dirty="0" smtClean="0">
                <a:solidFill>
                  <a:schemeClr val="accent1">
                    <a:lumMod val="75000"/>
                  </a:schemeClr>
                </a:solidFill>
              </a:rPr>
              <a:t>“</a:t>
            </a:r>
            <a:r>
              <a:rPr lang="en-GB" sz="3600" dirty="0" smtClean="0"/>
              <a:t>Compare and contrast existing domain/web – site security/ privacy measurement web sites</a:t>
            </a:r>
            <a:r>
              <a:rPr lang="en-IE" sz="3600" b="1" dirty="0" smtClean="0">
                <a:solidFill>
                  <a:schemeClr val="accent1">
                    <a:lumMod val="75000"/>
                  </a:schemeClr>
                </a:solidFill>
              </a:rPr>
              <a:t>”</a:t>
            </a:r>
            <a:endParaRPr lang="en-US" sz="3600" b="1" dirty="0">
              <a:solidFill>
                <a:schemeClr val="accent1">
                  <a:lumMod val="75000"/>
                </a:schemeClr>
              </a:solidFill>
            </a:endParaRPr>
          </a:p>
        </p:txBody>
      </p:sp>
      <p:sp>
        <p:nvSpPr>
          <p:cNvPr id="6" name="TextBox 5"/>
          <p:cNvSpPr txBox="1"/>
          <p:nvPr/>
        </p:nvSpPr>
        <p:spPr>
          <a:xfrm>
            <a:off x="3453551" y="4959274"/>
            <a:ext cx="5304212" cy="707886"/>
          </a:xfrm>
          <a:prstGeom prst="rect">
            <a:avLst/>
          </a:prstGeom>
          <a:noFill/>
        </p:spPr>
        <p:txBody>
          <a:bodyPr wrap="square" rtlCol="0" anchor="ctr">
            <a:spAutoFit/>
          </a:bodyPr>
          <a:lstStyle/>
          <a:p>
            <a:pPr algn="ctr"/>
            <a:r>
              <a:rPr lang="en-IE" sz="2000" b="1" dirty="0" smtClean="0"/>
              <a:t>By </a:t>
            </a:r>
            <a:r>
              <a:rPr lang="en-IE" sz="2000" b="1" u="sng" dirty="0" smtClean="0"/>
              <a:t>Hlib Fedchuk</a:t>
            </a:r>
            <a:endParaRPr lang="en-IE" sz="900" b="1" u="sng" dirty="0"/>
          </a:p>
          <a:p>
            <a:pPr algn="ctr"/>
            <a:r>
              <a:rPr lang="en-IE" sz="2000" b="1" dirty="0"/>
              <a:t>Under the guidance of </a:t>
            </a:r>
            <a:r>
              <a:rPr lang="en-IE" sz="2000" b="1" u="sng" dirty="0" smtClean="0"/>
              <a:t>Stephen Farrell </a:t>
            </a:r>
            <a:endParaRPr lang="en-US" sz="2000" b="1" u="sng" dirty="0"/>
          </a:p>
        </p:txBody>
      </p:sp>
    </p:spTree>
    <p:extLst>
      <p:ext uri="{BB962C8B-B14F-4D97-AF65-F5344CB8AC3E}">
        <p14:creationId xmlns:p14="http://schemas.microsoft.com/office/powerpoint/2010/main" val="3760583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74309" y="2052245"/>
            <a:ext cx="9611166" cy="4044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2913" indent="-442913"/>
            <a:r>
              <a:rPr lang="en-IE" sz="2400" dirty="0" smtClean="0"/>
              <a:t>When the testers were picked and installed (pulling from GitHub), there needs to be some automation in gathering the results.</a:t>
            </a:r>
            <a:endParaRPr lang="en-IE" sz="1000" dirty="0" smtClean="0"/>
          </a:p>
          <a:p>
            <a:pPr marL="442913" indent="-442913"/>
            <a:r>
              <a:rPr lang="en-IE" sz="2400" dirty="0" smtClean="0"/>
              <a:t>Because I’m a Windows guy, the script for automation was done I a .bat file that can be run from either the command line or by clicking on it.</a:t>
            </a:r>
            <a:endParaRPr lang="en-IE" sz="1000" dirty="0"/>
          </a:p>
          <a:p>
            <a:pPr marL="442913" indent="-442913"/>
            <a:r>
              <a:rPr lang="en-IE" sz="2400" dirty="0" smtClean="0"/>
              <a:t>The bat file changes the directory to the required tester directory and creating a current timestamp directory where the results will be saved.</a:t>
            </a:r>
          </a:p>
          <a:p>
            <a:pPr marL="442913" indent="-442913"/>
            <a:r>
              <a:rPr lang="en-IE" sz="2400" dirty="0" smtClean="0"/>
              <a:t>Timestamp format was used in order to check if the website has gone through some changes and the end mark given by the tester will change.</a:t>
            </a:r>
            <a:endParaRPr lang="en-IE" sz="1000" dirty="0"/>
          </a:p>
          <a:p>
            <a:pPr marL="442913" indent="-442913"/>
            <a:r>
              <a:rPr lang="en-IE" sz="2400" dirty="0" smtClean="0"/>
              <a:t>The results will be stored in JSON in order to compare then at a later stage of the project. </a:t>
            </a:r>
            <a:endParaRPr lang="en-IE" sz="2400" dirty="0"/>
          </a:p>
          <a:p>
            <a:endParaRPr lang="en-IE" sz="2200" dirty="0"/>
          </a:p>
        </p:txBody>
      </p:sp>
      <p:sp>
        <p:nvSpPr>
          <p:cNvPr id="5" name="TextBox 4"/>
          <p:cNvSpPr txBox="1"/>
          <p:nvPr/>
        </p:nvSpPr>
        <p:spPr>
          <a:xfrm>
            <a:off x="1260034" y="968188"/>
            <a:ext cx="8447249" cy="769441"/>
          </a:xfrm>
          <a:prstGeom prst="rect">
            <a:avLst/>
          </a:prstGeom>
          <a:noFill/>
        </p:spPr>
        <p:txBody>
          <a:bodyPr wrap="none" rtlCol="0">
            <a:spAutoFit/>
          </a:bodyPr>
          <a:lstStyle/>
          <a:p>
            <a:r>
              <a:rPr lang="en-IE" sz="4400" b="1" dirty="0"/>
              <a:t>Methodology </a:t>
            </a:r>
            <a:r>
              <a:rPr lang="en-IE" sz="4400" b="1" dirty="0" smtClean="0"/>
              <a:t>– Fetching the results</a:t>
            </a:r>
            <a:endParaRPr lang="en-IE" sz="4400" b="1" dirty="0"/>
          </a:p>
        </p:txBody>
      </p:sp>
    </p:spTree>
    <p:extLst>
      <p:ext uri="{BB962C8B-B14F-4D97-AF65-F5344CB8AC3E}">
        <p14:creationId xmlns:p14="http://schemas.microsoft.com/office/powerpoint/2010/main" val="840463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4334" y="930088"/>
            <a:ext cx="8447249" cy="769441"/>
          </a:xfrm>
          <a:prstGeom prst="rect">
            <a:avLst/>
          </a:prstGeom>
          <a:noFill/>
        </p:spPr>
        <p:txBody>
          <a:bodyPr wrap="none" rtlCol="0">
            <a:spAutoFit/>
          </a:bodyPr>
          <a:lstStyle/>
          <a:p>
            <a:r>
              <a:rPr lang="en-IE" sz="4400" b="1" dirty="0"/>
              <a:t>Methodology </a:t>
            </a:r>
            <a:r>
              <a:rPr lang="en-IE" sz="4400" b="1" dirty="0" smtClean="0"/>
              <a:t>– Fetching the results</a:t>
            </a:r>
            <a:endParaRPr lang="en-IE" sz="4400" b="1" dirty="0"/>
          </a:p>
        </p:txBody>
      </p:sp>
      <p:pic>
        <p:nvPicPr>
          <p:cNvPr id="2" name="Picture 1"/>
          <p:cNvPicPr>
            <a:picLocks noChangeAspect="1"/>
          </p:cNvPicPr>
          <p:nvPr/>
        </p:nvPicPr>
        <p:blipFill rotWithShape="1">
          <a:blip r:embed="rId2"/>
          <a:srcRect r="62109" b="48750"/>
          <a:stretch/>
        </p:blipFill>
        <p:spPr>
          <a:xfrm>
            <a:off x="447675" y="1981200"/>
            <a:ext cx="4619625" cy="4124325"/>
          </a:xfrm>
          <a:prstGeom prst="rect">
            <a:avLst/>
          </a:prstGeom>
        </p:spPr>
      </p:pic>
      <p:cxnSp>
        <p:nvCxnSpPr>
          <p:cNvPr id="9" name="Elbow Connector 8"/>
          <p:cNvCxnSpPr/>
          <p:nvPr/>
        </p:nvCxnSpPr>
        <p:spPr>
          <a:xfrm>
            <a:off x="904875" y="2371725"/>
            <a:ext cx="5524500" cy="2286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flipV="1">
            <a:off x="1295400" y="3682439"/>
            <a:ext cx="7219950" cy="110387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flipV="1">
            <a:off x="3667125" y="5472797"/>
            <a:ext cx="5010150" cy="53578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429375" y="2262187"/>
            <a:ext cx="5476875" cy="5715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First things first, the required directory is chosen where the .exe file is in order to run the tests. </a:t>
            </a:r>
            <a:endParaRPr lang="en-US" dirty="0"/>
          </a:p>
        </p:txBody>
      </p:sp>
      <p:sp>
        <p:nvSpPr>
          <p:cNvPr id="18" name="Rectangle 17"/>
          <p:cNvSpPr/>
          <p:nvPr/>
        </p:nvSpPr>
        <p:spPr>
          <a:xfrm>
            <a:off x="8515350" y="3053103"/>
            <a:ext cx="3514725" cy="15709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Timestamp is gathered and a directory with timestamp as a name is created, where the results will be stored. I.e. New run -&gt; new directory -&gt; new results (unique and no overwrite)</a:t>
            </a:r>
            <a:endParaRPr lang="en-US" dirty="0"/>
          </a:p>
        </p:txBody>
      </p:sp>
      <p:sp>
        <p:nvSpPr>
          <p:cNvPr id="19" name="Rectangle 18"/>
          <p:cNvSpPr/>
          <p:nvPr/>
        </p:nvSpPr>
        <p:spPr>
          <a:xfrm>
            <a:off x="8677275" y="5048249"/>
            <a:ext cx="3352800" cy="12668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Ssllab-scan.exe “</a:t>
            </a:r>
            <a:r>
              <a:rPr lang="en-GB" dirty="0" err="1" smtClean="0"/>
              <a:t>testSite</a:t>
            </a:r>
            <a:r>
              <a:rPr lang="en-GB" dirty="0" smtClean="0"/>
              <a:t>” only outputs the result to the cmd window. “&gt;&gt;” saves it to a file  </a:t>
            </a:r>
            <a:endParaRPr lang="en-US" dirty="0"/>
          </a:p>
        </p:txBody>
      </p:sp>
    </p:spTree>
    <p:extLst>
      <p:ext uri="{BB962C8B-B14F-4D97-AF65-F5344CB8AC3E}">
        <p14:creationId xmlns:p14="http://schemas.microsoft.com/office/powerpoint/2010/main" val="463018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60034" y="2033195"/>
            <a:ext cx="9650054" cy="4118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2913" indent="-442913"/>
            <a:endParaRPr lang="en-IE" sz="2400" dirty="0"/>
          </a:p>
        </p:txBody>
      </p:sp>
      <p:sp>
        <p:nvSpPr>
          <p:cNvPr id="5" name="TextBox 4"/>
          <p:cNvSpPr txBox="1"/>
          <p:nvPr/>
        </p:nvSpPr>
        <p:spPr>
          <a:xfrm>
            <a:off x="1260034" y="968188"/>
            <a:ext cx="8351069" cy="769441"/>
          </a:xfrm>
          <a:prstGeom prst="rect">
            <a:avLst/>
          </a:prstGeom>
          <a:noFill/>
        </p:spPr>
        <p:txBody>
          <a:bodyPr wrap="none" rtlCol="0">
            <a:spAutoFit/>
          </a:bodyPr>
          <a:lstStyle/>
          <a:p>
            <a:r>
              <a:rPr lang="en-IE" sz="4400" b="1" dirty="0"/>
              <a:t>Methodology </a:t>
            </a:r>
            <a:r>
              <a:rPr lang="en-IE" sz="4400" b="1" dirty="0" smtClean="0"/>
              <a:t>– Fetching the result</a:t>
            </a:r>
            <a:endParaRPr lang="en-IE" sz="4400" b="1" dirty="0"/>
          </a:p>
        </p:txBody>
      </p:sp>
      <p:pic>
        <p:nvPicPr>
          <p:cNvPr id="6" name="Picture 5"/>
          <p:cNvPicPr>
            <a:picLocks noChangeAspect="1"/>
          </p:cNvPicPr>
          <p:nvPr/>
        </p:nvPicPr>
        <p:blipFill rotWithShape="1">
          <a:blip r:embed="rId2"/>
          <a:srcRect t="21945" r="62031" b="28333"/>
          <a:stretch/>
        </p:blipFill>
        <p:spPr>
          <a:xfrm>
            <a:off x="366491" y="2133600"/>
            <a:ext cx="4652176" cy="4017818"/>
          </a:xfrm>
          <a:prstGeom prst="rect">
            <a:avLst/>
          </a:prstGeom>
        </p:spPr>
      </p:pic>
      <p:pic>
        <p:nvPicPr>
          <p:cNvPr id="7" name="Picture 6"/>
          <p:cNvPicPr>
            <a:picLocks noChangeAspect="1"/>
          </p:cNvPicPr>
          <p:nvPr/>
        </p:nvPicPr>
        <p:blipFill rotWithShape="1">
          <a:blip r:embed="rId3"/>
          <a:srcRect t="47361" r="62891" b="4027"/>
          <a:stretch/>
        </p:blipFill>
        <p:spPr>
          <a:xfrm>
            <a:off x="7165543" y="2238374"/>
            <a:ext cx="4935654" cy="3913044"/>
          </a:xfrm>
          <a:prstGeom prst="rect">
            <a:avLst/>
          </a:prstGeom>
        </p:spPr>
      </p:pic>
      <p:cxnSp>
        <p:nvCxnSpPr>
          <p:cNvPr id="8" name="Elbow Connector 7"/>
          <p:cNvCxnSpPr/>
          <p:nvPr/>
        </p:nvCxnSpPr>
        <p:spPr>
          <a:xfrm rot="10800000" flipV="1">
            <a:off x="6099673" y="2305050"/>
            <a:ext cx="1065870" cy="72390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a:off x="884605" y="2238374"/>
            <a:ext cx="3201620" cy="79057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086226" y="2033194"/>
            <a:ext cx="1998836" cy="16720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“Cd ..“ command bring the user one directory back, in my case I need to go back different amount of times.</a:t>
            </a:r>
            <a:endParaRPr lang="en-US" dirty="0"/>
          </a:p>
        </p:txBody>
      </p:sp>
      <p:cxnSp>
        <p:nvCxnSpPr>
          <p:cNvPr id="19" name="Elbow Connector 18"/>
          <p:cNvCxnSpPr/>
          <p:nvPr/>
        </p:nvCxnSpPr>
        <p:spPr>
          <a:xfrm rot="10800000">
            <a:off x="6400801" y="5467350"/>
            <a:ext cx="764743" cy="6840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flipV="1">
            <a:off x="3609975" y="5467350"/>
            <a:ext cx="1408692" cy="56197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018667" y="4176027"/>
            <a:ext cx="1382133" cy="19753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The rest of the code is exactly the same, just using different testers.</a:t>
            </a:r>
            <a:endParaRPr lang="en-US" dirty="0"/>
          </a:p>
        </p:txBody>
      </p:sp>
    </p:spTree>
    <p:extLst>
      <p:ext uri="{BB962C8B-B14F-4D97-AF65-F5344CB8AC3E}">
        <p14:creationId xmlns:p14="http://schemas.microsoft.com/office/powerpoint/2010/main" val="3203190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3D63A324-31B4-4EF3-81D7-5771B23F478A}"/>
              </a:ext>
            </a:extLst>
          </p:cNvPr>
          <p:cNvSpPr txBox="1"/>
          <p:nvPr/>
        </p:nvSpPr>
        <p:spPr>
          <a:xfrm>
            <a:off x="850338" y="540775"/>
            <a:ext cx="5767092" cy="400110"/>
          </a:xfrm>
          <a:prstGeom prst="rect">
            <a:avLst/>
          </a:prstGeom>
          <a:noFill/>
        </p:spPr>
        <p:txBody>
          <a:bodyPr wrap="none" rtlCol="0">
            <a:spAutoFit/>
          </a:bodyPr>
          <a:lstStyle/>
          <a:p>
            <a:pPr marL="285750" indent="-285750">
              <a:buFont typeface="Arial" panose="020B0604020202020204" pitchFamily="34" charset="0"/>
              <a:buChar char="•"/>
            </a:pPr>
            <a:r>
              <a:rPr lang="en-IE" sz="2000" dirty="0" smtClean="0"/>
              <a:t>An example of what happens when the script runs:</a:t>
            </a:r>
            <a:endParaRPr lang="en-IE" sz="2000" dirty="0"/>
          </a:p>
        </p:txBody>
      </p:sp>
      <p:sp>
        <p:nvSpPr>
          <p:cNvPr id="20" name="Rectangle 19"/>
          <p:cNvSpPr/>
          <p:nvPr/>
        </p:nvSpPr>
        <p:spPr>
          <a:xfrm>
            <a:off x="7200900" y="4143374"/>
            <a:ext cx="1676400" cy="14573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New directory created with the name as a current timestamp</a:t>
            </a:r>
            <a:endParaRPr lang="en-US" dirty="0"/>
          </a:p>
        </p:txBody>
      </p:sp>
      <p:sp>
        <p:nvSpPr>
          <p:cNvPr id="29" name="Rectangle 28"/>
          <p:cNvSpPr/>
          <p:nvPr/>
        </p:nvSpPr>
        <p:spPr>
          <a:xfrm>
            <a:off x="850337" y="4343400"/>
            <a:ext cx="2588188" cy="9715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A list of all test sites created as JSON.</a:t>
            </a:r>
          </a:p>
        </p:txBody>
      </p:sp>
      <p:pic>
        <p:nvPicPr>
          <p:cNvPr id="42" name="Picture 41"/>
          <p:cNvPicPr>
            <a:picLocks noChangeAspect="1"/>
          </p:cNvPicPr>
          <p:nvPr/>
        </p:nvPicPr>
        <p:blipFill rotWithShape="1">
          <a:blip r:embed="rId2"/>
          <a:srcRect l="40859" t="2500" r="8125" b="73333"/>
          <a:stretch/>
        </p:blipFill>
        <p:spPr>
          <a:xfrm>
            <a:off x="5654394" y="1109576"/>
            <a:ext cx="6219826" cy="1657350"/>
          </a:xfrm>
          <a:prstGeom prst="rect">
            <a:avLst/>
          </a:prstGeom>
        </p:spPr>
      </p:pic>
      <p:pic>
        <p:nvPicPr>
          <p:cNvPr id="43" name="Picture 42"/>
          <p:cNvPicPr>
            <a:picLocks noChangeAspect="1"/>
          </p:cNvPicPr>
          <p:nvPr/>
        </p:nvPicPr>
        <p:blipFill rotWithShape="1">
          <a:blip r:embed="rId3"/>
          <a:srcRect l="32109" t="3750" r="27579" b="61944"/>
          <a:stretch/>
        </p:blipFill>
        <p:spPr>
          <a:xfrm>
            <a:off x="739493" y="1097016"/>
            <a:ext cx="4914901" cy="2352675"/>
          </a:xfrm>
          <a:prstGeom prst="rect">
            <a:avLst/>
          </a:prstGeom>
        </p:spPr>
      </p:pic>
      <p:cxnSp>
        <p:nvCxnSpPr>
          <p:cNvPr id="47" name="Elbow Connector 46"/>
          <p:cNvCxnSpPr>
            <a:endCxn id="20" idx="0"/>
          </p:cNvCxnSpPr>
          <p:nvPr/>
        </p:nvCxnSpPr>
        <p:spPr>
          <a:xfrm>
            <a:off x="5429759" y="1537490"/>
            <a:ext cx="2609341" cy="260588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6200000" flipV="1">
            <a:off x="363538" y="2897187"/>
            <a:ext cx="2647950" cy="2444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0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60034" y="968188"/>
            <a:ext cx="1862754" cy="769441"/>
          </a:xfrm>
          <a:prstGeom prst="rect">
            <a:avLst/>
          </a:prstGeom>
          <a:noFill/>
        </p:spPr>
        <p:txBody>
          <a:bodyPr wrap="none" rtlCol="0">
            <a:spAutoFit/>
          </a:bodyPr>
          <a:lstStyle/>
          <a:p>
            <a:r>
              <a:rPr lang="en-IE" sz="4400" b="1" dirty="0"/>
              <a:t>Results</a:t>
            </a:r>
          </a:p>
        </p:txBody>
      </p:sp>
      <p:sp>
        <p:nvSpPr>
          <p:cNvPr id="5" name="Subtitle 2"/>
          <p:cNvSpPr txBox="1">
            <a:spLocks/>
          </p:cNvSpPr>
          <p:nvPr/>
        </p:nvSpPr>
        <p:spPr>
          <a:xfrm>
            <a:off x="1182601" y="2079923"/>
            <a:ext cx="9789512" cy="38963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7675" indent="-447675"/>
            <a:r>
              <a:rPr lang="en-IE" sz="3300" dirty="0" smtClean="0"/>
              <a:t>As the result, there is 8 JSON files that were generated from each tester, meaning that there will be 8*4 comparisons, as there are 4 testers that output their results.</a:t>
            </a:r>
            <a:endParaRPr lang="en-IE" sz="600" dirty="0"/>
          </a:p>
          <a:p>
            <a:pPr marL="447675" indent="-447675"/>
            <a:r>
              <a:rPr lang="en-IE" sz="3400" dirty="0" smtClean="0"/>
              <a:t>An easy way to test the testers in this case is just to look at the results and their output. Some testers provide 2000 lines of JSON data while others only give around 1 – 30 depending on the parameters passed.  </a:t>
            </a:r>
          </a:p>
          <a:p>
            <a:pPr marL="447675" indent="-447675"/>
            <a:r>
              <a:rPr lang="en-IE" sz="3400" dirty="0" smtClean="0"/>
              <a:t>Next</a:t>
            </a:r>
            <a:r>
              <a:rPr lang="en-GB" sz="3400" dirty="0"/>
              <a:t> </a:t>
            </a:r>
            <a:r>
              <a:rPr lang="en-GB" sz="3400" dirty="0" smtClean="0"/>
              <a:t>obvious</a:t>
            </a:r>
            <a:r>
              <a:rPr lang="en-IE" sz="3400" dirty="0" smtClean="0"/>
              <a:t> step is to compare the results using FC (file compare) cmd command of 2 testers. For some of them it may not work, because the output would be “Files are too different”. This step will work when the smaller files will be compared.  </a:t>
            </a:r>
            <a:endParaRPr lang="en-IE" sz="3400" dirty="0"/>
          </a:p>
        </p:txBody>
      </p:sp>
    </p:spTree>
    <p:extLst>
      <p:ext uri="{BB962C8B-B14F-4D97-AF65-F5344CB8AC3E}">
        <p14:creationId xmlns:p14="http://schemas.microsoft.com/office/powerpoint/2010/main" val="2359408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F55347A7-711F-49E4-8D52-34FAF30265A3}"/>
              </a:ext>
            </a:extLst>
          </p:cNvPr>
          <p:cNvSpPr txBox="1"/>
          <p:nvPr/>
        </p:nvSpPr>
        <p:spPr>
          <a:xfrm>
            <a:off x="4363603" y="803686"/>
            <a:ext cx="4651017" cy="584775"/>
          </a:xfrm>
          <a:prstGeom prst="rect">
            <a:avLst/>
          </a:prstGeom>
          <a:noFill/>
        </p:spPr>
        <p:txBody>
          <a:bodyPr wrap="none" rtlCol="0">
            <a:spAutoFit/>
          </a:bodyPr>
          <a:lstStyle/>
          <a:p>
            <a:r>
              <a:rPr lang="en-IE" sz="3200" b="1" dirty="0"/>
              <a:t>Results </a:t>
            </a:r>
            <a:r>
              <a:rPr lang="en-IE" sz="3200" b="1" dirty="0" smtClean="0"/>
              <a:t>–SSLLABS Example</a:t>
            </a:r>
            <a:endParaRPr lang="en-IE" sz="3200" b="1" dirty="0"/>
          </a:p>
        </p:txBody>
      </p:sp>
      <p:pic>
        <p:nvPicPr>
          <p:cNvPr id="2" name="Picture 1"/>
          <p:cNvPicPr>
            <a:picLocks noChangeAspect="1"/>
          </p:cNvPicPr>
          <p:nvPr/>
        </p:nvPicPr>
        <p:blipFill rotWithShape="1">
          <a:blip r:embed="rId2"/>
          <a:srcRect l="1210" t="717" r="1210" b="7282"/>
          <a:stretch/>
        </p:blipFill>
        <p:spPr>
          <a:xfrm>
            <a:off x="428624" y="1388461"/>
            <a:ext cx="11001375" cy="4705135"/>
          </a:xfrm>
          <a:prstGeom prst="rect">
            <a:avLst/>
          </a:prstGeom>
        </p:spPr>
      </p:pic>
    </p:spTree>
    <p:extLst>
      <p:ext uri="{BB962C8B-B14F-4D97-AF65-F5344CB8AC3E}">
        <p14:creationId xmlns:p14="http://schemas.microsoft.com/office/powerpoint/2010/main" val="1107338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B3D64DD0-92EA-4729-ADCB-81E9C1DF7AE7}"/>
              </a:ext>
            </a:extLst>
          </p:cNvPr>
          <p:cNvSpPr/>
          <p:nvPr/>
        </p:nvSpPr>
        <p:spPr>
          <a:xfrm>
            <a:off x="794327" y="1173018"/>
            <a:ext cx="10529455" cy="877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TextBox 7">
            <a:extLst>
              <a:ext uri="{FF2B5EF4-FFF2-40B4-BE49-F238E27FC236}">
                <a16:creationId xmlns="" xmlns:a16="http://schemas.microsoft.com/office/drawing/2014/main" id="{F55347A7-711F-49E4-8D52-34FAF30265A3}"/>
              </a:ext>
            </a:extLst>
          </p:cNvPr>
          <p:cNvSpPr txBox="1"/>
          <p:nvPr/>
        </p:nvSpPr>
        <p:spPr>
          <a:xfrm>
            <a:off x="4363603" y="803686"/>
            <a:ext cx="3837461" cy="584775"/>
          </a:xfrm>
          <a:prstGeom prst="rect">
            <a:avLst/>
          </a:prstGeom>
          <a:noFill/>
        </p:spPr>
        <p:txBody>
          <a:bodyPr wrap="none" rtlCol="0">
            <a:spAutoFit/>
          </a:bodyPr>
          <a:lstStyle/>
          <a:p>
            <a:r>
              <a:rPr lang="en-IE" sz="3200" b="1" dirty="0"/>
              <a:t>Results </a:t>
            </a:r>
            <a:r>
              <a:rPr lang="en-IE" sz="3200" b="1" dirty="0" smtClean="0"/>
              <a:t>- Privacyscore</a:t>
            </a:r>
            <a:endParaRPr lang="en-IE" sz="3200" b="1" dirty="0"/>
          </a:p>
        </p:txBody>
      </p:sp>
      <p:pic>
        <p:nvPicPr>
          <p:cNvPr id="4" name="Picture 3"/>
          <p:cNvPicPr>
            <a:picLocks noChangeAspect="1"/>
          </p:cNvPicPr>
          <p:nvPr/>
        </p:nvPicPr>
        <p:blipFill rotWithShape="1">
          <a:blip r:embed="rId2"/>
          <a:srcRect t="-695" b="82500"/>
          <a:stretch/>
        </p:blipFill>
        <p:spPr>
          <a:xfrm>
            <a:off x="0" y="1388461"/>
            <a:ext cx="12192000" cy="1247775"/>
          </a:xfrm>
          <a:prstGeom prst="rect">
            <a:avLst/>
          </a:prstGeom>
        </p:spPr>
      </p:pic>
      <p:cxnSp>
        <p:nvCxnSpPr>
          <p:cNvPr id="7" name="Elbow Connector 6"/>
          <p:cNvCxnSpPr/>
          <p:nvPr/>
        </p:nvCxnSpPr>
        <p:spPr>
          <a:xfrm rot="16200000" flipV="1">
            <a:off x="328613" y="2071688"/>
            <a:ext cx="2238375" cy="19050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285876" y="4143376"/>
            <a:ext cx="2228850" cy="12096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A Simple output of the end score </a:t>
            </a:r>
            <a:r>
              <a:rPr lang="en-GB" dirty="0" smtClean="0">
                <a:sym typeface="Wingdings" panose="05000000000000000000" pitchFamily="2" charset="2"/>
              </a:rPr>
              <a:t></a:t>
            </a:r>
            <a:br>
              <a:rPr lang="en-GB" dirty="0" smtClean="0">
                <a:sym typeface="Wingdings" panose="05000000000000000000" pitchFamily="2" charset="2"/>
              </a:rPr>
            </a:br>
            <a:r>
              <a:rPr lang="en-GB" dirty="0" smtClean="0">
                <a:sym typeface="Wingdings" panose="05000000000000000000" pitchFamily="2" charset="2"/>
              </a:rPr>
              <a:t>Needs to be screen scraped</a:t>
            </a:r>
            <a:endParaRPr lang="en-US" dirty="0"/>
          </a:p>
        </p:txBody>
      </p:sp>
    </p:spTree>
    <p:extLst>
      <p:ext uri="{BB962C8B-B14F-4D97-AF65-F5344CB8AC3E}">
        <p14:creationId xmlns:p14="http://schemas.microsoft.com/office/powerpoint/2010/main" val="2974332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B3D64DD0-92EA-4729-ADCB-81E9C1DF7AE7}"/>
              </a:ext>
            </a:extLst>
          </p:cNvPr>
          <p:cNvSpPr/>
          <p:nvPr/>
        </p:nvSpPr>
        <p:spPr>
          <a:xfrm>
            <a:off x="794327" y="1173018"/>
            <a:ext cx="10529455" cy="877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TextBox 7">
            <a:extLst>
              <a:ext uri="{FF2B5EF4-FFF2-40B4-BE49-F238E27FC236}">
                <a16:creationId xmlns="" xmlns:a16="http://schemas.microsoft.com/office/drawing/2014/main" id="{F55347A7-711F-49E4-8D52-34FAF30265A3}"/>
              </a:ext>
            </a:extLst>
          </p:cNvPr>
          <p:cNvSpPr txBox="1"/>
          <p:nvPr/>
        </p:nvSpPr>
        <p:spPr>
          <a:xfrm>
            <a:off x="4363603" y="803686"/>
            <a:ext cx="5076774" cy="584775"/>
          </a:xfrm>
          <a:prstGeom prst="rect">
            <a:avLst/>
          </a:prstGeom>
          <a:noFill/>
        </p:spPr>
        <p:txBody>
          <a:bodyPr wrap="none" rtlCol="0">
            <a:spAutoFit/>
          </a:bodyPr>
          <a:lstStyle/>
          <a:p>
            <a:r>
              <a:rPr lang="en-IE" sz="3200" b="1" dirty="0"/>
              <a:t>Results </a:t>
            </a:r>
            <a:r>
              <a:rPr lang="en-IE" sz="3200" b="1" dirty="0" smtClean="0"/>
              <a:t>– HTTPS Observatory</a:t>
            </a:r>
            <a:endParaRPr lang="en-IE" sz="3200" b="1" dirty="0"/>
          </a:p>
        </p:txBody>
      </p:sp>
      <p:pic>
        <p:nvPicPr>
          <p:cNvPr id="4" name="Picture 3"/>
          <p:cNvPicPr>
            <a:picLocks noChangeAspect="1"/>
          </p:cNvPicPr>
          <p:nvPr/>
        </p:nvPicPr>
        <p:blipFill rotWithShape="1">
          <a:blip r:embed="rId2"/>
          <a:srcRect l="-156" t="-139" r="156" b="76528"/>
          <a:stretch/>
        </p:blipFill>
        <p:spPr>
          <a:xfrm>
            <a:off x="0" y="1388461"/>
            <a:ext cx="12192000" cy="1619250"/>
          </a:xfrm>
          <a:prstGeom prst="rect">
            <a:avLst/>
          </a:prstGeom>
        </p:spPr>
      </p:pic>
      <p:cxnSp>
        <p:nvCxnSpPr>
          <p:cNvPr id="17" name="Elbow Connector 16"/>
          <p:cNvCxnSpPr/>
          <p:nvPr/>
        </p:nvCxnSpPr>
        <p:spPr>
          <a:xfrm rot="16200000" flipH="1">
            <a:off x="284656" y="2484930"/>
            <a:ext cx="1773839" cy="120015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23925" y="3971924"/>
            <a:ext cx="1971675" cy="19907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Only 15 lines, and that also includes “0” scores, this can be seen in the script where I add “-z” to the test site name</a:t>
            </a:r>
            <a:endParaRPr lang="en-US" dirty="0"/>
          </a:p>
        </p:txBody>
      </p:sp>
    </p:spTree>
    <p:extLst>
      <p:ext uri="{BB962C8B-B14F-4D97-AF65-F5344CB8AC3E}">
        <p14:creationId xmlns:p14="http://schemas.microsoft.com/office/powerpoint/2010/main" val="1919720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60034" y="968188"/>
            <a:ext cx="2733441" cy="769441"/>
          </a:xfrm>
          <a:prstGeom prst="rect">
            <a:avLst/>
          </a:prstGeom>
          <a:noFill/>
        </p:spPr>
        <p:txBody>
          <a:bodyPr wrap="none" rtlCol="0">
            <a:spAutoFit/>
          </a:bodyPr>
          <a:lstStyle/>
          <a:p>
            <a:r>
              <a:rPr lang="en-IE" sz="4400" b="1" dirty="0"/>
              <a:t>Conclusion</a:t>
            </a:r>
          </a:p>
        </p:txBody>
      </p:sp>
      <p:sp>
        <p:nvSpPr>
          <p:cNvPr id="5" name="Subtitle 2"/>
          <p:cNvSpPr txBox="1">
            <a:spLocks/>
          </p:cNvSpPr>
          <p:nvPr/>
        </p:nvSpPr>
        <p:spPr>
          <a:xfrm>
            <a:off x="1249276" y="2108498"/>
            <a:ext cx="9789512" cy="38963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7675" indent="-447675"/>
            <a:r>
              <a:rPr lang="en-IE" sz="3200" dirty="0"/>
              <a:t>Even though the final goal </a:t>
            </a:r>
            <a:r>
              <a:rPr lang="en-IE" sz="3200" dirty="0" smtClean="0"/>
              <a:t>is not yet completed, all the material (results) are generated, so there needs to be a lot of comparing done between the testers, where the key differences in operation and result output should be identified. </a:t>
            </a:r>
          </a:p>
          <a:p>
            <a:pPr marL="447675" indent="-447675"/>
            <a:r>
              <a:rPr lang="en-IE" sz="3200" dirty="0" smtClean="0"/>
              <a:t>If </a:t>
            </a:r>
            <a:r>
              <a:rPr lang="en-IE" sz="3200" dirty="0"/>
              <a:t>I was to do this project all over again, the only </a:t>
            </a:r>
            <a:r>
              <a:rPr lang="en-IE" sz="3200" dirty="0" smtClean="0"/>
              <a:t>things </a:t>
            </a:r>
            <a:r>
              <a:rPr lang="en-IE" sz="3200" dirty="0"/>
              <a:t>I would do differently is get through the first three steps as quickly as </a:t>
            </a:r>
            <a:r>
              <a:rPr lang="en-IE" sz="3200" dirty="0" smtClean="0"/>
              <a:t>possible, especially generating the results as it took me a while to mess around with the script. This would allow me </a:t>
            </a:r>
            <a:r>
              <a:rPr lang="en-IE" sz="3200" dirty="0"/>
              <a:t>to </a:t>
            </a:r>
            <a:r>
              <a:rPr lang="en-IE" sz="3200" dirty="0" smtClean="0"/>
              <a:t>spend more time </a:t>
            </a:r>
            <a:r>
              <a:rPr lang="en-IE" sz="3200" dirty="0"/>
              <a:t>for the </a:t>
            </a:r>
            <a:r>
              <a:rPr lang="en-IE" sz="3200" dirty="0" smtClean="0"/>
              <a:t>main and final goal, actually comparing the testers .</a:t>
            </a:r>
            <a:endParaRPr lang="en-IE" sz="3200" dirty="0"/>
          </a:p>
        </p:txBody>
      </p:sp>
    </p:spTree>
    <p:extLst>
      <p:ext uri="{BB962C8B-B14F-4D97-AF65-F5344CB8AC3E}">
        <p14:creationId xmlns:p14="http://schemas.microsoft.com/office/powerpoint/2010/main" val="475067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A292A8F-EB64-4EE8-8EE2-DB3E905EAB8E}"/>
              </a:ext>
            </a:extLst>
          </p:cNvPr>
          <p:cNvSpPr txBox="1"/>
          <p:nvPr/>
        </p:nvSpPr>
        <p:spPr>
          <a:xfrm>
            <a:off x="1260034" y="968188"/>
            <a:ext cx="3113416" cy="769441"/>
          </a:xfrm>
          <a:prstGeom prst="rect">
            <a:avLst/>
          </a:prstGeom>
          <a:noFill/>
        </p:spPr>
        <p:txBody>
          <a:bodyPr wrap="none" rtlCol="0">
            <a:spAutoFit/>
          </a:bodyPr>
          <a:lstStyle/>
          <a:p>
            <a:r>
              <a:rPr lang="en-IE" sz="4400" b="1" dirty="0"/>
              <a:t>Questions ?!</a:t>
            </a:r>
          </a:p>
        </p:txBody>
      </p:sp>
      <p:pic>
        <p:nvPicPr>
          <p:cNvPr id="1026" name="Picture 2" descr="Image result for questions clipart">
            <a:extLst>
              <a:ext uri="{FF2B5EF4-FFF2-40B4-BE49-F238E27FC236}">
                <a16:creationId xmlns="" xmlns:a16="http://schemas.microsoft.com/office/drawing/2014/main" id="{C6B407C7-B9F1-4ACF-858E-5F5750A52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737" y="1857375"/>
            <a:ext cx="5724525" cy="42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397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49276" y="2142836"/>
            <a:ext cx="6241415" cy="3906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4663" indent="-457200"/>
            <a:r>
              <a:rPr lang="en-IE" dirty="0" smtClean="0"/>
              <a:t>There are a lot of different testers on the internet and the results vary depending on their “understanding”.</a:t>
            </a:r>
            <a:endParaRPr lang="en-IE" sz="500" dirty="0"/>
          </a:p>
          <a:p>
            <a:pPr marL="474663" indent="-457200"/>
            <a:r>
              <a:rPr lang="en-IE" dirty="0"/>
              <a:t>Therefore, the purpose of this project is </a:t>
            </a:r>
            <a:r>
              <a:rPr lang="en-IE" dirty="0" smtClean="0"/>
              <a:t>compare and contrast those testers in order to find the most efficient ones.</a:t>
            </a:r>
            <a:endParaRPr lang="en-IE" dirty="0"/>
          </a:p>
        </p:txBody>
      </p:sp>
      <p:sp>
        <p:nvSpPr>
          <p:cNvPr id="5" name="TextBox 4"/>
          <p:cNvSpPr txBox="1"/>
          <p:nvPr/>
        </p:nvSpPr>
        <p:spPr>
          <a:xfrm>
            <a:off x="1249276" y="978946"/>
            <a:ext cx="3106043" cy="769441"/>
          </a:xfrm>
          <a:prstGeom prst="rect">
            <a:avLst/>
          </a:prstGeom>
          <a:noFill/>
        </p:spPr>
        <p:txBody>
          <a:bodyPr wrap="none" rtlCol="0">
            <a:spAutoFit/>
          </a:bodyPr>
          <a:lstStyle/>
          <a:p>
            <a:r>
              <a:rPr lang="en-IE" sz="4400" b="1" dirty="0"/>
              <a:t>Introduction</a:t>
            </a:r>
            <a:endParaRPr lang="en-US" sz="3200" dirty="0"/>
          </a:p>
        </p:txBody>
      </p:sp>
      <p:sp>
        <p:nvSpPr>
          <p:cNvPr id="2" name="Rectangle 1">
            <a:extLst>
              <a:ext uri="{FF2B5EF4-FFF2-40B4-BE49-F238E27FC236}">
                <a16:creationId xmlns="" xmlns:a16="http://schemas.microsoft.com/office/drawing/2014/main" id="{755269FF-569C-43B2-A40F-491965F4F9B9}"/>
              </a:ext>
            </a:extLst>
          </p:cNvPr>
          <p:cNvSpPr/>
          <p:nvPr/>
        </p:nvSpPr>
        <p:spPr>
          <a:xfrm>
            <a:off x="7620000" y="1487055"/>
            <a:ext cx="4285673" cy="498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pic>
        <p:nvPicPr>
          <p:cNvPr id="6" name="Picture 5"/>
          <p:cNvPicPr>
            <a:picLocks noChangeAspect="1"/>
          </p:cNvPicPr>
          <p:nvPr/>
        </p:nvPicPr>
        <p:blipFill rotWithShape="1">
          <a:blip r:embed="rId2"/>
          <a:srcRect l="22274" t="8747" r="54271" b="85444"/>
          <a:stretch/>
        </p:blipFill>
        <p:spPr>
          <a:xfrm>
            <a:off x="8378942" y="1537241"/>
            <a:ext cx="3526731" cy="398389"/>
          </a:xfrm>
          <a:prstGeom prst="rect">
            <a:avLst/>
          </a:prstGeom>
        </p:spPr>
      </p:pic>
      <p:pic>
        <p:nvPicPr>
          <p:cNvPr id="8" name="Picture 7"/>
          <p:cNvPicPr>
            <a:picLocks noChangeAspect="1"/>
          </p:cNvPicPr>
          <p:nvPr/>
        </p:nvPicPr>
        <p:blipFill rotWithShape="1">
          <a:blip r:embed="rId3"/>
          <a:srcRect l="18850" t="6843" r="65288" b="88083"/>
          <a:stretch/>
        </p:blipFill>
        <p:spPr>
          <a:xfrm>
            <a:off x="8480145" y="2298218"/>
            <a:ext cx="2565381" cy="531582"/>
          </a:xfrm>
          <a:prstGeom prst="rect">
            <a:avLst/>
          </a:prstGeom>
        </p:spPr>
      </p:pic>
      <p:pic>
        <p:nvPicPr>
          <p:cNvPr id="9" name="Picture 8"/>
          <p:cNvPicPr>
            <a:picLocks noChangeAspect="1"/>
          </p:cNvPicPr>
          <p:nvPr/>
        </p:nvPicPr>
        <p:blipFill rotWithShape="1">
          <a:blip r:embed="rId4"/>
          <a:srcRect l="20045" t="6844" r="66216" b="86902"/>
          <a:stretch/>
        </p:blipFill>
        <p:spPr>
          <a:xfrm>
            <a:off x="8642089" y="3236812"/>
            <a:ext cx="2492552" cy="542167"/>
          </a:xfrm>
          <a:prstGeom prst="rect">
            <a:avLst/>
          </a:prstGeom>
        </p:spPr>
      </p:pic>
    </p:spTree>
    <p:extLst>
      <p:ext uri="{BB962C8B-B14F-4D97-AF65-F5344CB8AC3E}">
        <p14:creationId xmlns:p14="http://schemas.microsoft.com/office/powerpoint/2010/main" val="3348653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49276" y="2124364"/>
            <a:ext cx="9691250" cy="392545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4663" indent="-457200" algn="just"/>
            <a:r>
              <a:rPr lang="en-IE" dirty="0"/>
              <a:t>The main goal of this project was </a:t>
            </a:r>
            <a:r>
              <a:rPr lang="en-IE" dirty="0" smtClean="0"/>
              <a:t>to find out which testers allow the use of command line interface in order to fetch the results and then be able to compare the testers depending on the generated results. Sone testers don’t allow the use of command line interface, thus for a worst case scenario screen scraping was used</a:t>
            </a:r>
            <a:r>
              <a:rPr lang="en-IE" dirty="0" smtClean="0"/>
              <a:t>.</a:t>
            </a:r>
            <a:endParaRPr lang="en-IE" sz="600" dirty="0"/>
          </a:p>
          <a:p>
            <a:pPr marL="474663" indent="-457200" algn="just"/>
            <a:r>
              <a:rPr lang="en-IE" dirty="0" smtClean="0"/>
              <a:t>Go was </a:t>
            </a:r>
            <a:r>
              <a:rPr lang="en-IE" dirty="0"/>
              <a:t>used </a:t>
            </a:r>
            <a:r>
              <a:rPr lang="en-IE" dirty="0" smtClean="0"/>
              <a:t>for some testers as they require this programing language to work with them. </a:t>
            </a:r>
          </a:p>
          <a:p>
            <a:pPr marL="474663" indent="-457200" algn="just"/>
            <a:r>
              <a:rPr lang="en-IE" dirty="0" smtClean="0"/>
              <a:t>I am a Windows guy, but for Mozilla Observatory, I had to use Ubuntu VM, as these guys don’t support </a:t>
            </a:r>
            <a:r>
              <a:rPr lang="en-IE" dirty="0" smtClean="0"/>
              <a:t>Windows</a:t>
            </a:r>
            <a:r>
              <a:rPr lang="ru-RU" dirty="0" smtClean="0"/>
              <a:t>.</a:t>
            </a:r>
            <a:endParaRPr lang="en-IE" sz="600" dirty="0"/>
          </a:p>
          <a:p>
            <a:pPr marL="474663" indent="-457200"/>
            <a:r>
              <a:rPr lang="en-IE" dirty="0"/>
              <a:t>This project consisted of 4</a:t>
            </a:r>
            <a:r>
              <a:rPr lang="en-IE" dirty="0" smtClean="0"/>
              <a:t> </a:t>
            </a:r>
            <a:r>
              <a:rPr lang="en-IE" dirty="0"/>
              <a:t>different </a:t>
            </a:r>
            <a:r>
              <a:rPr lang="en-IE" dirty="0" smtClean="0"/>
              <a:t>Methodologies: Research, Differentiating the testers, Fetching the results</a:t>
            </a:r>
            <a:r>
              <a:rPr lang="en-IE" dirty="0"/>
              <a:t> </a:t>
            </a:r>
            <a:r>
              <a:rPr lang="en-IE" dirty="0" smtClean="0"/>
              <a:t>and Evaluation. </a:t>
            </a:r>
            <a:endParaRPr lang="en-IE" dirty="0"/>
          </a:p>
          <a:p>
            <a:pPr marL="474663" indent="-457200"/>
            <a:endParaRPr lang="en-IE" dirty="0"/>
          </a:p>
        </p:txBody>
      </p:sp>
      <p:sp>
        <p:nvSpPr>
          <p:cNvPr id="5" name="TextBox 4"/>
          <p:cNvSpPr txBox="1"/>
          <p:nvPr/>
        </p:nvSpPr>
        <p:spPr>
          <a:xfrm>
            <a:off x="1249276" y="978946"/>
            <a:ext cx="2959015" cy="769441"/>
          </a:xfrm>
          <a:prstGeom prst="rect">
            <a:avLst/>
          </a:prstGeom>
          <a:noFill/>
        </p:spPr>
        <p:txBody>
          <a:bodyPr wrap="none" rtlCol="0">
            <a:spAutoFit/>
          </a:bodyPr>
          <a:lstStyle/>
          <a:p>
            <a:r>
              <a:rPr lang="en-IE" sz="4400" b="1" dirty="0"/>
              <a:t>Background</a:t>
            </a:r>
            <a:endParaRPr lang="en-US" sz="3200" dirty="0"/>
          </a:p>
        </p:txBody>
      </p:sp>
    </p:spTree>
    <p:extLst>
      <p:ext uri="{BB962C8B-B14F-4D97-AF65-F5344CB8AC3E}">
        <p14:creationId xmlns:p14="http://schemas.microsoft.com/office/powerpoint/2010/main" val="1607683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60034" y="2116322"/>
            <a:ext cx="9703529" cy="40448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2913" indent="-442913"/>
            <a:r>
              <a:rPr lang="en-IE" dirty="0"/>
              <a:t>The first task was </a:t>
            </a:r>
            <a:r>
              <a:rPr lang="en-IE" dirty="0" smtClean="0"/>
              <a:t>to surf online in order to find all possible testers. </a:t>
            </a:r>
            <a:endParaRPr lang="en-IE" dirty="0"/>
          </a:p>
          <a:p>
            <a:pPr marL="442913" indent="-442913"/>
            <a:r>
              <a:rPr lang="en-IE" dirty="0" smtClean="0"/>
              <a:t>Each tester would then be added to the overall list.</a:t>
            </a:r>
            <a:endParaRPr lang="en-IE" dirty="0"/>
          </a:p>
          <a:p>
            <a:pPr marL="442913" indent="-442913"/>
            <a:r>
              <a:rPr lang="en-IE" dirty="0" smtClean="0"/>
              <a:t>List will be updated each time dependent on what information/results/documentation/</a:t>
            </a:r>
            <a:r>
              <a:rPr lang="en-IE" dirty="0" err="1" smtClean="0"/>
              <a:t>api</a:t>
            </a:r>
            <a:r>
              <a:rPr lang="en-IE" dirty="0" smtClean="0"/>
              <a:t> availability. </a:t>
            </a:r>
            <a:endParaRPr lang="en-IE" dirty="0"/>
          </a:p>
          <a:p>
            <a:pPr marL="442913" indent="-442913"/>
            <a:r>
              <a:rPr lang="en-GB" dirty="0" smtClean="0"/>
              <a:t>List will be broken down into different sections depending on the specificity of the tester</a:t>
            </a:r>
            <a:r>
              <a:rPr lang="en-IE" dirty="0" smtClean="0"/>
              <a:t>.</a:t>
            </a:r>
          </a:p>
          <a:p>
            <a:pPr marL="442913" indent="-442913"/>
            <a:r>
              <a:rPr lang="en-IE" dirty="0" smtClean="0"/>
              <a:t>A GitHub wiki was created in order to keep track on the progress of the list.</a:t>
            </a:r>
            <a:endParaRPr lang="en-IE" dirty="0"/>
          </a:p>
        </p:txBody>
      </p:sp>
      <p:sp>
        <p:nvSpPr>
          <p:cNvPr id="5" name="TextBox 4"/>
          <p:cNvSpPr txBox="1"/>
          <p:nvPr/>
        </p:nvSpPr>
        <p:spPr>
          <a:xfrm>
            <a:off x="1260034" y="968188"/>
            <a:ext cx="7698967" cy="769441"/>
          </a:xfrm>
          <a:prstGeom prst="rect">
            <a:avLst/>
          </a:prstGeom>
          <a:noFill/>
        </p:spPr>
        <p:txBody>
          <a:bodyPr wrap="none" rtlCol="0">
            <a:spAutoFit/>
          </a:bodyPr>
          <a:lstStyle/>
          <a:p>
            <a:r>
              <a:rPr lang="en-IE" sz="4400" b="1" dirty="0"/>
              <a:t>Methodology </a:t>
            </a:r>
            <a:r>
              <a:rPr lang="en-IE" sz="4400" b="1" dirty="0" smtClean="0"/>
              <a:t>– Research testers</a:t>
            </a:r>
            <a:endParaRPr lang="en-IE" sz="4400" b="1" dirty="0"/>
          </a:p>
        </p:txBody>
      </p:sp>
    </p:spTree>
    <p:extLst>
      <p:ext uri="{BB962C8B-B14F-4D97-AF65-F5344CB8AC3E}">
        <p14:creationId xmlns:p14="http://schemas.microsoft.com/office/powerpoint/2010/main" val="867934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60034" y="2033195"/>
            <a:ext cx="9629639" cy="756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2913" indent="-442913"/>
            <a:r>
              <a:rPr lang="en-IE" sz="2200" dirty="0" smtClean="0"/>
              <a:t>3 Types of testers in total.</a:t>
            </a:r>
            <a:endParaRPr lang="en-IE" sz="2200" dirty="0"/>
          </a:p>
        </p:txBody>
      </p:sp>
      <p:sp>
        <p:nvSpPr>
          <p:cNvPr id="5" name="TextBox 4"/>
          <p:cNvSpPr txBox="1"/>
          <p:nvPr/>
        </p:nvSpPr>
        <p:spPr>
          <a:xfrm>
            <a:off x="1260034" y="968188"/>
            <a:ext cx="9780370" cy="769441"/>
          </a:xfrm>
          <a:prstGeom prst="rect">
            <a:avLst/>
          </a:prstGeom>
          <a:noFill/>
        </p:spPr>
        <p:txBody>
          <a:bodyPr wrap="none" rtlCol="0">
            <a:spAutoFit/>
          </a:bodyPr>
          <a:lstStyle/>
          <a:p>
            <a:r>
              <a:rPr lang="en-IE" sz="4400" b="1" dirty="0"/>
              <a:t>Methodology </a:t>
            </a:r>
            <a:r>
              <a:rPr lang="en-IE" sz="4400" b="1" dirty="0" smtClean="0"/>
              <a:t>–</a:t>
            </a:r>
            <a:r>
              <a:rPr lang="en-GB" sz="4400" b="1" dirty="0" smtClean="0"/>
              <a:t>Differentiating the testers</a:t>
            </a:r>
            <a:endParaRPr lang="en-IE" sz="4400" b="1" dirty="0"/>
          </a:p>
        </p:txBody>
      </p:sp>
      <p:sp>
        <p:nvSpPr>
          <p:cNvPr id="2" name="TextBox 1">
            <a:extLst>
              <a:ext uri="{FF2B5EF4-FFF2-40B4-BE49-F238E27FC236}">
                <a16:creationId xmlns="" xmlns:a16="http://schemas.microsoft.com/office/drawing/2014/main" id="{284E0975-9BAE-4DD0-919B-7C4BAE0CB39C}"/>
              </a:ext>
            </a:extLst>
          </p:cNvPr>
          <p:cNvSpPr txBox="1"/>
          <p:nvPr/>
        </p:nvSpPr>
        <p:spPr>
          <a:xfrm>
            <a:off x="1260034" y="2562294"/>
            <a:ext cx="3912041" cy="3477875"/>
          </a:xfrm>
          <a:prstGeom prst="rect">
            <a:avLst/>
          </a:prstGeom>
          <a:noFill/>
        </p:spPr>
        <p:txBody>
          <a:bodyPr wrap="square" rtlCol="0">
            <a:spAutoFit/>
          </a:bodyPr>
          <a:lstStyle/>
          <a:p>
            <a:pPr marL="442913" indent="-442913">
              <a:buFont typeface="Arial" panose="020B0604020202020204" pitchFamily="34" charset="0"/>
              <a:buChar char="•"/>
            </a:pPr>
            <a:r>
              <a:rPr lang="en-IE" sz="2200" dirty="0" smtClean="0"/>
              <a:t>DNS, TLS and overall Web testers</a:t>
            </a:r>
            <a:r>
              <a:rPr lang="en-IE" sz="2200" dirty="0" smtClean="0"/>
              <a:t>.</a:t>
            </a:r>
            <a:endParaRPr lang="en-IE" sz="1500" dirty="0"/>
          </a:p>
          <a:p>
            <a:pPr marL="442913" indent="-442913">
              <a:buFont typeface="Arial" panose="020B0604020202020204" pitchFamily="34" charset="0"/>
              <a:buChar char="•"/>
            </a:pPr>
            <a:r>
              <a:rPr lang="en-IE" sz="2200" dirty="0" smtClean="0"/>
              <a:t>Image on the right showing the GitHub wiki page where the testers are put to their corresponding list.</a:t>
            </a:r>
          </a:p>
          <a:p>
            <a:pPr marL="442913" indent="-442913">
              <a:buFont typeface="Arial" panose="020B0604020202020204" pitchFamily="34" charset="0"/>
              <a:buChar char="•"/>
            </a:pPr>
            <a:r>
              <a:rPr lang="en-IE" sz="2200" dirty="0" smtClean="0"/>
              <a:t>The following slides show the final list of test sites and the result availability in JSON.</a:t>
            </a:r>
            <a:endParaRPr lang="en-IE" sz="2200" dirty="0"/>
          </a:p>
        </p:txBody>
      </p:sp>
      <p:pic>
        <p:nvPicPr>
          <p:cNvPr id="6" name="Picture 5"/>
          <p:cNvPicPr>
            <a:picLocks noChangeAspect="1"/>
          </p:cNvPicPr>
          <p:nvPr/>
        </p:nvPicPr>
        <p:blipFill rotWithShape="1">
          <a:blip r:embed="rId2"/>
          <a:srcRect l="23828" t="23473" r="57422" b="55972"/>
          <a:stretch/>
        </p:blipFill>
        <p:spPr>
          <a:xfrm>
            <a:off x="6305550" y="2033195"/>
            <a:ext cx="4495800" cy="2772412"/>
          </a:xfrm>
          <a:prstGeom prst="rect">
            <a:avLst/>
          </a:prstGeom>
        </p:spPr>
      </p:pic>
    </p:spTree>
    <p:extLst>
      <p:ext uri="{BB962C8B-B14F-4D97-AF65-F5344CB8AC3E}">
        <p14:creationId xmlns:p14="http://schemas.microsoft.com/office/powerpoint/2010/main" val="1165912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60034" y="2033195"/>
            <a:ext cx="9629639" cy="39961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2200" dirty="0" smtClean="0"/>
              <a:t>Reasons for picking the specific tester:</a:t>
            </a:r>
          </a:p>
          <a:p>
            <a:pPr marL="457200" indent="-457200">
              <a:buFont typeface="+mj-lt"/>
              <a:buAutoNum type="arabicPeriod"/>
            </a:pPr>
            <a:r>
              <a:rPr lang="en-IE" sz="2200" dirty="0" smtClean="0"/>
              <a:t>Availability of exported results – only take the ones that can be worked with</a:t>
            </a:r>
          </a:p>
          <a:p>
            <a:pPr marL="457200" indent="-457200">
              <a:buFont typeface="+mj-lt"/>
              <a:buAutoNum type="arabicPeriod"/>
            </a:pPr>
            <a:r>
              <a:rPr lang="en-IE" sz="2200" dirty="0" smtClean="0"/>
              <a:t>Picking well known testers – evaluating the testers that are mostly used</a:t>
            </a:r>
          </a:p>
          <a:p>
            <a:pPr marL="457200" indent="-457200">
              <a:buFont typeface="+mj-lt"/>
              <a:buAutoNum type="arabicPeriod"/>
            </a:pPr>
            <a:r>
              <a:rPr lang="en-IE" sz="2200" dirty="0" smtClean="0"/>
              <a:t>Pick one that doesn’t export results/not giving enough in the results  -  ability to try screen scraping from HAR files, using some script to get rid of some extra bits of information that we are not interested in.</a:t>
            </a:r>
          </a:p>
          <a:p>
            <a:pPr marL="0" indent="0">
              <a:buNone/>
            </a:pPr>
            <a:r>
              <a:rPr lang="en-IE" sz="2200" dirty="0" smtClean="0"/>
              <a:t> </a:t>
            </a:r>
          </a:p>
          <a:p>
            <a:pPr marL="457200" indent="-457200">
              <a:buFont typeface="+mj-lt"/>
              <a:buAutoNum type="arabicPeriod"/>
            </a:pPr>
            <a:endParaRPr lang="en-IE" sz="2200" dirty="0" smtClean="0"/>
          </a:p>
          <a:p>
            <a:pPr marL="457200" indent="-457200">
              <a:buFont typeface="+mj-lt"/>
              <a:buAutoNum type="arabicPeriod"/>
            </a:pPr>
            <a:endParaRPr lang="en-IE" sz="2200" dirty="0" smtClean="0"/>
          </a:p>
        </p:txBody>
      </p:sp>
      <p:sp>
        <p:nvSpPr>
          <p:cNvPr id="5" name="TextBox 4"/>
          <p:cNvSpPr txBox="1"/>
          <p:nvPr/>
        </p:nvSpPr>
        <p:spPr>
          <a:xfrm>
            <a:off x="1260034" y="968188"/>
            <a:ext cx="9780370" cy="769441"/>
          </a:xfrm>
          <a:prstGeom prst="rect">
            <a:avLst/>
          </a:prstGeom>
          <a:noFill/>
        </p:spPr>
        <p:txBody>
          <a:bodyPr wrap="none" rtlCol="0">
            <a:spAutoFit/>
          </a:bodyPr>
          <a:lstStyle/>
          <a:p>
            <a:r>
              <a:rPr lang="en-IE" sz="4400" b="1" dirty="0"/>
              <a:t>Methodology </a:t>
            </a:r>
            <a:r>
              <a:rPr lang="en-IE" sz="4400" b="1" dirty="0" smtClean="0"/>
              <a:t>–</a:t>
            </a:r>
            <a:r>
              <a:rPr lang="en-GB" sz="4400" b="1" dirty="0" smtClean="0"/>
              <a:t>Differentiating the testers</a:t>
            </a:r>
            <a:endParaRPr lang="en-IE" sz="4400" b="1" dirty="0"/>
          </a:p>
        </p:txBody>
      </p:sp>
    </p:spTree>
    <p:extLst>
      <p:ext uri="{BB962C8B-B14F-4D97-AF65-F5344CB8AC3E}">
        <p14:creationId xmlns:p14="http://schemas.microsoft.com/office/powerpoint/2010/main" val="1854271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0034" y="968188"/>
            <a:ext cx="6623352" cy="769441"/>
          </a:xfrm>
          <a:prstGeom prst="rect">
            <a:avLst/>
          </a:prstGeom>
          <a:noFill/>
        </p:spPr>
        <p:txBody>
          <a:bodyPr wrap="none" rtlCol="0">
            <a:spAutoFit/>
          </a:bodyPr>
          <a:lstStyle/>
          <a:p>
            <a:r>
              <a:rPr lang="en-IE" sz="4400" b="1" dirty="0"/>
              <a:t>Methodology </a:t>
            </a:r>
            <a:r>
              <a:rPr lang="en-IE" sz="4400" b="1" dirty="0" smtClean="0"/>
              <a:t>– DNS Testers</a:t>
            </a:r>
            <a:endParaRPr lang="en-IE" sz="4400" b="1" dirty="0"/>
          </a:p>
        </p:txBody>
      </p:sp>
      <p:pic>
        <p:nvPicPr>
          <p:cNvPr id="9" name="Picture 8"/>
          <p:cNvPicPr>
            <a:picLocks noChangeAspect="1"/>
          </p:cNvPicPr>
          <p:nvPr/>
        </p:nvPicPr>
        <p:blipFill rotWithShape="1">
          <a:blip r:embed="rId2"/>
          <a:srcRect l="23672" t="31528" r="38359" b="16111"/>
          <a:stretch/>
        </p:blipFill>
        <p:spPr>
          <a:xfrm>
            <a:off x="2900944" y="1842404"/>
            <a:ext cx="5671556" cy="4399542"/>
          </a:xfrm>
          <a:prstGeom prst="rect">
            <a:avLst/>
          </a:prstGeom>
        </p:spPr>
      </p:pic>
    </p:spTree>
    <p:extLst>
      <p:ext uri="{BB962C8B-B14F-4D97-AF65-F5344CB8AC3E}">
        <p14:creationId xmlns:p14="http://schemas.microsoft.com/office/powerpoint/2010/main" val="1064897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0034" y="968188"/>
            <a:ext cx="6243697" cy="769441"/>
          </a:xfrm>
          <a:prstGeom prst="rect">
            <a:avLst/>
          </a:prstGeom>
          <a:noFill/>
        </p:spPr>
        <p:txBody>
          <a:bodyPr wrap="none" rtlCol="0">
            <a:spAutoFit/>
          </a:bodyPr>
          <a:lstStyle/>
          <a:p>
            <a:r>
              <a:rPr lang="en-IE" sz="4400" b="1" dirty="0"/>
              <a:t>Methodology </a:t>
            </a:r>
            <a:r>
              <a:rPr lang="en-IE" sz="4400" b="1" dirty="0" smtClean="0"/>
              <a:t>–TLS testers</a:t>
            </a:r>
            <a:endParaRPr lang="en-IE" sz="4400" b="1" dirty="0"/>
          </a:p>
        </p:txBody>
      </p:sp>
      <p:pic>
        <p:nvPicPr>
          <p:cNvPr id="2" name="Picture 1"/>
          <p:cNvPicPr>
            <a:picLocks noChangeAspect="1"/>
          </p:cNvPicPr>
          <p:nvPr/>
        </p:nvPicPr>
        <p:blipFill rotWithShape="1">
          <a:blip r:embed="rId2"/>
          <a:srcRect l="23516" t="24033" r="38359" b="35359"/>
          <a:stretch/>
        </p:blipFill>
        <p:spPr>
          <a:xfrm>
            <a:off x="2398331" y="1847850"/>
            <a:ext cx="7399176" cy="4457700"/>
          </a:xfrm>
          <a:prstGeom prst="rect">
            <a:avLst/>
          </a:prstGeom>
        </p:spPr>
      </p:pic>
    </p:spTree>
    <p:extLst>
      <p:ext uri="{BB962C8B-B14F-4D97-AF65-F5344CB8AC3E}">
        <p14:creationId xmlns:p14="http://schemas.microsoft.com/office/powerpoint/2010/main" val="1182887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0034" y="968188"/>
            <a:ext cx="8464561" cy="769441"/>
          </a:xfrm>
          <a:prstGeom prst="rect">
            <a:avLst/>
          </a:prstGeom>
          <a:noFill/>
        </p:spPr>
        <p:txBody>
          <a:bodyPr wrap="none" rtlCol="0">
            <a:spAutoFit/>
          </a:bodyPr>
          <a:lstStyle/>
          <a:p>
            <a:r>
              <a:rPr lang="en-IE" sz="4400" b="1" dirty="0"/>
              <a:t>Methodology </a:t>
            </a:r>
            <a:r>
              <a:rPr lang="en-IE" sz="4400" b="1" dirty="0" smtClean="0"/>
              <a:t>– Overall Web testers</a:t>
            </a:r>
            <a:endParaRPr lang="en-IE" sz="4400" b="1" dirty="0"/>
          </a:p>
        </p:txBody>
      </p:sp>
      <p:pic>
        <p:nvPicPr>
          <p:cNvPr id="2" name="Picture 1"/>
          <p:cNvPicPr>
            <a:picLocks noChangeAspect="1"/>
          </p:cNvPicPr>
          <p:nvPr/>
        </p:nvPicPr>
        <p:blipFill rotWithShape="1">
          <a:blip r:embed="rId2"/>
          <a:srcRect l="23673" t="23750" r="38280" b="37500"/>
          <a:stretch/>
        </p:blipFill>
        <p:spPr>
          <a:xfrm>
            <a:off x="2162174" y="1876424"/>
            <a:ext cx="7715251" cy="4420033"/>
          </a:xfrm>
          <a:prstGeom prst="rect">
            <a:avLst/>
          </a:prstGeom>
        </p:spPr>
      </p:pic>
    </p:spTree>
    <p:extLst>
      <p:ext uri="{BB962C8B-B14F-4D97-AF65-F5344CB8AC3E}">
        <p14:creationId xmlns:p14="http://schemas.microsoft.com/office/powerpoint/2010/main" val="764877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2157</TotalTime>
  <Words>1000</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Retrospect</vt:lpstr>
      <vt:lpstr>CE4E2 Project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Presentation</dc:title>
  <dc:creator>Esidor Pashaj</dc:creator>
  <cp:lastModifiedBy>Hlib Fedchuk</cp:lastModifiedBy>
  <cp:revision>183</cp:revision>
  <dcterms:created xsi:type="dcterms:W3CDTF">2017-11-29T11:50:10Z</dcterms:created>
  <dcterms:modified xsi:type="dcterms:W3CDTF">2018-04-15T16:29:01Z</dcterms:modified>
</cp:coreProperties>
</file>