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7008D-C5A0-2818-B65A-52650F24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11897-E914-7D41-8757-3762989C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A517D-3D83-994F-5712-CB63E144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EAF41-BF49-4565-B71F-6CBB0176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CEF3F-8801-0355-71E2-31D683B5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ADE03-466D-DFD4-6B18-7E7473C9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BB9A4-6E69-8B25-B8B3-D9154B9C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B844B5-5B5D-3224-FF68-C4946CD8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BF2FF-4091-4BDD-4D30-421992EF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B3F14-34F9-6F51-118B-AF517E5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527648-2D76-CF25-7568-81598B27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851654-9434-67E3-0711-C9F5D6B5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6BB33-39A3-F554-69D8-18F6DE0D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CDD0F-C350-3507-A438-B7746D1E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7094B-E2F2-6F56-A99F-0956EEE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6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CD25-A087-032B-80D5-FEBBAF92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D56A3-8931-EA6D-C744-70F5A604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B2B0A-F974-BCD7-0CC2-162E2C11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85A7D-17D2-61F5-0583-B9F2EDD2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9ED12-72FB-7886-5377-C2A5DDCC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3810C-3B26-0D0A-F14E-A36507F4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E5DE8-C13C-E7C6-20CD-43BAC26B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BDB56-AF22-70DD-6F44-7C03192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35502-BF2F-FEE4-5085-F778587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9F4B9-8168-345F-DB01-429799F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9D406-29C2-BD99-FAAE-81D03EC5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00C64-A596-183F-B36E-BB32743E2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21924-B67C-AF50-6D34-3F5F47EC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5469E5-93B6-731B-DE87-C607C958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F3DED3-07B9-595C-C913-2647AB7B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14D873-D2BD-8D0C-7A32-511C612B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7F4EE-1EC1-B137-A567-A0253AD3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FEEC3-E11E-7D4C-0B70-28F03193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726ACD-090A-69B7-F648-908A6B36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7ED46-B113-0403-6E00-A85E2FDD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DA0C7E-0030-729A-C970-1F28D8832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397C82-8575-56B2-2037-5E6EA813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DDA506-7806-9BDF-8035-21FF8D0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8074B-A392-93EC-4DD0-05554AE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3E7DE-1CEB-0F10-568C-E4018378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C979D8-E75D-390A-6F25-9D98DBA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B56A0-39AE-D237-D394-61EA6E8A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EB62F4-1404-B56C-288E-8BE9D94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16FC77-B778-F418-5692-937DB562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E21DA3-A073-5C23-E166-2FC25C03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0BD584-135D-C189-3FC9-CC10AED1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3BD6B-E181-DF98-B01D-70D216EF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FF82-C45D-9489-319D-4AE13EF0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B2470-85C8-3307-88C3-BCE5983D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B617C9-26D8-22B6-B867-FB7C0B7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C925A-EEA3-B6AC-26A6-72DF49F2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EC2D3F-0BAA-90A7-A9F5-CF07E759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4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34D85-3831-4CB8-947C-4726231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B02473-1723-CE27-98FE-FF6202551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CE160B-31C6-8B4F-BF1A-B0D0C8D4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1526E-A29E-01ED-171E-A221847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F55059-D86B-2139-A980-656388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E83FF-0EE1-85CE-D9EB-74F8377C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8435-42B8-7CD4-67D8-B6D283ED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0B8BB0-0816-633C-CB74-39FB28C5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CC536-C660-D75F-4F1D-A154B32E4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88B8-89E1-4F4E-A11F-818ABEAF6DC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87335-9600-9C04-9F5B-4BC14A25A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A318-732B-ECB8-ECD8-81C1A192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27FD-FE11-4522-B18B-7231E0EA2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9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707A77-3EFF-FB3F-C713-5FE6AC6C6A54}"/>
              </a:ext>
            </a:extLst>
          </p:cNvPr>
          <p:cNvSpPr txBox="1"/>
          <p:nvPr/>
        </p:nvSpPr>
        <p:spPr>
          <a:xfrm>
            <a:off x="506994" y="33271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8E146-E2E5-4DBD-0915-B09D2662A6AF}"/>
              </a:ext>
            </a:extLst>
          </p:cNvPr>
          <p:cNvSpPr txBox="1"/>
          <p:nvPr/>
        </p:nvSpPr>
        <p:spPr>
          <a:xfrm>
            <a:off x="506994" y="1180670"/>
            <a:ext cx="7543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Эти данные получены в рамках проекта Open Source </a:t>
            </a:r>
            <a:r>
              <a:rPr lang="ru-RU" dirty="0" err="1"/>
              <a:t>Mental</a:t>
            </a:r>
            <a:r>
              <a:rPr lang="ru-RU" dirty="0"/>
              <a:t> </a:t>
            </a:r>
            <a:r>
              <a:rPr lang="ru-RU" dirty="0" err="1"/>
              <a:t>Illness</a:t>
            </a:r>
            <a:r>
              <a:rPr lang="ru-RU" dirty="0"/>
              <a:t> (OSMI) на основе опросов 2014, 2016, 2017, 2018 и 2019 годов.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D8F58-A38B-12DF-E9D5-AF98FAEF6522}"/>
              </a:ext>
            </a:extLst>
          </p:cNvPr>
          <p:cNvSpPr txBox="1"/>
          <p:nvPr/>
        </p:nvSpPr>
        <p:spPr>
          <a:xfrm>
            <a:off x="506994" y="1971204"/>
            <a:ext cx="111991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База данных </a:t>
            </a:r>
            <a:r>
              <a:rPr lang="ru-RU" dirty="0" err="1"/>
              <a:t>SQLite</a:t>
            </a:r>
            <a:r>
              <a:rPr lang="ru-RU" dirty="0"/>
              <a:t> содержит 3 таблицы. </a:t>
            </a:r>
          </a:p>
          <a:p>
            <a:r>
              <a:rPr lang="ru-RU" dirty="0"/>
              <a:t>Опрос, Вопрос и Ответ.</a:t>
            </a:r>
          </a:p>
          <a:p>
            <a:endParaRPr lang="ru-RU" dirty="0"/>
          </a:p>
          <a:p>
            <a:r>
              <a:rPr lang="ru-RU" dirty="0" err="1"/>
              <a:t>Suvey</a:t>
            </a:r>
            <a:r>
              <a:rPr lang="ru-RU" dirty="0"/>
              <a:t> (PRIMARY KEY INT </a:t>
            </a:r>
            <a:r>
              <a:rPr lang="ru-RU" dirty="0" err="1"/>
              <a:t>SurveyID</a:t>
            </a:r>
            <a:r>
              <a:rPr lang="ru-RU" dirty="0"/>
              <a:t>, TEXT </a:t>
            </a:r>
            <a:r>
              <a:rPr lang="ru-RU" dirty="0" err="1"/>
              <a:t>Description</a:t>
            </a:r>
            <a:r>
              <a:rPr lang="ru-RU" dirty="0"/>
              <a:t>) </a:t>
            </a:r>
          </a:p>
          <a:p>
            <a:r>
              <a:rPr lang="ru-RU" dirty="0" err="1"/>
              <a:t>Question</a:t>
            </a:r>
            <a:r>
              <a:rPr lang="ru-RU" dirty="0"/>
              <a:t> (PRIMARY KEY </a:t>
            </a:r>
            <a:r>
              <a:rPr lang="ru-RU" dirty="0" err="1"/>
              <a:t>QuestionID</a:t>
            </a:r>
            <a:r>
              <a:rPr lang="ru-RU" dirty="0"/>
              <a:t>, TEXT </a:t>
            </a:r>
            <a:r>
              <a:rPr lang="ru-RU" dirty="0" err="1"/>
              <a:t>QuestionText</a:t>
            </a:r>
            <a:r>
              <a:rPr lang="ru-RU" dirty="0"/>
              <a:t>) - 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105</a:t>
            </a:r>
            <a:endParaRPr lang="ru-RU" dirty="0"/>
          </a:p>
          <a:p>
            <a:r>
              <a:rPr lang="ru-RU" dirty="0" err="1"/>
              <a:t>Answer</a:t>
            </a:r>
            <a:r>
              <a:rPr lang="ru-RU" dirty="0"/>
              <a:t> (PRIMARY/FOREIGN KEY </a:t>
            </a:r>
            <a:r>
              <a:rPr lang="ru-RU" dirty="0" err="1"/>
              <a:t>SurveyID</a:t>
            </a:r>
            <a:r>
              <a:rPr lang="ru-RU" dirty="0"/>
              <a:t>, PRIMARY KEY </a:t>
            </a:r>
            <a:r>
              <a:rPr lang="ru-RU" dirty="0" err="1"/>
              <a:t>UserID</a:t>
            </a:r>
            <a:r>
              <a:rPr lang="ru-RU" dirty="0"/>
              <a:t>, PRIMARY/FOREIGN KEY </a:t>
            </a:r>
            <a:r>
              <a:rPr lang="ru-RU" dirty="0" err="1"/>
              <a:t>QuestionID</a:t>
            </a:r>
            <a:r>
              <a:rPr lang="ru-RU" dirty="0"/>
              <a:t>, TEXT </a:t>
            </a:r>
            <a:r>
              <a:rPr lang="ru-RU" dirty="0" err="1"/>
              <a:t>AnswerText</a:t>
            </a:r>
            <a:r>
              <a:rPr lang="ru-RU" dirty="0"/>
              <a:t>)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236898 строк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SuveyID</a:t>
            </a:r>
            <a:r>
              <a:rPr lang="ru-RU" dirty="0"/>
              <a:t> - это просто год проведения опроса, т.е. 2014, 2016, 2017, 2018, 2019.</a:t>
            </a:r>
          </a:p>
          <a:p>
            <a:endParaRPr lang="ru-RU" dirty="0"/>
          </a:p>
          <a:p>
            <a:r>
              <a:rPr lang="ru-RU" dirty="0"/>
              <a:t>Один и тот же вопрос может использоваться в нескольких опросах.</a:t>
            </a:r>
          </a:p>
          <a:p>
            <a:r>
              <a:rPr lang="ru-RU" dirty="0"/>
              <a:t>Таблица </a:t>
            </a:r>
            <a:r>
              <a:rPr lang="ru-RU" dirty="0" err="1"/>
              <a:t>Answer</a:t>
            </a:r>
            <a:r>
              <a:rPr lang="ru-RU" dirty="0"/>
              <a:t> представляет собой составную таблицу с несколькими первичными ключами. </a:t>
            </a:r>
          </a:p>
          <a:p>
            <a:r>
              <a:rPr lang="ru-RU" dirty="0" err="1"/>
              <a:t>SurveyID</a:t>
            </a:r>
            <a:r>
              <a:rPr lang="ru-RU" dirty="0"/>
              <a:t> и </a:t>
            </a:r>
            <a:r>
              <a:rPr lang="ru-RU" dirty="0" err="1"/>
              <a:t>QuestionID</a:t>
            </a:r>
            <a:r>
              <a:rPr lang="ru-RU" dirty="0"/>
              <a:t> являются ВНЕШНИМИ ключами.</a:t>
            </a:r>
          </a:p>
          <a:p>
            <a:endParaRPr lang="ru-RU" dirty="0"/>
          </a:p>
          <a:p>
            <a:r>
              <a:rPr lang="ru-RU" dirty="0"/>
              <a:t>Некоторые вопросы могут содержать несколько ответов, поэтому один и тот же пользователь может встречаться несколько раз для данного имени вопроса.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337DEE-D6AE-AF24-8CA8-556D8A0E5BA1}"/>
              </a:ext>
            </a:extLst>
          </p:cNvPr>
          <p:cNvSpPr txBox="1"/>
          <p:nvPr/>
        </p:nvSpPr>
        <p:spPr>
          <a:xfrm>
            <a:off x="3376942" y="309972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02124"/>
                </a:solidFill>
                <a:effectLst/>
                <a:latin typeface="Inter"/>
              </a:rPr>
              <a:t>Mental Health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25249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707A77-3EFF-FB3F-C713-5FE6AC6C6A54}"/>
              </a:ext>
            </a:extLst>
          </p:cNvPr>
          <p:cNvSpPr txBox="1"/>
          <p:nvPr/>
        </p:nvSpPr>
        <p:spPr>
          <a:xfrm>
            <a:off x="506994" y="33271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Общая информация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5C5442-272D-D0DA-A560-AD14EAD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58" y="1643392"/>
            <a:ext cx="3148222" cy="13336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87F26A-3CD8-1B05-71D1-957B3555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" y="1643392"/>
            <a:ext cx="2905778" cy="1333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746AD-3A41-D132-A711-B4D16918501F}"/>
              </a:ext>
            </a:extLst>
          </p:cNvPr>
          <p:cNvSpPr txBox="1"/>
          <p:nvPr/>
        </p:nvSpPr>
        <p:spPr>
          <a:xfrm>
            <a:off x="3706451" y="841577"/>
            <a:ext cx="3270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Сколько людей прошло опрос в каждом году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437B8-3E34-37F9-D09E-BCF6709DF512}"/>
              </a:ext>
            </a:extLst>
          </p:cNvPr>
          <p:cNvSpPr txBox="1"/>
          <p:nvPr/>
        </p:nvSpPr>
        <p:spPr>
          <a:xfrm>
            <a:off x="339505" y="904555"/>
            <a:ext cx="2887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Количество вопросов по годам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9D448-15BF-3621-51FF-83D31556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293" y="1643392"/>
            <a:ext cx="3470860" cy="153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EAAB80-01D7-3FBB-4B04-56BA9CF1E699}"/>
              </a:ext>
            </a:extLst>
          </p:cNvPr>
          <p:cNvSpPr txBox="1"/>
          <p:nvPr/>
        </p:nvSpPr>
        <p:spPr>
          <a:xfrm>
            <a:off x="7169591" y="841576"/>
            <a:ext cx="4682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Количество людей из разных возрастах групп в исследовании 2016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C152C7-8B88-9A8A-17C5-DF9F92991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5"/>
          <a:stretch/>
        </p:blipFill>
        <p:spPr>
          <a:xfrm>
            <a:off x="506994" y="4230393"/>
            <a:ext cx="3270564" cy="2152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64F6A7-2754-AC87-DDBE-0885062A791D}"/>
              </a:ext>
            </a:extLst>
          </p:cNvPr>
          <p:cNvSpPr txBox="1"/>
          <p:nvPr/>
        </p:nvSpPr>
        <p:spPr>
          <a:xfrm>
            <a:off x="436640" y="3286904"/>
            <a:ext cx="3592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Сколько мужчин и женщин принимали участие в опросе в каждом году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700131-644F-590F-3ECE-AFA1AEEE9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298" y="4248768"/>
            <a:ext cx="2383351" cy="20689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FB16E-0C8D-8695-150C-1FC36FA0230E}"/>
              </a:ext>
            </a:extLst>
          </p:cNvPr>
          <p:cNvSpPr txBox="1"/>
          <p:nvPr/>
        </p:nvSpPr>
        <p:spPr>
          <a:xfrm>
            <a:off x="4669298" y="3689045"/>
            <a:ext cx="2152095" cy="38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Из каких стран 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4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ED24B-6217-4480-1709-A79905210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8" b="31287"/>
          <a:stretch/>
        </p:blipFill>
        <p:spPr>
          <a:xfrm>
            <a:off x="417912" y="311613"/>
            <a:ext cx="4817903" cy="3693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806CB-B0ED-DADB-084E-3A712B81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3" y="1364021"/>
            <a:ext cx="6539164" cy="125708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2C4CD0-C0B6-C1F4-29E3-F7F728DA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9" y="2974666"/>
            <a:ext cx="5237487" cy="3582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899D70-0027-F19C-7299-A4A4D24F7F73}"/>
              </a:ext>
            </a:extLst>
          </p:cNvPr>
          <p:cNvSpPr txBox="1"/>
          <p:nvPr/>
        </p:nvSpPr>
        <p:spPr>
          <a:xfrm>
            <a:off x="387449" y="3328008"/>
            <a:ext cx="5060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Этот вопрос был только в 2016 году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1A6A35E-F6D5-5D83-AFC8-D18FBE0D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" y="3797194"/>
            <a:ext cx="7987471" cy="27013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40713-FD69-E369-1576-EECCC830F0F7}"/>
              </a:ext>
            </a:extLst>
          </p:cNvPr>
          <p:cNvSpPr txBox="1"/>
          <p:nvPr/>
        </p:nvSpPr>
        <p:spPr>
          <a:xfrm>
            <a:off x="375662" y="717690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Сколько людей имеют психические заболевания в год опроса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C1C10-4E0A-5340-059F-A704B8E987AD}"/>
              </a:ext>
            </a:extLst>
          </p:cNvPr>
          <p:cNvSpPr txBox="1"/>
          <p:nvPr/>
        </p:nvSpPr>
        <p:spPr>
          <a:xfrm>
            <a:off x="7994210" y="3697340"/>
            <a:ext cx="44724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Какие заболевания были тех, кто ответил, что имеют псих заболевание, какой процент от общего числа участников и от тех, кто ответил что имеют псих заболевание 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9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CA80C-7670-338F-C9AE-8EB850E8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01" y="3211715"/>
            <a:ext cx="6814537" cy="32252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EF1B42-2525-F613-C2C6-EBAEB188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5" y="131276"/>
            <a:ext cx="6109638" cy="4240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A344CB-1853-D25E-13C7-5159DF2EB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0" y="1071335"/>
            <a:ext cx="3067673" cy="3433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1B0B84-B0FD-A695-9085-F399FE7D6A8A}"/>
              </a:ext>
            </a:extLst>
          </p:cNvPr>
          <p:cNvSpPr txBox="1"/>
          <p:nvPr/>
        </p:nvSpPr>
        <p:spPr>
          <a:xfrm>
            <a:off x="4700200" y="2603261"/>
            <a:ext cx="6580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Кем работают те, кто ответил что имеют заболевание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76389-1226-C07D-62D1-BB231A1E8600}"/>
              </a:ext>
            </a:extLst>
          </p:cNvPr>
          <p:cNvSpPr txBox="1"/>
          <p:nvPr/>
        </p:nvSpPr>
        <p:spPr>
          <a:xfrm>
            <a:off x="481285" y="582442"/>
            <a:ext cx="6580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Кем работают те, кто принял участие в опросе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7779B-CF5E-23C3-D2CB-FEA23E1E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6" y="1407468"/>
            <a:ext cx="8782735" cy="404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94F7E-CE05-83C4-E7CD-57E291EB5C85}"/>
              </a:ext>
            </a:extLst>
          </p:cNvPr>
          <p:cNvSpPr txBox="1"/>
          <p:nvPr/>
        </p:nvSpPr>
        <p:spPr>
          <a:xfrm>
            <a:off x="650976" y="721058"/>
            <a:ext cx="707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7 с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амых часто встречающихся заболеваний по профессиям 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13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270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Федорук</dc:creator>
  <cp:lastModifiedBy>Елена Федорук</cp:lastModifiedBy>
  <cp:revision>1</cp:revision>
  <dcterms:created xsi:type="dcterms:W3CDTF">2023-10-25T11:08:46Z</dcterms:created>
  <dcterms:modified xsi:type="dcterms:W3CDTF">2023-10-26T17:54:26Z</dcterms:modified>
</cp:coreProperties>
</file>