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CiOFlD9I4vY0v48pLj9zBdBBY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898DA3-3327-4256-9C4E-1C1D0D7444CB}">
  <a:tblStyle styleId="{80898DA3-3327-4256-9C4E-1C1D0D7444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4961315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88496131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496131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88496131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49613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849613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Lab 2: Buttons and LEDs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ECE 0202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49613159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Toggling</a:t>
            </a:r>
            <a:r>
              <a:rPr lang="en"/>
              <a:t> a Bit</a:t>
            </a:r>
            <a:endParaRPr/>
          </a:p>
        </p:txBody>
      </p:sp>
      <p:sp>
        <p:nvSpPr>
          <p:cNvPr id="154" name="Google Shape;154;g8849613159_0_28"/>
          <p:cNvSpPr txBox="1"/>
          <p:nvPr>
            <p:ph idx="1" type="body"/>
          </p:nvPr>
        </p:nvSpPr>
        <p:spPr>
          <a:xfrm>
            <a:off x="1167475" y="1279313"/>
            <a:ext cx="4740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Example: </a:t>
            </a:r>
            <a:r>
              <a:rPr lang="en"/>
              <a:t>GPIOA-&gt;ODR ^= (1UL&lt;&lt;2);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g8849613159_0_28"/>
          <p:cNvGraphicFramePr/>
          <p:nvPr/>
        </p:nvGraphicFramePr>
        <p:xfrm>
          <a:off x="1252375" y="21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g8849613159_0_28"/>
          <p:cNvGraphicFramePr/>
          <p:nvPr/>
        </p:nvGraphicFramePr>
        <p:xfrm>
          <a:off x="1252375" y="26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g8849613159_0_28"/>
          <p:cNvGraphicFramePr/>
          <p:nvPr/>
        </p:nvGraphicFramePr>
        <p:xfrm>
          <a:off x="1252375" y="32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g8849613159_0_28"/>
          <p:cNvSpPr txBox="1"/>
          <p:nvPr/>
        </p:nvSpPr>
        <p:spPr>
          <a:xfrm>
            <a:off x="7666025" y="2150400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g8849613159_0_28"/>
          <p:cNvSpPr txBox="1"/>
          <p:nvPr/>
        </p:nvSpPr>
        <p:spPr>
          <a:xfrm>
            <a:off x="7666025" y="2681725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UL&lt;&lt;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g8849613159_0_28"/>
          <p:cNvSpPr txBox="1"/>
          <p:nvPr/>
        </p:nvSpPr>
        <p:spPr>
          <a:xfrm>
            <a:off x="7666025" y="3251550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1" name="Google Shape;161;g8849613159_0_28"/>
          <p:cNvGraphicFramePr/>
          <p:nvPr/>
        </p:nvGraphicFramePr>
        <p:xfrm>
          <a:off x="1252375" y="382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g8849613159_0_28"/>
          <p:cNvSpPr txBox="1"/>
          <p:nvPr/>
        </p:nvSpPr>
        <p:spPr>
          <a:xfrm>
            <a:off x="7666025" y="3831700"/>
            <a:ext cx="1375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^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UL&lt;&lt;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3" name="Google Shape;163;g8849613159_0_28"/>
          <p:cNvGraphicFramePr/>
          <p:nvPr/>
        </p:nvGraphicFramePr>
        <p:xfrm>
          <a:off x="1252375" y="186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15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14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13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12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11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0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g8849613159_0_28"/>
          <p:cNvSpPr txBox="1"/>
          <p:nvPr>
            <p:ph idx="1" type="body"/>
          </p:nvPr>
        </p:nvSpPr>
        <p:spPr>
          <a:xfrm>
            <a:off x="1167475" y="4346675"/>
            <a:ext cx="5444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Caution</a:t>
            </a:r>
            <a:r>
              <a:rPr lang="en" sz="2000"/>
              <a:t>: </a:t>
            </a:r>
            <a:r>
              <a:rPr lang="en"/>
              <a:t>If done continuously, oscillation can occur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5" name="Google Shape;165;g884961315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00" y="4218750"/>
            <a:ext cx="717074" cy="7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Reading from the IDR Register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311700" y="2377200"/>
            <a:ext cx="8520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Int X = (Input Register &amp; (0b0101))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X = 0b0000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Boolean ON = (X!=0)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ON=False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8"/>
          <p:cNvGraphicFramePr/>
          <p:nvPr/>
        </p:nvGraphicFramePr>
        <p:xfrm>
          <a:off x="1536175" y="127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1417975"/>
                <a:gridCol w="1417975"/>
                <a:gridCol w="1417975"/>
                <a:gridCol w="1417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Google Shape;173;p8"/>
          <p:cNvGraphicFramePr/>
          <p:nvPr/>
        </p:nvGraphicFramePr>
        <p:xfrm>
          <a:off x="1536175" y="165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1417975"/>
                <a:gridCol w="1417975"/>
                <a:gridCol w="1417975"/>
                <a:gridCol w="1417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8"/>
          <p:cNvSpPr txBox="1"/>
          <p:nvPr/>
        </p:nvSpPr>
        <p:spPr>
          <a:xfrm>
            <a:off x="7449950" y="905600"/>
            <a:ext cx="1382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 want to check bits 2 and 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8"/>
          <p:cNvCxnSpPr>
            <a:stCxn id="174" idx="1"/>
          </p:cNvCxnSpPr>
          <p:nvPr/>
        </p:nvCxnSpPr>
        <p:spPr>
          <a:xfrm flipH="1">
            <a:off x="3848750" y="1101800"/>
            <a:ext cx="360120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6" name="Google Shape;176;p8"/>
          <p:cNvCxnSpPr>
            <a:stCxn id="174" idx="1"/>
          </p:cNvCxnSpPr>
          <p:nvPr/>
        </p:nvCxnSpPr>
        <p:spPr>
          <a:xfrm flipH="1">
            <a:off x="6756650" y="1101800"/>
            <a:ext cx="6933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Reading from the IDR Register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311700" y="2377200"/>
            <a:ext cx="8520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Int X = (Input Register &amp; (0b0101))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X = 0b0000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Boolean ON = (X!=0)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ON=False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9"/>
          <p:cNvGraphicFramePr/>
          <p:nvPr/>
        </p:nvGraphicFramePr>
        <p:xfrm>
          <a:off x="1536175" y="127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1417975"/>
                <a:gridCol w="1417975"/>
                <a:gridCol w="1417975"/>
                <a:gridCol w="1417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9"/>
          <p:cNvGraphicFramePr/>
          <p:nvPr/>
        </p:nvGraphicFramePr>
        <p:xfrm>
          <a:off x="1536175" y="165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1417975"/>
                <a:gridCol w="1417975"/>
                <a:gridCol w="1417975"/>
                <a:gridCol w="1417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9"/>
          <p:cNvSpPr txBox="1"/>
          <p:nvPr/>
        </p:nvSpPr>
        <p:spPr>
          <a:xfrm>
            <a:off x="7449950" y="905600"/>
            <a:ext cx="1382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 want to check bits 2 and 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6" name="Google Shape;186;p9"/>
          <p:cNvCxnSpPr>
            <a:stCxn id="185" idx="1"/>
          </p:cNvCxnSpPr>
          <p:nvPr/>
        </p:nvCxnSpPr>
        <p:spPr>
          <a:xfrm flipH="1">
            <a:off x="3848750" y="1101800"/>
            <a:ext cx="360120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7" name="Google Shape;187;p9"/>
          <p:cNvCxnSpPr>
            <a:stCxn id="185" idx="1"/>
          </p:cNvCxnSpPr>
          <p:nvPr/>
        </p:nvCxnSpPr>
        <p:spPr>
          <a:xfrm flipH="1">
            <a:off x="6756650" y="1101800"/>
            <a:ext cx="6933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Reading from the IDR Register</a:t>
            </a:r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311700" y="2377200"/>
            <a:ext cx="8520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Int X = (Input Register &amp; (0b0101))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X = 0b0100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Boolean ON = (X!=0)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ON=True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1536175" y="127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1417975"/>
                <a:gridCol w="1417975"/>
                <a:gridCol w="1417975"/>
                <a:gridCol w="1417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9999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10"/>
          <p:cNvGraphicFramePr/>
          <p:nvPr/>
        </p:nvGraphicFramePr>
        <p:xfrm>
          <a:off x="1536175" y="165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1417975"/>
                <a:gridCol w="1417975"/>
                <a:gridCol w="1417975"/>
                <a:gridCol w="1417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10"/>
          <p:cNvSpPr txBox="1"/>
          <p:nvPr/>
        </p:nvSpPr>
        <p:spPr>
          <a:xfrm>
            <a:off x="7449950" y="905600"/>
            <a:ext cx="1382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 want to check bits 2 and 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7" name="Google Shape;197;p10"/>
          <p:cNvCxnSpPr>
            <a:stCxn id="196" idx="1"/>
          </p:cNvCxnSpPr>
          <p:nvPr/>
        </p:nvCxnSpPr>
        <p:spPr>
          <a:xfrm flipH="1">
            <a:off x="3848750" y="1101800"/>
            <a:ext cx="360120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10"/>
          <p:cNvCxnSpPr>
            <a:stCxn id="196" idx="1"/>
          </p:cNvCxnSpPr>
          <p:nvPr/>
        </p:nvCxnSpPr>
        <p:spPr>
          <a:xfrm flipH="1">
            <a:off x="6756650" y="1101800"/>
            <a:ext cx="6933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Viewing/Editing Peripherals in Keil</a:t>
            </a:r>
            <a:endParaRPr/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226800" y="1110025"/>
            <a:ext cx="8241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Turn on Debug mode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Peripheral menu→ system viewer → GPIO → GPIOX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Window opens up to view the registers (e.g. MODER, IDR. etc)</a:t>
            </a: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50" y="2192775"/>
            <a:ext cx="2285139" cy="27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33722" t="0"/>
          <a:stretch/>
        </p:blipFill>
        <p:spPr>
          <a:xfrm>
            <a:off x="1376375" y="2928550"/>
            <a:ext cx="4227000" cy="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/>
          <p:nvPr/>
        </p:nvSpPr>
        <p:spPr>
          <a:xfrm>
            <a:off x="3001400" y="2886575"/>
            <a:ext cx="431700" cy="19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Coding Style &amp; Submission Tips</a:t>
            </a:r>
            <a:endParaRPr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311700" y="1152475"/>
            <a:ext cx="852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helps us if you submit your code as .c/.s files (i.e. “text”), please don’t send screenshots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are necessary to get full credit (plus its a good habit to form now)</a:t>
            </a:r>
            <a:endParaRPr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925" y="2582625"/>
            <a:ext cx="39052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Outline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C template project from canvas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peripheral clocks for buttons and LEDs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configuration registers for buttons and LEDS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loop that does: </a:t>
            </a:r>
            <a:r>
              <a:rPr b="1" lang="en"/>
              <a:t>if</a:t>
            </a:r>
            <a:r>
              <a:rPr lang="en"/>
              <a:t> button is pressed → </a:t>
            </a:r>
            <a:r>
              <a:rPr b="1" lang="en"/>
              <a:t>then </a:t>
            </a:r>
            <a:r>
              <a:rPr lang="en"/>
              <a:t>turn on LED’s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212025" y="3176975"/>
            <a:ext cx="57372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Show us the project on your board (checkoff)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Manually toggle LED in debug mode (checkoff)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Submit code and pre lab answers on canvas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Download C template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7138650" y="2087125"/>
            <a:ext cx="1917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Only code you should change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950" y="1362300"/>
            <a:ext cx="4223150" cy="3494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3"/>
          <p:cNvCxnSpPr/>
          <p:nvPr/>
        </p:nvCxnSpPr>
        <p:spPr>
          <a:xfrm flipH="1">
            <a:off x="3912450" y="2571750"/>
            <a:ext cx="3226200" cy="672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2. Configuring Clock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15247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RCC-&gt;AHB2ENR |= RCC_AHB2ENR_GPIO</a:t>
            </a:r>
            <a:r>
              <a:rPr lang="en">
                <a:solidFill>
                  <a:srgbClr val="FF9900"/>
                </a:solidFill>
              </a:rPr>
              <a:t>B</a:t>
            </a:r>
            <a:r>
              <a:rPr lang="en"/>
              <a:t>EN; Reset and Clock Control (RCC)</a:t>
            </a:r>
            <a:endParaRPr/>
          </a:p>
        </p:txBody>
      </p:sp>
      <p:cxnSp>
        <p:nvCxnSpPr>
          <p:cNvPr id="82" name="Google Shape;82;p4"/>
          <p:cNvCxnSpPr/>
          <p:nvPr/>
        </p:nvCxnSpPr>
        <p:spPr>
          <a:xfrm flipH="1" rot="10800000">
            <a:off x="594300" y="1598700"/>
            <a:ext cx="28500" cy="1337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4"/>
          <p:cNvCxnSpPr/>
          <p:nvPr/>
        </p:nvCxnSpPr>
        <p:spPr>
          <a:xfrm rot="10800000">
            <a:off x="1624050" y="1599100"/>
            <a:ext cx="2458200" cy="2638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4"/>
          <p:cNvCxnSpPr/>
          <p:nvPr/>
        </p:nvCxnSpPr>
        <p:spPr>
          <a:xfrm rot="10800000">
            <a:off x="3820575" y="1627375"/>
            <a:ext cx="1386600" cy="976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4"/>
          <p:cNvSpPr txBox="1"/>
          <p:nvPr/>
        </p:nvSpPr>
        <p:spPr>
          <a:xfrm>
            <a:off x="0" y="2936100"/>
            <a:ext cx="3120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Struct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defined in stm32l476xx.h,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stands for “Reset and Clock Control”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4535050" y="2702625"/>
            <a:ext cx="3445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number defined in stm32l476xx.h that gives the mask to enable port B’s clock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6993" l="0" r="0" t="0"/>
          <a:stretch/>
        </p:blipFill>
        <p:spPr>
          <a:xfrm>
            <a:off x="4601657" y="3254525"/>
            <a:ext cx="4157718" cy="4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2674325" y="4273275"/>
            <a:ext cx="52071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Register found in this module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Stands for: “Advanced High-Performance Bus 2 Enable Register”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 Configuring Peripherals: LED</a:t>
            </a:r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>
            <a:off x="2947325" y="1244125"/>
            <a:ext cx="6253274" cy="3820974"/>
            <a:chOff x="141500" y="1106450"/>
            <a:chExt cx="6253274" cy="3820974"/>
          </a:xfrm>
        </p:grpSpPr>
        <p:pic>
          <p:nvPicPr>
            <p:cNvPr id="95" name="Google Shape;95;p5"/>
            <p:cNvPicPr preferRelativeResize="0"/>
            <p:nvPr/>
          </p:nvPicPr>
          <p:blipFill rotWithShape="1">
            <a:blip r:embed="rId3">
              <a:alphaModFix amt="70000"/>
            </a:blip>
            <a:srcRect b="0" l="1497" r="0" t="0"/>
            <a:stretch/>
          </p:blipFill>
          <p:spPr>
            <a:xfrm>
              <a:off x="141500" y="1106450"/>
              <a:ext cx="6253274" cy="3820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5"/>
            <p:cNvSpPr/>
            <p:nvPr/>
          </p:nvSpPr>
          <p:spPr>
            <a:xfrm>
              <a:off x="5320375" y="4506750"/>
              <a:ext cx="1074300" cy="28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16075" y="4595475"/>
              <a:ext cx="633000" cy="28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5"/>
          <p:cNvSpPr txBox="1"/>
          <p:nvPr/>
        </p:nvSpPr>
        <p:spPr>
          <a:xfrm>
            <a:off x="311700" y="1089550"/>
            <a:ext cx="464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GPIO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-&gt;...your specific config register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 lab and lecture notes are </a:t>
            </a:r>
            <a:r>
              <a:rPr b="0" i="1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very</a:t>
            </a: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helpful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 Configuring Peripherals: Buttons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311700" y="1089550"/>
            <a:ext cx="4485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GPIO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-&gt;...your specific config register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Will need to set your mode (MODER), resistors (PUPDR), and read from the input register (IDR)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875" y="2447950"/>
            <a:ext cx="6615224" cy="25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Setting a Bit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167475" y="1279313"/>
            <a:ext cx="4740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Example: </a:t>
            </a:r>
            <a:r>
              <a:rPr lang="en"/>
              <a:t>GPIOA-&gt;ODR |= 1UL&lt;&lt;3;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7"/>
          <p:cNvGraphicFramePr/>
          <p:nvPr/>
        </p:nvGraphicFramePr>
        <p:xfrm>
          <a:off x="1252375" y="23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7"/>
          <p:cNvGraphicFramePr/>
          <p:nvPr/>
        </p:nvGraphicFramePr>
        <p:xfrm>
          <a:off x="1252375" y="29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7"/>
          <p:cNvGraphicFramePr/>
          <p:nvPr/>
        </p:nvGraphicFramePr>
        <p:xfrm>
          <a:off x="1252375" y="34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7"/>
          <p:cNvSpPr txBox="1"/>
          <p:nvPr/>
        </p:nvSpPr>
        <p:spPr>
          <a:xfrm>
            <a:off x="7666025" y="2379000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666025" y="2910325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UL&lt;&lt;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666025" y="3480150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8" name="Google Shape;118;p7"/>
          <p:cNvGraphicFramePr/>
          <p:nvPr/>
        </p:nvGraphicFramePr>
        <p:xfrm>
          <a:off x="1252375" y="40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7"/>
          <p:cNvSpPr txBox="1"/>
          <p:nvPr/>
        </p:nvSpPr>
        <p:spPr>
          <a:xfrm>
            <a:off x="7666025" y="4060300"/>
            <a:ext cx="1375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|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UL&lt;&lt;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1252375" y="20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15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14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13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12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11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0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49613159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Clearing a Bit</a:t>
            </a:r>
            <a:endParaRPr/>
          </a:p>
        </p:txBody>
      </p:sp>
      <p:sp>
        <p:nvSpPr>
          <p:cNvPr id="126" name="Google Shape;126;g8849613159_0_14"/>
          <p:cNvSpPr txBox="1"/>
          <p:nvPr>
            <p:ph idx="1" type="body"/>
          </p:nvPr>
        </p:nvSpPr>
        <p:spPr>
          <a:xfrm>
            <a:off x="1167475" y="1279313"/>
            <a:ext cx="4740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Example: </a:t>
            </a:r>
            <a:r>
              <a:rPr lang="en"/>
              <a:t>GPIOA-&gt;ODR &amp;= 0xFFCF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g8849613159_0_14"/>
          <p:cNvGraphicFramePr/>
          <p:nvPr/>
        </p:nvGraphicFramePr>
        <p:xfrm>
          <a:off x="1252375" y="23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g8849613159_0_14"/>
          <p:cNvGraphicFramePr/>
          <p:nvPr/>
        </p:nvGraphicFramePr>
        <p:xfrm>
          <a:off x="1252375" y="32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g8849613159_0_14"/>
          <p:cNvSpPr txBox="1"/>
          <p:nvPr/>
        </p:nvSpPr>
        <p:spPr>
          <a:xfrm>
            <a:off x="7666025" y="2379000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0xFFCF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g8849613159_0_14"/>
          <p:cNvSpPr txBox="1"/>
          <p:nvPr/>
        </p:nvSpPr>
        <p:spPr>
          <a:xfrm>
            <a:off x="7666025" y="3251550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1" name="Google Shape;131;g8849613159_0_14"/>
          <p:cNvGraphicFramePr/>
          <p:nvPr/>
        </p:nvGraphicFramePr>
        <p:xfrm>
          <a:off x="1252375" y="40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g8849613159_0_14"/>
          <p:cNvSpPr txBox="1"/>
          <p:nvPr/>
        </p:nvSpPr>
        <p:spPr>
          <a:xfrm>
            <a:off x="7666025" y="4060300"/>
            <a:ext cx="1375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&amp;=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0xFFCF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3" name="Google Shape;133;g8849613159_0_14"/>
          <p:cNvGraphicFramePr/>
          <p:nvPr/>
        </p:nvGraphicFramePr>
        <p:xfrm>
          <a:off x="1252375" y="20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15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14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13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12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11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0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4961315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Clearing a Bit</a:t>
            </a:r>
            <a:endParaRPr/>
          </a:p>
        </p:txBody>
      </p:sp>
      <p:sp>
        <p:nvSpPr>
          <p:cNvPr id="139" name="Google Shape;139;g8849613159_0_0"/>
          <p:cNvSpPr txBox="1"/>
          <p:nvPr>
            <p:ph idx="1" type="body"/>
          </p:nvPr>
        </p:nvSpPr>
        <p:spPr>
          <a:xfrm>
            <a:off x="1167475" y="1279313"/>
            <a:ext cx="4740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Example: </a:t>
            </a:r>
            <a:r>
              <a:rPr lang="en"/>
              <a:t>GPIOA-&gt;ODR &amp;= ~(3UL&lt;&lt;4);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g8849613159_0_0"/>
          <p:cNvGraphicFramePr/>
          <p:nvPr/>
        </p:nvGraphicFramePr>
        <p:xfrm>
          <a:off x="1252375" y="23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g8849613159_0_0"/>
          <p:cNvGraphicFramePr/>
          <p:nvPr/>
        </p:nvGraphicFramePr>
        <p:xfrm>
          <a:off x="1252375" y="29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2" name="Google Shape;142;g8849613159_0_0"/>
          <p:cNvGraphicFramePr/>
          <p:nvPr/>
        </p:nvGraphicFramePr>
        <p:xfrm>
          <a:off x="1252375" y="34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g8849613159_0_0"/>
          <p:cNvSpPr txBox="1"/>
          <p:nvPr/>
        </p:nvSpPr>
        <p:spPr>
          <a:xfrm>
            <a:off x="7666025" y="2379000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3UL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g8849613159_0_0"/>
          <p:cNvSpPr txBox="1"/>
          <p:nvPr/>
        </p:nvSpPr>
        <p:spPr>
          <a:xfrm>
            <a:off x="7666025" y="2910325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3UL&lt;&lt;4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g8849613159_0_0"/>
          <p:cNvSpPr txBox="1"/>
          <p:nvPr/>
        </p:nvSpPr>
        <p:spPr>
          <a:xfrm>
            <a:off x="7666025" y="3480150"/>
            <a:ext cx="1134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~(3UL&lt;&lt;4)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6" name="Google Shape;146;g8849613159_0_0"/>
          <p:cNvGraphicFramePr/>
          <p:nvPr/>
        </p:nvGraphicFramePr>
        <p:xfrm>
          <a:off x="1252375" y="40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g8849613159_0_0"/>
          <p:cNvSpPr txBox="1"/>
          <p:nvPr/>
        </p:nvSpPr>
        <p:spPr>
          <a:xfrm>
            <a:off x="7666025" y="4060300"/>
            <a:ext cx="1375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&amp;= ~(3UL&lt;&lt;4)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8" name="Google Shape;148;g8849613159_0_0"/>
          <p:cNvGraphicFramePr/>
          <p:nvPr/>
        </p:nvGraphicFramePr>
        <p:xfrm>
          <a:off x="1252375" y="20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{80898DA3-3327-4256-9C4E-1C1D0D7444CB}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15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14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13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12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11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999999"/>
                          </a:solidFill>
                        </a:rPr>
                        <a:t>0</a:t>
                      </a:r>
                      <a:endParaRPr sz="8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