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5" r:id="rId7"/>
    <p:sldId id="260" r:id="rId8"/>
    <p:sldId id="266" r:id="rId9"/>
    <p:sldId id="267"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6" d="100"/>
          <a:sy n="76" d="100"/>
        </p:scale>
        <p:origin x="714"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FD2A25-D2E0-3450-6238-21C5946959A8}"/>
              </a:ext>
            </a:extLst>
          </p:cNvPr>
          <p:cNvSpPr>
            <a:spLocks noGrp="1"/>
          </p:cNvSpPr>
          <p:nvPr>
            <p:ph type="ctrTitle"/>
          </p:nvPr>
        </p:nvSpPr>
        <p:spPr>
          <a:xfrm>
            <a:off x="2444460" y="2673783"/>
            <a:ext cx="8791575" cy="755217"/>
          </a:xfrm>
        </p:spPr>
        <p:txBody>
          <a:bodyPr/>
          <a:lstStyle/>
          <a:p>
            <a:r>
              <a:rPr lang="it-IT" dirty="0">
                <a:latin typeface="Calibri" panose="020F0502020204030204" pitchFamily="34" charset="0"/>
                <a:ea typeface="Calibri" panose="020F0502020204030204" pitchFamily="34" charset="0"/>
                <a:cs typeface="Calibri" panose="020F0502020204030204" pitchFamily="34" charset="0"/>
              </a:rPr>
              <a:t>Computer vision project</a:t>
            </a:r>
          </a:p>
        </p:txBody>
      </p:sp>
      <p:sp>
        <p:nvSpPr>
          <p:cNvPr id="3" name="Sottotitolo 2">
            <a:extLst>
              <a:ext uri="{FF2B5EF4-FFF2-40B4-BE49-F238E27FC236}">
                <a16:creationId xmlns:a16="http://schemas.microsoft.com/office/drawing/2014/main" id="{B3CA2469-5894-2DAB-DA88-6B95B966FB26}"/>
              </a:ext>
            </a:extLst>
          </p:cNvPr>
          <p:cNvSpPr>
            <a:spLocks noGrp="1"/>
          </p:cNvSpPr>
          <p:nvPr>
            <p:ph type="subTitle" idx="1"/>
          </p:nvPr>
        </p:nvSpPr>
        <p:spPr>
          <a:xfrm>
            <a:off x="1700212" y="3614650"/>
            <a:ext cx="8791575" cy="2563235"/>
          </a:xfrm>
        </p:spPr>
        <p:txBody>
          <a:bodyPr/>
          <a:lstStyle/>
          <a:p>
            <a:pPr algn="ctr"/>
            <a:r>
              <a:rPr lang="it-IT" sz="28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it-IT"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maze</a:t>
            </a:r>
            <a:r>
              <a:rPr lang="it-IT" sz="2800" dirty="0">
                <a:solidFill>
                  <a:schemeClr val="tx1"/>
                </a:solidFill>
                <a:latin typeface="Calibri" panose="020F0502020204030204" pitchFamily="34" charset="0"/>
                <a:ea typeface="Calibri" panose="020F0502020204030204" pitchFamily="34" charset="0"/>
                <a:cs typeface="Calibri" panose="020F0502020204030204" pitchFamily="34" charset="0"/>
              </a:rPr>
              <a:t>-runner solver</a:t>
            </a:r>
          </a:p>
          <a:p>
            <a:endParaRPr lang="it-IT" dirty="0"/>
          </a:p>
          <a:p>
            <a:endParaRPr lang="it-IT" dirty="0"/>
          </a:p>
          <a:p>
            <a:endParaRPr lang="it-IT" dirty="0"/>
          </a:p>
        </p:txBody>
      </p:sp>
    </p:spTree>
    <p:extLst>
      <p:ext uri="{BB962C8B-B14F-4D97-AF65-F5344CB8AC3E}">
        <p14:creationId xmlns:p14="http://schemas.microsoft.com/office/powerpoint/2010/main" val="425360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16A71-51B8-9F81-C9D5-5E7991575D0E}"/>
              </a:ext>
            </a:extLst>
          </p:cNvPr>
          <p:cNvSpPr>
            <a:spLocks noGrp="1"/>
          </p:cNvSpPr>
          <p:nvPr>
            <p:ph type="title"/>
          </p:nvPr>
        </p:nvSpPr>
        <p:spPr>
          <a:xfrm>
            <a:off x="1141413" y="618518"/>
            <a:ext cx="9905998" cy="680561"/>
          </a:xfrm>
        </p:spPr>
        <p:txBody>
          <a:bodyPr/>
          <a:lstStyle/>
          <a:p>
            <a:r>
              <a:rPr lang="en-US" sz="3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Computation Performance </a:t>
            </a:r>
          </a:p>
        </p:txBody>
      </p:sp>
      <p:sp>
        <p:nvSpPr>
          <p:cNvPr id="4" name="CasellaDiTesto 3">
            <a:extLst>
              <a:ext uri="{FF2B5EF4-FFF2-40B4-BE49-F238E27FC236}">
                <a16:creationId xmlns:a16="http://schemas.microsoft.com/office/drawing/2014/main" id="{99F6A44B-BB0C-5673-21FF-14205A2D7952}"/>
              </a:ext>
            </a:extLst>
          </p:cNvPr>
          <p:cNvSpPr txBox="1"/>
          <p:nvPr/>
        </p:nvSpPr>
        <p:spPr>
          <a:xfrm>
            <a:off x="446809" y="2228671"/>
            <a:ext cx="6102926" cy="2308324"/>
          </a:xfrm>
          <a:prstGeom prst="rect">
            <a:avLst/>
          </a:prstGeom>
          <a:noFill/>
        </p:spPr>
        <p:txBody>
          <a:bodyPr wrap="square">
            <a:spAutoFit/>
          </a:bodyPr>
          <a:lstStyle/>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 solution computation phase involves manipulating the dilated and eroded maps to determine the optimal path through the maze. </a:t>
            </a:r>
          </a:p>
          <a:p>
            <a:endParaRPr lang="en-US"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ECECEC"/>
                </a:solidFill>
                <a:latin typeface="Calibri" panose="020F0502020204030204" pitchFamily="34" charset="0"/>
                <a:ea typeface="Calibri" panose="020F0502020204030204" pitchFamily="34" charset="0"/>
                <a:cs typeface="Calibri" panose="020F0502020204030204" pitchFamily="34" charset="0"/>
              </a:rPr>
              <a:t>In “solution” we have the difference pixel per pixel between the dilation matrix and the erosion matrix. </a:t>
            </a:r>
          </a:p>
          <a:p>
            <a:r>
              <a:rPr lang="en-US" dirty="0" err="1">
                <a:solidFill>
                  <a:srgbClr val="ECECEC"/>
                </a:solidFill>
                <a:latin typeface="Calibri" panose="020F0502020204030204" pitchFamily="34" charset="0"/>
                <a:ea typeface="Calibri" panose="020F0502020204030204" pitchFamily="34" charset="0"/>
                <a:cs typeface="Calibri" panose="020F0502020204030204" pitchFamily="34" charset="0"/>
              </a:rPr>
              <a:t>Sostantially</a:t>
            </a:r>
            <a:r>
              <a:rPr lang="en-US" dirty="0">
                <a:solidFill>
                  <a:srgbClr val="ECECEC"/>
                </a:solidFill>
                <a:latin typeface="Calibri" panose="020F0502020204030204" pitchFamily="34" charset="0"/>
                <a:ea typeface="Calibri" panose="020F0502020204030204" pitchFamily="34" charset="0"/>
                <a:cs typeface="Calibri" panose="020F0502020204030204" pitchFamily="34" charset="0"/>
              </a:rPr>
              <a:t>, it will isolate the crossable roads from the closed ones </a:t>
            </a:r>
            <a:endParaRPr lang="it-IT" dirty="0">
              <a:latin typeface="Calibri" panose="020F0502020204030204" pitchFamily="34" charset="0"/>
              <a:ea typeface="Calibri" panose="020F050202020403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75E8005B-9490-23A2-4625-491FC6859CDE}"/>
              </a:ext>
            </a:extLst>
          </p:cNvPr>
          <p:cNvPicPr>
            <a:picLocks noChangeAspect="1"/>
          </p:cNvPicPr>
          <p:nvPr/>
        </p:nvPicPr>
        <p:blipFill>
          <a:blip r:embed="rId2"/>
          <a:stretch>
            <a:fillRect/>
          </a:stretch>
        </p:blipFill>
        <p:spPr>
          <a:xfrm>
            <a:off x="6549735" y="2228671"/>
            <a:ext cx="4857653" cy="2397940"/>
          </a:xfrm>
          <a:prstGeom prst="rect">
            <a:avLst/>
          </a:prstGeom>
        </p:spPr>
      </p:pic>
    </p:spTree>
    <p:extLst>
      <p:ext uri="{BB962C8B-B14F-4D97-AF65-F5344CB8AC3E}">
        <p14:creationId xmlns:p14="http://schemas.microsoft.com/office/powerpoint/2010/main" val="279397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91F97-EF42-0DDE-3975-3200C7DACDEC}"/>
              </a:ext>
            </a:extLst>
          </p:cNvPr>
          <p:cNvSpPr>
            <a:spLocks noGrp="1"/>
          </p:cNvSpPr>
          <p:nvPr>
            <p:ph type="title"/>
          </p:nvPr>
        </p:nvSpPr>
        <p:spPr>
          <a:xfrm>
            <a:off x="1141413" y="618518"/>
            <a:ext cx="9905998" cy="739905"/>
          </a:xfrm>
        </p:spPr>
        <p:txBody>
          <a:bodyPr/>
          <a:lstStyle/>
          <a:p>
            <a:r>
              <a:rPr lang="en-US" sz="3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Evaluation Display and Save Output</a:t>
            </a:r>
            <a:endParaRPr lang="it-IT"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090743F7-8901-111A-4FC0-3483FE0A81DC}"/>
              </a:ext>
            </a:extLst>
          </p:cNvPr>
          <p:cNvSpPr txBox="1"/>
          <p:nvPr/>
        </p:nvSpPr>
        <p:spPr>
          <a:xfrm>
            <a:off x="765463" y="1951672"/>
            <a:ext cx="6102926" cy="1477328"/>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cs typeface="Calibri" panose="020F0502020204030204" pitchFamily="34" charset="0"/>
              </a:rPr>
              <a:t>After implementing morphological operations and calculating the maze solution, it is crucial to evaluate the program's performance. </a:t>
            </a:r>
          </a:p>
          <a:p>
            <a:r>
              <a:rPr lang="en-US" sz="1800" kern="100" dirty="0">
                <a:effectLst/>
                <a:latin typeface="Calibri" panose="020F0502020204030204" pitchFamily="34" charset="0"/>
                <a:ea typeface="Calibri" panose="020F0502020204030204" pitchFamily="34" charset="0"/>
                <a:cs typeface="Calibri" panose="020F0502020204030204" pitchFamily="34" charset="0"/>
              </a:rPr>
              <a:t>In this section, we will review the code and explain how to measure and interpret performance.</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6" name="CasellaDiTesto 5">
            <a:extLst>
              <a:ext uri="{FF2B5EF4-FFF2-40B4-BE49-F238E27FC236}">
                <a16:creationId xmlns:a16="http://schemas.microsoft.com/office/drawing/2014/main" id="{00768E52-81BC-ADEC-ED05-BBBF8DFE68B5}"/>
              </a:ext>
            </a:extLst>
          </p:cNvPr>
          <p:cNvSpPr txBox="1"/>
          <p:nvPr/>
        </p:nvSpPr>
        <p:spPr>
          <a:xfrm>
            <a:off x="792284" y="3630215"/>
            <a:ext cx="6102926" cy="1477328"/>
          </a:xfrm>
          <a:prstGeom prst="rect">
            <a:avLst/>
          </a:prstGeom>
          <a:noFill/>
        </p:spPr>
        <p:txBody>
          <a:bodyPr wrap="square">
            <a:spAutoFit/>
          </a:bodyPr>
          <a:lstStyle/>
          <a:p>
            <a:pPr algn="l"/>
            <a:r>
              <a:rPr lang="en-US"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Legend:</a:t>
            </a:r>
          </a:p>
          <a:p>
            <a:pPr marL="285750" indent="-285750" algn="l">
              <a:buFont typeface="Arial" panose="020B0604020202020204" pitchFamily="34" charset="0"/>
              <a:buChar char="•"/>
            </a:pPr>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Total Time</a:t>
            </a:r>
            <a:r>
              <a:rPr lang="en-US"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Indicates the overall duration of the program from start to finish, expressed in seconds.</a:t>
            </a:r>
          </a:p>
          <a:p>
            <a:pPr marL="285750" indent="-285750" algn="l">
              <a:buFont typeface="Arial" panose="020B0604020202020204" pitchFamily="34" charset="0"/>
              <a:buChar char="•"/>
            </a:pPr>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Clock Cycles</a:t>
            </a:r>
            <a:r>
              <a:rPr lang="en-US"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Represents the total number of clock cycles required to execute the program.</a:t>
            </a:r>
            <a:endParaRPr lang="it-IT"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C3D0D6F8-CCFB-F36E-3520-140D4B001F60}"/>
              </a:ext>
            </a:extLst>
          </p:cNvPr>
          <p:cNvPicPr>
            <a:picLocks noChangeAspect="1"/>
          </p:cNvPicPr>
          <p:nvPr/>
        </p:nvPicPr>
        <p:blipFill>
          <a:blip r:embed="rId2"/>
          <a:stretch>
            <a:fillRect/>
          </a:stretch>
        </p:blipFill>
        <p:spPr>
          <a:xfrm>
            <a:off x="6868389" y="4880174"/>
            <a:ext cx="1057921" cy="1048034"/>
          </a:xfrm>
          <a:prstGeom prst="rect">
            <a:avLst/>
          </a:prstGeom>
        </p:spPr>
      </p:pic>
      <p:pic>
        <p:nvPicPr>
          <p:cNvPr id="9" name="Immagine 8">
            <a:extLst>
              <a:ext uri="{FF2B5EF4-FFF2-40B4-BE49-F238E27FC236}">
                <a16:creationId xmlns:a16="http://schemas.microsoft.com/office/drawing/2014/main" id="{CB35447F-9410-0EFD-8ED3-07C862DABF71}"/>
              </a:ext>
            </a:extLst>
          </p:cNvPr>
          <p:cNvPicPr>
            <a:picLocks noChangeAspect="1"/>
          </p:cNvPicPr>
          <p:nvPr/>
        </p:nvPicPr>
        <p:blipFill>
          <a:blip r:embed="rId3"/>
          <a:stretch>
            <a:fillRect/>
          </a:stretch>
        </p:blipFill>
        <p:spPr>
          <a:xfrm>
            <a:off x="8684846" y="4633387"/>
            <a:ext cx="1664495" cy="1646693"/>
          </a:xfrm>
          <a:prstGeom prst="rect">
            <a:avLst/>
          </a:prstGeom>
        </p:spPr>
      </p:pic>
      <p:pic>
        <p:nvPicPr>
          <p:cNvPr id="11" name="Immagine 10">
            <a:extLst>
              <a:ext uri="{FF2B5EF4-FFF2-40B4-BE49-F238E27FC236}">
                <a16:creationId xmlns:a16="http://schemas.microsoft.com/office/drawing/2014/main" id="{CDD0ACF4-044A-978B-CE72-3AAFFE4C04B5}"/>
              </a:ext>
            </a:extLst>
          </p:cNvPr>
          <p:cNvPicPr>
            <a:picLocks noChangeAspect="1"/>
          </p:cNvPicPr>
          <p:nvPr/>
        </p:nvPicPr>
        <p:blipFill>
          <a:blip r:embed="rId4"/>
          <a:stretch>
            <a:fillRect/>
          </a:stretch>
        </p:blipFill>
        <p:spPr>
          <a:xfrm>
            <a:off x="6757552" y="1358423"/>
            <a:ext cx="4817912" cy="3123300"/>
          </a:xfrm>
          <a:prstGeom prst="rect">
            <a:avLst/>
          </a:prstGeom>
        </p:spPr>
      </p:pic>
      <p:sp>
        <p:nvSpPr>
          <p:cNvPr id="3" name="CasellaDiTesto 2">
            <a:extLst>
              <a:ext uri="{FF2B5EF4-FFF2-40B4-BE49-F238E27FC236}">
                <a16:creationId xmlns:a16="http://schemas.microsoft.com/office/drawing/2014/main" id="{7336C545-2B12-CD81-87DE-933D754AE44C}"/>
              </a:ext>
            </a:extLst>
          </p:cNvPr>
          <p:cNvSpPr txBox="1"/>
          <p:nvPr/>
        </p:nvSpPr>
        <p:spPr>
          <a:xfrm>
            <a:off x="5617348" y="4970451"/>
            <a:ext cx="1277862" cy="369332"/>
          </a:xfrm>
          <a:prstGeom prst="rect">
            <a:avLst/>
          </a:prstGeom>
          <a:noFill/>
        </p:spPr>
        <p:txBody>
          <a:bodyPr wrap="square" rtlCol="0">
            <a:spAutoFit/>
          </a:bodyPr>
          <a:lstStyle/>
          <a:p>
            <a:r>
              <a:rPr lang="it-IT" dirty="0" err="1">
                <a:latin typeface="Calibri" panose="020F0502020204030204" pitchFamily="34" charset="0"/>
                <a:ea typeface="Calibri" panose="020F0502020204030204" pitchFamily="34" charset="0"/>
                <a:cs typeface="Calibri" panose="020F0502020204030204" pitchFamily="34" charset="0"/>
              </a:rPr>
              <a:t>Examples</a:t>
            </a:r>
            <a:r>
              <a:rPr lang="it-IT" dirty="0">
                <a:latin typeface="Calibri" panose="020F0502020204030204" pitchFamily="34" charset="0"/>
                <a:ea typeface="Calibri" panose="020F0502020204030204" pitchFamily="34" charset="0"/>
                <a:cs typeface="Calibri" panose="020F0502020204030204" pitchFamily="34" charset="0"/>
              </a:rPr>
              <a:t>:</a:t>
            </a:r>
          </a:p>
        </p:txBody>
      </p:sp>
      <p:pic>
        <p:nvPicPr>
          <p:cNvPr id="8" name="Immagine 7">
            <a:extLst>
              <a:ext uri="{FF2B5EF4-FFF2-40B4-BE49-F238E27FC236}">
                <a16:creationId xmlns:a16="http://schemas.microsoft.com/office/drawing/2014/main" id="{9C5FDE47-8168-7A2D-9194-F9FA603545F1}"/>
              </a:ext>
            </a:extLst>
          </p:cNvPr>
          <p:cNvPicPr>
            <a:picLocks noChangeAspect="1"/>
          </p:cNvPicPr>
          <p:nvPr/>
        </p:nvPicPr>
        <p:blipFill>
          <a:blip r:embed="rId5"/>
          <a:stretch>
            <a:fillRect/>
          </a:stretch>
        </p:blipFill>
        <p:spPr>
          <a:xfrm>
            <a:off x="1756471" y="5085165"/>
            <a:ext cx="3286584" cy="771633"/>
          </a:xfrm>
          <a:prstGeom prst="rect">
            <a:avLst/>
          </a:prstGeom>
        </p:spPr>
      </p:pic>
      <p:pic>
        <p:nvPicPr>
          <p:cNvPr id="12" name="Immagine 11">
            <a:extLst>
              <a:ext uri="{FF2B5EF4-FFF2-40B4-BE49-F238E27FC236}">
                <a16:creationId xmlns:a16="http://schemas.microsoft.com/office/drawing/2014/main" id="{7ED28769-5546-F1A1-5FD0-4537EEFC83DC}"/>
              </a:ext>
            </a:extLst>
          </p:cNvPr>
          <p:cNvPicPr>
            <a:picLocks noChangeAspect="1"/>
          </p:cNvPicPr>
          <p:nvPr/>
        </p:nvPicPr>
        <p:blipFill>
          <a:blip r:embed="rId6"/>
          <a:stretch>
            <a:fillRect/>
          </a:stretch>
        </p:blipFill>
        <p:spPr>
          <a:xfrm>
            <a:off x="1756471" y="6102694"/>
            <a:ext cx="3286584" cy="666843"/>
          </a:xfrm>
          <a:prstGeom prst="rect">
            <a:avLst/>
          </a:prstGeom>
        </p:spPr>
      </p:pic>
      <p:sp>
        <p:nvSpPr>
          <p:cNvPr id="13" name="Freccia angolare bidirezionale 12">
            <a:extLst>
              <a:ext uri="{FF2B5EF4-FFF2-40B4-BE49-F238E27FC236}">
                <a16:creationId xmlns:a16="http://schemas.microsoft.com/office/drawing/2014/main" id="{66067630-F7EE-8479-67FD-CE928C7669C3}"/>
              </a:ext>
            </a:extLst>
          </p:cNvPr>
          <p:cNvSpPr/>
          <p:nvPr/>
        </p:nvSpPr>
        <p:spPr>
          <a:xfrm>
            <a:off x="5277603" y="6343323"/>
            <a:ext cx="4239491" cy="369332"/>
          </a:xfrm>
          <a:prstGeom prst="left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14" name="Freccia bidirezionale orizzontale 13">
            <a:extLst>
              <a:ext uri="{FF2B5EF4-FFF2-40B4-BE49-F238E27FC236}">
                <a16:creationId xmlns:a16="http://schemas.microsoft.com/office/drawing/2014/main" id="{C12CFB74-1C35-A4D6-DCBD-363AD57959B7}"/>
              </a:ext>
            </a:extLst>
          </p:cNvPr>
          <p:cNvSpPr/>
          <p:nvPr/>
        </p:nvSpPr>
        <p:spPr>
          <a:xfrm>
            <a:off x="5347858" y="5460353"/>
            <a:ext cx="1277862" cy="162002"/>
          </a:xfrm>
          <a:prstGeom prst="lef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5105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130885-F83B-072A-F8C2-EEC87C514F8F}"/>
              </a:ext>
            </a:extLst>
          </p:cNvPr>
          <p:cNvSpPr>
            <a:spLocks noGrp="1"/>
          </p:cNvSpPr>
          <p:nvPr>
            <p:ph type="title"/>
          </p:nvPr>
        </p:nvSpPr>
        <p:spPr>
          <a:xfrm>
            <a:off x="1141413" y="618518"/>
            <a:ext cx="9905998" cy="711643"/>
          </a:xfrm>
        </p:spPr>
        <p:txBody>
          <a:bodyPr/>
          <a:lstStyle/>
          <a:p>
            <a:r>
              <a:rPr lang="en-US" sz="36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Evaluation Display and Save Output</a:t>
            </a:r>
            <a:endParaRPr lang="it-IT"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852DE3A7-76D5-B5B1-5B50-E29E87B29F37}"/>
              </a:ext>
            </a:extLst>
          </p:cNvPr>
          <p:cNvSpPr txBox="1"/>
          <p:nvPr/>
        </p:nvSpPr>
        <p:spPr>
          <a:xfrm>
            <a:off x="415636" y="2095385"/>
            <a:ext cx="6102926" cy="923330"/>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section is dedicated to the practical aspect of the program, specifically how the user can visualize and save the obtained result.</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8" name="CasellaDiTesto 7">
            <a:extLst>
              <a:ext uri="{FF2B5EF4-FFF2-40B4-BE49-F238E27FC236}">
                <a16:creationId xmlns:a16="http://schemas.microsoft.com/office/drawing/2014/main" id="{8F59DBB7-7A46-88BE-1451-A56EE1BDB91B}"/>
              </a:ext>
            </a:extLst>
          </p:cNvPr>
          <p:cNvSpPr txBox="1"/>
          <p:nvPr/>
        </p:nvSpPr>
        <p:spPr>
          <a:xfrm>
            <a:off x="6026358" y="3290655"/>
            <a:ext cx="6102926" cy="1200329"/>
          </a:xfrm>
          <a:prstGeom prst="rect">
            <a:avLst/>
          </a:prstGeom>
          <a:noFill/>
        </p:spPr>
        <p:txBody>
          <a:bodyPr wrap="square">
            <a:spAutoFit/>
          </a:bodyPr>
          <a:lstStyle/>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Here, the image of the solution obtained through morphological operations is modified for visualization. It is multiplied by 255 to ensure that the values are in the correct range and then inverted to improve readability.</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12" name="CasellaDiTesto 11">
            <a:extLst>
              <a:ext uri="{FF2B5EF4-FFF2-40B4-BE49-F238E27FC236}">
                <a16:creationId xmlns:a16="http://schemas.microsoft.com/office/drawing/2014/main" id="{1C697BC4-722D-4497-1630-F30018AD302A}"/>
              </a:ext>
            </a:extLst>
          </p:cNvPr>
          <p:cNvSpPr txBox="1"/>
          <p:nvPr/>
        </p:nvSpPr>
        <p:spPr>
          <a:xfrm>
            <a:off x="944807" y="4916673"/>
            <a:ext cx="6186054" cy="923330"/>
          </a:xfrm>
          <a:prstGeom prst="rect">
            <a:avLst/>
          </a:prstGeom>
          <a:noFill/>
        </p:spPr>
        <p:txBody>
          <a:bodyPr wrap="square">
            <a:spAutoFit/>
          </a:bodyPr>
          <a:lstStyle/>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This code snippet saves the solution image to a file named "escape_result.png." The output is thus preserved in a visual format that can be referred to at any time.</a:t>
            </a:r>
            <a:endParaRPr lang="it-IT" dirty="0">
              <a:latin typeface="Calibri" panose="020F0502020204030204" pitchFamily="34" charset="0"/>
              <a:ea typeface="Calibri" panose="020F0502020204030204" pitchFamily="34" charset="0"/>
              <a:cs typeface="Calibri" panose="020F0502020204030204" pitchFamily="34" charset="0"/>
            </a:endParaRPr>
          </a:p>
        </p:txBody>
      </p:sp>
      <p:pic>
        <p:nvPicPr>
          <p:cNvPr id="9" name="Immagine 8">
            <a:extLst>
              <a:ext uri="{FF2B5EF4-FFF2-40B4-BE49-F238E27FC236}">
                <a16:creationId xmlns:a16="http://schemas.microsoft.com/office/drawing/2014/main" id="{F5B4B693-4CAE-2C1F-E38E-DB9F919C7A8C}"/>
              </a:ext>
            </a:extLst>
          </p:cNvPr>
          <p:cNvPicPr>
            <a:picLocks noChangeAspect="1"/>
          </p:cNvPicPr>
          <p:nvPr/>
        </p:nvPicPr>
        <p:blipFill>
          <a:blip r:embed="rId2"/>
          <a:stretch>
            <a:fillRect/>
          </a:stretch>
        </p:blipFill>
        <p:spPr>
          <a:xfrm>
            <a:off x="8970348" y="4639674"/>
            <a:ext cx="1840336" cy="1916315"/>
          </a:xfrm>
          <a:prstGeom prst="rect">
            <a:avLst/>
          </a:prstGeom>
        </p:spPr>
      </p:pic>
      <p:pic>
        <p:nvPicPr>
          <p:cNvPr id="13" name="Immagine 12">
            <a:extLst>
              <a:ext uri="{FF2B5EF4-FFF2-40B4-BE49-F238E27FC236}">
                <a16:creationId xmlns:a16="http://schemas.microsoft.com/office/drawing/2014/main" id="{6E5549C3-E1FD-272E-5253-BCFA73478D33}"/>
              </a:ext>
            </a:extLst>
          </p:cNvPr>
          <p:cNvPicPr>
            <a:picLocks noChangeAspect="1"/>
          </p:cNvPicPr>
          <p:nvPr/>
        </p:nvPicPr>
        <p:blipFill>
          <a:blip r:embed="rId3"/>
          <a:stretch>
            <a:fillRect/>
          </a:stretch>
        </p:blipFill>
        <p:spPr>
          <a:xfrm>
            <a:off x="6518562" y="2128252"/>
            <a:ext cx="4591691" cy="1076475"/>
          </a:xfrm>
          <a:prstGeom prst="rect">
            <a:avLst/>
          </a:prstGeom>
        </p:spPr>
      </p:pic>
      <p:pic>
        <p:nvPicPr>
          <p:cNvPr id="15" name="Immagine 14">
            <a:extLst>
              <a:ext uri="{FF2B5EF4-FFF2-40B4-BE49-F238E27FC236}">
                <a16:creationId xmlns:a16="http://schemas.microsoft.com/office/drawing/2014/main" id="{C873776C-4A18-98A7-BD0F-254658D6F94D}"/>
              </a:ext>
            </a:extLst>
          </p:cNvPr>
          <p:cNvPicPr>
            <a:picLocks noChangeAspect="1"/>
          </p:cNvPicPr>
          <p:nvPr/>
        </p:nvPicPr>
        <p:blipFill>
          <a:blip r:embed="rId4"/>
          <a:stretch>
            <a:fillRect/>
          </a:stretch>
        </p:blipFill>
        <p:spPr>
          <a:xfrm>
            <a:off x="973283" y="4090735"/>
            <a:ext cx="4333009" cy="677248"/>
          </a:xfrm>
          <a:prstGeom prst="rect">
            <a:avLst/>
          </a:prstGeom>
        </p:spPr>
      </p:pic>
      <p:sp>
        <p:nvSpPr>
          <p:cNvPr id="3" name="Freccia angolare in su 2">
            <a:extLst>
              <a:ext uri="{FF2B5EF4-FFF2-40B4-BE49-F238E27FC236}">
                <a16:creationId xmlns:a16="http://schemas.microsoft.com/office/drawing/2014/main" id="{12EBD0C5-2109-DF7E-1526-77B119F3FA74}"/>
              </a:ext>
            </a:extLst>
          </p:cNvPr>
          <p:cNvSpPr/>
          <p:nvPr/>
        </p:nvSpPr>
        <p:spPr>
          <a:xfrm rot="5400000">
            <a:off x="7719615" y="4329239"/>
            <a:ext cx="661978" cy="1157324"/>
          </a:xfrm>
          <a:prstGeom prst="bent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4744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9D0820-C02D-E2EC-BC92-72CF7221752A}"/>
              </a:ext>
            </a:extLst>
          </p:cNvPr>
          <p:cNvSpPr>
            <a:spLocks noGrp="1"/>
          </p:cNvSpPr>
          <p:nvPr>
            <p:ph type="title"/>
          </p:nvPr>
        </p:nvSpPr>
        <p:spPr>
          <a:xfrm>
            <a:off x="1141413" y="618518"/>
            <a:ext cx="9905998" cy="800380"/>
          </a:xfrm>
        </p:spPr>
        <p:txBody>
          <a:bodyPr>
            <a:normAutofit/>
          </a:bodyPr>
          <a:lstStyle/>
          <a:p>
            <a:pPr>
              <a:lnSpc>
                <a:spcPct val="107000"/>
              </a:lnSpc>
              <a:spcAft>
                <a:spcPts val="800"/>
              </a:spcAft>
            </a:pPr>
            <a:r>
              <a:rPr lang="it-IT" dirty="0" err="1">
                <a:latin typeface="Calibri" panose="020F0502020204030204" pitchFamily="34" charset="0"/>
                <a:ea typeface="Calibri" panose="020F0502020204030204" pitchFamily="34" charset="0"/>
                <a:cs typeface="Calibri" panose="020F0502020204030204" pitchFamily="34" charset="0"/>
              </a:rPr>
              <a:t>Introduction</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2FBF3623-47C5-47CF-5CB5-9BE6CF65AA6B}"/>
              </a:ext>
            </a:extLst>
          </p:cNvPr>
          <p:cNvSpPr txBox="1"/>
          <p:nvPr/>
        </p:nvSpPr>
        <p:spPr>
          <a:xfrm>
            <a:off x="2140420" y="2274838"/>
            <a:ext cx="7907984" cy="2308324"/>
          </a:xfrm>
          <a:prstGeom prst="rect">
            <a:avLst/>
          </a:prstGeom>
          <a:noFill/>
        </p:spPr>
        <p:txBody>
          <a:bodyPr wrap="square" rtlCol="0">
            <a:spAutoFit/>
          </a:bodyPr>
          <a:lstStyle/>
          <a:p>
            <a:pPr marL="457200" indent="-457200">
              <a:buFont typeface="+mj-lt"/>
              <a:buAutoNum type="arabicPeriod"/>
            </a:pPr>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Image Analysis </a:t>
            </a:r>
          </a:p>
          <a:p>
            <a:pPr marL="457200" indent="-457200">
              <a:buFont typeface="+mj-lt"/>
              <a:buAutoNum type="arabicPeriod"/>
            </a:pPr>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Image Binarization</a:t>
            </a:r>
          </a:p>
          <a:p>
            <a:pPr marL="457200" indent="-457200">
              <a:buFont typeface="+mj-lt"/>
              <a:buAutoNum type="arabicPeriod"/>
            </a:pPr>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Morphological Operations </a:t>
            </a:r>
          </a:p>
          <a:p>
            <a:pPr marL="457200" indent="-457200">
              <a:buFont typeface="+mj-lt"/>
              <a:buAutoNum type="arabicPeriod"/>
            </a:pPr>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Identification of Regions and Paths in the Maze Solution</a:t>
            </a:r>
          </a:p>
          <a:p>
            <a:pPr marL="457200" indent="-457200">
              <a:buFont typeface="+mj-lt"/>
              <a:buAutoNum type="arabicPeriod"/>
            </a:pPr>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Computation Performance </a:t>
            </a:r>
          </a:p>
          <a:p>
            <a:pPr marL="457200" indent="-457200">
              <a:buFont typeface="+mj-lt"/>
              <a:buAutoNum type="arabicPeriod"/>
            </a:pPr>
            <a:r>
              <a:rPr lang="en-US" sz="24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Evaluation Display and Save Output</a:t>
            </a:r>
            <a:endParaRPr lang="it-IT"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84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C0307-D649-81F7-ADBF-C84212426D9D}"/>
              </a:ext>
            </a:extLst>
          </p:cNvPr>
          <p:cNvSpPr>
            <a:spLocks noGrp="1"/>
          </p:cNvSpPr>
          <p:nvPr>
            <p:ph type="title"/>
          </p:nvPr>
        </p:nvSpPr>
        <p:spPr>
          <a:xfrm>
            <a:off x="1141413" y="618518"/>
            <a:ext cx="9905998" cy="857134"/>
          </a:xfrm>
        </p:spPr>
        <p:txBody>
          <a:bodyPr/>
          <a:lstStyle/>
          <a:p>
            <a:r>
              <a:rPr lang="it-IT" sz="3600" kern="100" dirty="0">
                <a:effectLst/>
                <a:latin typeface="Calibri" panose="020F0502020204030204" pitchFamily="34" charset="0"/>
                <a:ea typeface="Calibri" panose="020F0502020204030204" pitchFamily="34" charset="0"/>
                <a:cs typeface="Times New Roman" panose="02020603050405020304" pitchFamily="18" charset="0"/>
              </a:rPr>
              <a:t>Image Analysis</a:t>
            </a:r>
            <a:endParaRPr lang="it-IT" dirty="0"/>
          </a:p>
        </p:txBody>
      </p:sp>
      <p:sp>
        <p:nvSpPr>
          <p:cNvPr id="4" name="CasellaDiTesto 3">
            <a:extLst>
              <a:ext uri="{FF2B5EF4-FFF2-40B4-BE49-F238E27FC236}">
                <a16:creationId xmlns:a16="http://schemas.microsoft.com/office/drawing/2014/main" id="{42921A30-6818-BB10-6A61-1D438ADD48AE}"/>
              </a:ext>
            </a:extLst>
          </p:cNvPr>
          <p:cNvSpPr txBox="1"/>
          <p:nvPr/>
        </p:nvSpPr>
        <p:spPr>
          <a:xfrm>
            <a:off x="692023" y="1997839"/>
            <a:ext cx="4035423" cy="2862322"/>
          </a:xfrm>
          <a:prstGeom prst="rect">
            <a:avLst/>
          </a:prstGeom>
          <a:noFill/>
        </p:spPr>
        <p:txBody>
          <a:bodyPr wrap="square">
            <a:spAutoFit/>
          </a:bodyPr>
          <a:lstStyle/>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We load the maze image, which will serve as the foundation for applying various transformations to unveil its structure and find a solution. </a:t>
            </a:r>
          </a:p>
          <a:p>
            <a:endParaRPr lang="en-US"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Binarization is our initial step, a crucial process in which we convert the grayscale image into a binary form, distinguishing between light and dark areas.</a:t>
            </a:r>
            <a:endParaRPr lang="it-IT" dirty="0">
              <a:latin typeface="Calibri" panose="020F0502020204030204" pitchFamily="34" charset="0"/>
              <a:ea typeface="Calibri" panose="020F0502020204030204" pitchFamily="34" charset="0"/>
              <a:cs typeface="Calibri" panose="020F0502020204030204" pitchFamily="34" charset="0"/>
            </a:endParaRPr>
          </a:p>
        </p:txBody>
      </p:sp>
      <p:pic>
        <p:nvPicPr>
          <p:cNvPr id="3" name="Immagine 2">
            <a:extLst>
              <a:ext uri="{FF2B5EF4-FFF2-40B4-BE49-F238E27FC236}">
                <a16:creationId xmlns:a16="http://schemas.microsoft.com/office/drawing/2014/main" id="{BE8CCC21-6FA2-E576-ED67-133ABEC41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86" y="4695020"/>
            <a:ext cx="1748287" cy="1748287"/>
          </a:xfrm>
          <a:prstGeom prst="rect">
            <a:avLst/>
          </a:prstGeom>
        </p:spPr>
      </p:pic>
      <p:sp>
        <p:nvSpPr>
          <p:cNvPr id="5" name="CasellaDiTesto 4">
            <a:extLst>
              <a:ext uri="{FF2B5EF4-FFF2-40B4-BE49-F238E27FC236}">
                <a16:creationId xmlns:a16="http://schemas.microsoft.com/office/drawing/2014/main" id="{05ED1D1D-7EA6-7A9F-DB02-2927015D6E9F}"/>
              </a:ext>
            </a:extLst>
          </p:cNvPr>
          <p:cNvSpPr txBox="1"/>
          <p:nvPr/>
        </p:nvSpPr>
        <p:spPr>
          <a:xfrm>
            <a:off x="3136119" y="5263617"/>
            <a:ext cx="1434367" cy="1200329"/>
          </a:xfrm>
          <a:prstGeom prst="rect">
            <a:avLst/>
          </a:prstGeom>
          <a:noFill/>
        </p:spPr>
        <p:txBody>
          <a:bodyPr wrap="none" rtlCol="0">
            <a:spAutoFit/>
          </a:bodyPr>
          <a:lstStyle/>
          <a:p>
            <a:r>
              <a:rPr lang="it-IT" dirty="0" err="1">
                <a:latin typeface="Calibri" panose="020F0502020204030204" pitchFamily="34" charset="0"/>
                <a:ea typeface="Calibri" panose="020F0502020204030204" pitchFamily="34" charset="0"/>
                <a:cs typeface="Calibri" panose="020F0502020204030204" pitchFamily="34" charset="0"/>
              </a:rPr>
              <a:t>Examples</a:t>
            </a:r>
            <a:r>
              <a:rPr lang="it-IT" dirty="0">
                <a:latin typeface="Calibri" panose="020F0502020204030204" pitchFamily="34" charset="0"/>
                <a:ea typeface="Calibri" panose="020F0502020204030204" pitchFamily="34" charset="0"/>
                <a:cs typeface="Calibri" panose="020F0502020204030204" pitchFamily="34" charset="0"/>
              </a:rPr>
              <a:t>:</a:t>
            </a:r>
          </a:p>
          <a:p>
            <a:r>
              <a:rPr lang="it-IT" dirty="0">
                <a:latin typeface="Calibri" panose="020F0502020204030204" pitchFamily="34" charset="0"/>
                <a:ea typeface="Calibri" panose="020F0502020204030204" pitchFamily="34" charset="0"/>
                <a:cs typeface="Calibri" panose="020F0502020204030204" pitchFamily="34" charset="0"/>
              </a:rPr>
              <a:t>Test3.png</a:t>
            </a:r>
          </a:p>
          <a:p>
            <a:r>
              <a:rPr lang="it-IT" dirty="0">
                <a:latin typeface="Calibri" panose="020F0502020204030204" pitchFamily="34" charset="0"/>
                <a:ea typeface="Calibri" panose="020F0502020204030204" pitchFamily="34" charset="0"/>
                <a:cs typeface="Calibri" panose="020F0502020204030204" pitchFamily="34" charset="0"/>
              </a:rPr>
              <a:t>Test8.png</a:t>
            </a:r>
          </a:p>
          <a:p>
            <a:r>
              <a:rPr lang="it-IT" dirty="0">
                <a:latin typeface="Calibri" panose="020F0502020204030204" pitchFamily="34" charset="0"/>
                <a:ea typeface="Calibri" panose="020F0502020204030204" pitchFamily="34" charset="0"/>
                <a:cs typeface="Calibri" panose="020F0502020204030204" pitchFamily="34" charset="0"/>
              </a:rPr>
              <a:t>Test8000.png</a:t>
            </a:r>
          </a:p>
        </p:txBody>
      </p:sp>
      <p:pic>
        <p:nvPicPr>
          <p:cNvPr id="7" name="Immagine 6">
            <a:extLst>
              <a:ext uri="{FF2B5EF4-FFF2-40B4-BE49-F238E27FC236}">
                <a16:creationId xmlns:a16="http://schemas.microsoft.com/office/drawing/2014/main" id="{844255CE-52D7-5B29-2381-3F30632D2B8B}"/>
              </a:ext>
            </a:extLst>
          </p:cNvPr>
          <p:cNvPicPr>
            <a:picLocks noChangeAspect="1"/>
          </p:cNvPicPr>
          <p:nvPr/>
        </p:nvPicPr>
        <p:blipFill>
          <a:blip r:embed="rId3"/>
          <a:stretch>
            <a:fillRect/>
          </a:stretch>
        </p:blipFill>
        <p:spPr>
          <a:xfrm>
            <a:off x="5010486" y="2079921"/>
            <a:ext cx="5650148" cy="2010830"/>
          </a:xfrm>
          <a:prstGeom prst="rect">
            <a:avLst/>
          </a:prstGeom>
        </p:spPr>
      </p:pic>
      <p:pic>
        <p:nvPicPr>
          <p:cNvPr id="8" name="Immagine 7">
            <a:extLst>
              <a:ext uri="{FF2B5EF4-FFF2-40B4-BE49-F238E27FC236}">
                <a16:creationId xmlns:a16="http://schemas.microsoft.com/office/drawing/2014/main" id="{EC1F72DC-1E11-EE96-AFCF-9A41A483D5E5}"/>
              </a:ext>
            </a:extLst>
          </p:cNvPr>
          <p:cNvPicPr>
            <a:picLocks noChangeAspect="1"/>
          </p:cNvPicPr>
          <p:nvPr/>
        </p:nvPicPr>
        <p:blipFill>
          <a:blip r:embed="rId4"/>
          <a:stretch>
            <a:fillRect/>
          </a:stretch>
        </p:blipFill>
        <p:spPr>
          <a:xfrm>
            <a:off x="9073140" y="4695020"/>
            <a:ext cx="1748287" cy="1753121"/>
          </a:xfrm>
          <a:prstGeom prst="rect">
            <a:avLst/>
          </a:prstGeom>
        </p:spPr>
      </p:pic>
      <p:pic>
        <p:nvPicPr>
          <p:cNvPr id="10" name="Immagine 9">
            <a:extLst>
              <a:ext uri="{FF2B5EF4-FFF2-40B4-BE49-F238E27FC236}">
                <a16:creationId xmlns:a16="http://schemas.microsoft.com/office/drawing/2014/main" id="{E6ADEC7E-E28C-4D15-B437-1F6E58A8B41F}"/>
              </a:ext>
            </a:extLst>
          </p:cNvPr>
          <p:cNvPicPr>
            <a:picLocks noChangeAspect="1"/>
          </p:cNvPicPr>
          <p:nvPr/>
        </p:nvPicPr>
        <p:blipFill>
          <a:blip r:embed="rId5"/>
          <a:stretch>
            <a:fillRect/>
          </a:stretch>
        </p:blipFill>
        <p:spPr>
          <a:xfrm>
            <a:off x="7041813" y="4695020"/>
            <a:ext cx="1748287" cy="1751121"/>
          </a:xfrm>
          <a:prstGeom prst="rect">
            <a:avLst/>
          </a:prstGeom>
        </p:spPr>
      </p:pic>
    </p:spTree>
    <p:extLst>
      <p:ext uri="{BB962C8B-B14F-4D97-AF65-F5344CB8AC3E}">
        <p14:creationId xmlns:p14="http://schemas.microsoft.com/office/powerpoint/2010/main" val="250327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9EFEF-041C-796E-F2CA-9BC1214C36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4F9E71-5EB1-FDF5-27D7-15D43A445221}"/>
              </a:ext>
            </a:extLst>
          </p:cNvPr>
          <p:cNvSpPr>
            <a:spLocks noGrp="1"/>
          </p:cNvSpPr>
          <p:nvPr>
            <p:ph type="title"/>
          </p:nvPr>
        </p:nvSpPr>
        <p:spPr>
          <a:xfrm>
            <a:off x="1141413" y="618518"/>
            <a:ext cx="9905998" cy="712092"/>
          </a:xfrm>
        </p:spPr>
        <p:txBody>
          <a:bodyPr/>
          <a:lstStyle/>
          <a:p>
            <a:r>
              <a:rPr lang="it-IT" sz="3600" kern="100" dirty="0">
                <a:effectLst/>
                <a:latin typeface="Calibri" panose="020F0502020204030204" pitchFamily="34" charset="0"/>
                <a:ea typeface="Calibri" panose="020F0502020204030204" pitchFamily="34" charset="0"/>
                <a:cs typeface="Times New Roman" panose="02020603050405020304" pitchFamily="18" charset="0"/>
              </a:rPr>
              <a:t>Image </a:t>
            </a:r>
            <a:r>
              <a:rPr lang="it-IT" sz="3600" kern="100" dirty="0" err="1">
                <a:effectLst/>
                <a:latin typeface="Calibri" panose="020F0502020204030204" pitchFamily="34" charset="0"/>
                <a:ea typeface="Calibri" panose="020F0502020204030204" pitchFamily="34" charset="0"/>
                <a:cs typeface="Times New Roman" panose="02020603050405020304" pitchFamily="18" charset="0"/>
              </a:rPr>
              <a:t>Binarization</a:t>
            </a:r>
            <a:endParaRPr lang="it-IT" dirty="0"/>
          </a:p>
        </p:txBody>
      </p:sp>
      <p:sp>
        <p:nvSpPr>
          <p:cNvPr id="6" name="CasellaDiTesto 5">
            <a:extLst>
              <a:ext uri="{FF2B5EF4-FFF2-40B4-BE49-F238E27FC236}">
                <a16:creationId xmlns:a16="http://schemas.microsoft.com/office/drawing/2014/main" id="{EE2B5CC5-0E96-26AA-7A6D-A21E063B863E}"/>
              </a:ext>
            </a:extLst>
          </p:cNvPr>
          <p:cNvSpPr txBox="1"/>
          <p:nvPr/>
        </p:nvSpPr>
        <p:spPr>
          <a:xfrm>
            <a:off x="2102606" y="1517454"/>
            <a:ext cx="7983610" cy="1469826"/>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`binarization` function converts the input image (`m`) into a binary image, assigning:</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value 0 to pixels with intensity less than 147</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value 1 to pixels with intensity greater than or equal to 147.</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magine 3">
            <a:extLst>
              <a:ext uri="{FF2B5EF4-FFF2-40B4-BE49-F238E27FC236}">
                <a16:creationId xmlns:a16="http://schemas.microsoft.com/office/drawing/2014/main" id="{F4EF0B2A-D4A3-3C19-FE60-F9643F55A530}"/>
              </a:ext>
            </a:extLst>
          </p:cNvPr>
          <p:cNvPicPr>
            <a:picLocks noChangeAspect="1"/>
          </p:cNvPicPr>
          <p:nvPr/>
        </p:nvPicPr>
        <p:blipFill>
          <a:blip r:embed="rId2"/>
          <a:stretch>
            <a:fillRect/>
          </a:stretch>
        </p:blipFill>
        <p:spPr>
          <a:xfrm>
            <a:off x="1944975" y="2987280"/>
            <a:ext cx="8298873" cy="3870720"/>
          </a:xfrm>
          <a:prstGeom prst="rect">
            <a:avLst/>
          </a:prstGeom>
        </p:spPr>
      </p:pic>
    </p:spTree>
    <p:extLst>
      <p:ext uri="{BB962C8B-B14F-4D97-AF65-F5344CB8AC3E}">
        <p14:creationId xmlns:p14="http://schemas.microsoft.com/office/powerpoint/2010/main" val="81823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84864-53F9-B5F0-9E08-A521448CE5A4}"/>
              </a:ext>
            </a:extLst>
          </p:cNvPr>
          <p:cNvSpPr>
            <a:spLocks noGrp="1"/>
          </p:cNvSpPr>
          <p:nvPr>
            <p:ph type="title"/>
          </p:nvPr>
        </p:nvSpPr>
        <p:spPr>
          <a:xfrm>
            <a:off x="1141413" y="618518"/>
            <a:ext cx="9905998" cy="630386"/>
          </a:xfrm>
        </p:spPr>
        <p:txBody>
          <a:bodyPr/>
          <a:lstStyle/>
          <a:p>
            <a:r>
              <a:rPr lang="it-IT" sz="3600" kern="100" dirty="0" err="1">
                <a:effectLst/>
                <a:latin typeface="Calibri" panose="020F0502020204030204" pitchFamily="34" charset="0"/>
                <a:ea typeface="Calibri" panose="020F0502020204030204" pitchFamily="34" charset="0"/>
                <a:cs typeface="Times New Roman" panose="02020603050405020304" pitchFamily="18" charset="0"/>
              </a:rPr>
              <a:t>Morphological</a:t>
            </a:r>
            <a:r>
              <a:rPr lang="it-IT" sz="3600" kern="100" dirty="0">
                <a:effectLst/>
                <a:latin typeface="Calibri" panose="020F0502020204030204" pitchFamily="34" charset="0"/>
                <a:ea typeface="Calibri" panose="020F0502020204030204" pitchFamily="34" charset="0"/>
                <a:cs typeface="Times New Roman" panose="02020603050405020304" pitchFamily="18" charset="0"/>
              </a:rPr>
              <a:t> Operations</a:t>
            </a:r>
            <a:endParaRPr lang="it-IT" dirty="0"/>
          </a:p>
        </p:txBody>
      </p:sp>
      <p:sp>
        <p:nvSpPr>
          <p:cNvPr id="4" name="CasellaDiTesto 3">
            <a:extLst>
              <a:ext uri="{FF2B5EF4-FFF2-40B4-BE49-F238E27FC236}">
                <a16:creationId xmlns:a16="http://schemas.microsoft.com/office/drawing/2014/main" id="{7849816F-391A-C189-DA0C-BFEBA3E4AFE8}"/>
              </a:ext>
            </a:extLst>
          </p:cNvPr>
          <p:cNvSpPr txBox="1"/>
          <p:nvPr/>
        </p:nvSpPr>
        <p:spPr>
          <a:xfrm>
            <a:off x="1141413" y="1871394"/>
            <a:ext cx="8790863" cy="369332"/>
          </a:xfrm>
          <a:prstGeom prst="rect">
            <a:avLst/>
          </a:prstGeom>
          <a:noFill/>
        </p:spPr>
        <p:txBody>
          <a:bodyPr wrap="square">
            <a:spAutoFit/>
          </a:bodyPr>
          <a:lstStyle/>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In the program, we implement crucial morphological operations to analyze the maze.</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6" name="CasellaDiTesto 5">
            <a:extLst>
              <a:ext uri="{FF2B5EF4-FFF2-40B4-BE49-F238E27FC236}">
                <a16:creationId xmlns:a16="http://schemas.microsoft.com/office/drawing/2014/main" id="{6FBAF4DD-24F7-685C-9EC0-1025640B6BA9}"/>
              </a:ext>
            </a:extLst>
          </p:cNvPr>
          <p:cNvSpPr txBox="1"/>
          <p:nvPr/>
        </p:nvSpPr>
        <p:spPr>
          <a:xfrm>
            <a:off x="1545069" y="2546163"/>
            <a:ext cx="5839404" cy="3693319"/>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What morphological operations do we use?</a:t>
            </a:r>
          </a:p>
          <a:p>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We use the morphological operations of erosion and 	dilation.</a:t>
            </a:r>
          </a:p>
          <a:p>
            <a:pPr marL="285750" indent="-285750">
              <a:buFont typeface="Wingdings" panose="05000000000000000000" pitchFamily="2" charset="2"/>
              <a:buChar char="Ø"/>
            </a:pPr>
            <a:endPar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These operations are essential for manipulating the shape of elements in the maze.</a:t>
            </a:r>
          </a:p>
          <a:p>
            <a:pPr marL="285750" indent="-285750">
              <a:buFont typeface="Arial" panose="020B0604020202020204" pitchFamily="34" charset="0"/>
              <a:buChar char="•"/>
            </a:pPr>
            <a:endPar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Erosion reduces the size of objects, while dilation enlarges them.</a:t>
            </a:r>
          </a:p>
          <a:p>
            <a:pPr marL="285750" indent="-285750">
              <a:buFont typeface="Arial" panose="020B0604020202020204" pitchFamily="34" charset="0"/>
              <a:buChar char="•"/>
            </a:pPr>
            <a:endPar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In our context, these operations are used to obtain a clearer representation of the maze, simplifying the identification of paths and free regions.</a:t>
            </a:r>
            <a:endParaRPr lang="it-IT"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393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7296D232-7700-FDFB-7ED5-DFF764700DB2}"/>
              </a:ext>
            </a:extLst>
          </p:cNvPr>
          <p:cNvPicPr>
            <a:picLocks noChangeAspect="1"/>
          </p:cNvPicPr>
          <p:nvPr/>
        </p:nvPicPr>
        <p:blipFill>
          <a:blip r:embed="rId2"/>
          <a:stretch>
            <a:fillRect/>
          </a:stretch>
        </p:blipFill>
        <p:spPr>
          <a:xfrm>
            <a:off x="425245" y="1248904"/>
            <a:ext cx="6341807" cy="4572000"/>
          </a:xfrm>
          <a:prstGeom prst="rect">
            <a:avLst/>
          </a:prstGeom>
        </p:spPr>
      </p:pic>
      <p:pic>
        <p:nvPicPr>
          <p:cNvPr id="9" name="Immagine 8">
            <a:extLst>
              <a:ext uri="{FF2B5EF4-FFF2-40B4-BE49-F238E27FC236}">
                <a16:creationId xmlns:a16="http://schemas.microsoft.com/office/drawing/2014/main" id="{D146E06A-527B-9C6C-4E67-771687F9376D}"/>
              </a:ext>
            </a:extLst>
          </p:cNvPr>
          <p:cNvPicPr>
            <a:picLocks noChangeAspect="1"/>
          </p:cNvPicPr>
          <p:nvPr/>
        </p:nvPicPr>
        <p:blipFill>
          <a:blip r:embed="rId3"/>
          <a:stretch>
            <a:fillRect/>
          </a:stretch>
        </p:blipFill>
        <p:spPr>
          <a:xfrm>
            <a:off x="4568086" y="1248904"/>
            <a:ext cx="6929701" cy="4990578"/>
          </a:xfrm>
          <a:prstGeom prst="rect">
            <a:avLst/>
          </a:prstGeom>
        </p:spPr>
      </p:pic>
      <p:sp>
        <p:nvSpPr>
          <p:cNvPr id="5" name="Titolo 1">
            <a:extLst>
              <a:ext uri="{FF2B5EF4-FFF2-40B4-BE49-F238E27FC236}">
                <a16:creationId xmlns:a16="http://schemas.microsoft.com/office/drawing/2014/main" id="{1B83CBDE-A9CB-B0BD-746C-06B815AFDE0D}"/>
              </a:ext>
            </a:extLst>
          </p:cNvPr>
          <p:cNvSpPr txBox="1">
            <a:spLocks/>
          </p:cNvSpPr>
          <p:nvPr/>
        </p:nvSpPr>
        <p:spPr>
          <a:xfrm>
            <a:off x="1141413" y="618518"/>
            <a:ext cx="9905998" cy="6303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kern="100" dirty="0" err="1">
                <a:latin typeface="Calibri" panose="020F0502020204030204" pitchFamily="34" charset="0"/>
                <a:ea typeface="Calibri" panose="020F0502020204030204" pitchFamily="34" charset="0"/>
                <a:cs typeface="Times New Roman" panose="02020603050405020304" pitchFamily="18" charset="0"/>
              </a:rPr>
              <a:t>Morphological</a:t>
            </a:r>
            <a:r>
              <a:rPr lang="it-IT" kern="100" dirty="0">
                <a:latin typeface="Calibri" panose="020F0502020204030204" pitchFamily="34" charset="0"/>
                <a:ea typeface="Calibri" panose="020F0502020204030204" pitchFamily="34" charset="0"/>
                <a:cs typeface="Times New Roman" panose="02020603050405020304" pitchFamily="18" charset="0"/>
              </a:rPr>
              <a:t> Operations</a:t>
            </a:r>
            <a:endParaRPr lang="it-IT" dirty="0"/>
          </a:p>
        </p:txBody>
      </p:sp>
    </p:spTree>
    <p:extLst>
      <p:ext uri="{BB962C8B-B14F-4D97-AF65-F5344CB8AC3E}">
        <p14:creationId xmlns:p14="http://schemas.microsoft.com/office/powerpoint/2010/main" val="424180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4B7D9F-63C5-2E4D-9874-B8E5C1236320}"/>
              </a:ext>
            </a:extLst>
          </p:cNvPr>
          <p:cNvSpPr>
            <a:spLocks noGrp="1"/>
          </p:cNvSpPr>
          <p:nvPr>
            <p:ph type="title"/>
          </p:nvPr>
        </p:nvSpPr>
        <p:spPr>
          <a:xfrm>
            <a:off x="1141413" y="618519"/>
            <a:ext cx="10427132" cy="750543"/>
          </a:xfrm>
        </p:spPr>
        <p:txBody>
          <a:bodyPr>
            <a:noAutofit/>
          </a:bodyPr>
          <a:lstStyle/>
          <a:p>
            <a:r>
              <a:rPr lang="en-US"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Identification of Regions and Paths in the Maze</a:t>
            </a:r>
            <a:endParaRPr lang="it-IT" dirty="0"/>
          </a:p>
        </p:txBody>
      </p:sp>
      <p:sp>
        <p:nvSpPr>
          <p:cNvPr id="7" name="Rectangle 1">
            <a:extLst>
              <a:ext uri="{FF2B5EF4-FFF2-40B4-BE49-F238E27FC236}">
                <a16:creationId xmlns:a16="http://schemas.microsoft.com/office/drawing/2014/main" id="{63F5B129-9DA9-D8ED-2781-5DB5E423FC7B}"/>
              </a:ext>
            </a:extLst>
          </p:cNvPr>
          <p:cNvSpPr>
            <a:spLocks noChangeArrowheads="1"/>
          </p:cNvSpPr>
          <p:nvPr/>
        </p:nvSpPr>
        <p:spPr bwMode="auto">
          <a:xfrm>
            <a:off x="2442800" y="5488938"/>
            <a:ext cx="8969828" cy="147732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ECECEC"/>
                </a:solidFill>
                <a:effectLst/>
                <a:latin typeface="Söhne"/>
              </a:rPr>
              <a:t>a fase di identificazione delle regioni e dei percorsi nel labirinto è strettamente correlata al concetto di "</a:t>
            </a:r>
            <a:r>
              <a:rPr kumimoji="0" lang="it-IT" altLang="it-IT" sz="1200" b="0" i="0" u="none" strike="noStrike" cap="none" normalizeH="0" baseline="0" dirty="0" err="1">
                <a:ln>
                  <a:noFill/>
                </a:ln>
                <a:solidFill>
                  <a:srgbClr val="ECECEC"/>
                </a:solidFill>
                <a:effectLst/>
                <a:latin typeface="Söhne"/>
              </a:rPr>
              <a:t>Connected</a:t>
            </a:r>
            <a:r>
              <a:rPr kumimoji="0" lang="it-IT" altLang="it-IT" sz="1200" b="0" i="0" u="none" strike="noStrike" cap="none" normalizeH="0" baseline="0" dirty="0">
                <a:ln>
                  <a:noFill/>
                </a:ln>
                <a:solidFill>
                  <a:srgbClr val="ECECEC"/>
                </a:solidFill>
                <a:effectLst/>
                <a:latin typeface="Söhne"/>
              </a:rPr>
              <a:t> Components" (Componenti Connesse) che potresti aver studiato nel capitolo "</a:t>
            </a:r>
            <a:r>
              <a:rPr kumimoji="0" lang="it-IT" altLang="it-IT" sz="1200" b="0" i="0" u="none" strike="noStrike" cap="none" normalizeH="0" baseline="0" dirty="0" err="1">
                <a:ln>
                  <a:noFill/>
                </a:ln>
                <a:solidFill>
                  <a:srgbClr val="ECECEC"/>
                </a:solidFill>
                <a:effectLst/>
                <a:latin typeface="Söhne"/>
              </a:rPr>
              <a:t>Connected</a:t>
            </a:r>
            <a:r>
              <a:rPr kumimoji="0" lang="it-IT" altLang="it-IT" sz="1200" b="0" i="0" u="none" strike="noStrike" cap="none" normalizeH="0" baseline="0" dirty="0">
                <a:ln>
                  <a:noFill/>
                </a:ln>
                <a:solidFill>
                  <a:srgbClr val="ECECEC"/>
                </a:solidFill>
                <a:effectLst/>
                <a:latin typeface="Söhne"/>
              </a:rPr>
              <a:t> Components and Moments". Nel contesto dell'elaborazione delle immagini, le componenti connesse si riferiscono a regioni di pixel connessi tra loro che condividono una certa caratteristica, come essere parte di un percorso nel labirinto.</a:t>
            </a:r>
            <a:endParaRPr kumimoji="0" lang="it-IT" altLang="it-IT"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ECECEC"/>
                </a:solidFill>
                <a:effectLst/>
                <a:latin typeface="Söhne"/>
              </a:rPr>
              <a:t>La funzione </a:t>
            </a:r>
            <a:r>
              <a:rPr kumimoji="0" lang="it-IT" altLang="it-IT" b="1" i="0" u="none" strike="noStrike" cap="none" normalizeH="0" baseline="0" dirty="0" err="1">
                <a:ln>
                  <a:noFill/>
                </a:ln>
                <a:solidFill>
                  <a:srgbClr val="ECECEC"/>
                </a:solidFill>
                <a:effectLst/>
                <a:latin typeface="Söhne Mono"/>
              </a:rPr>
              <a:t>find_components</a:t>
            </a:r>
            <a:r>
              <a:rPr kumimoji="0" lang="it-IT" altLang="it-IT" sz="1200" b="0" i="0" u="none" strike="noStrike" cap="none" normalizeH="0" baseline="0" dirty="0">
                <a:ln>
                  <a:noFill/>
                </a:ln>
                <a:solidFill>
                  <a:srgbClr val="ECECEC"/>
                </a:solidFill>
                <a:effectLst/>
                <a:latin typeface="Söhne"/>
              </a:rPr>
              <a:t> nel codice svolge il ruolo di identificare e etichettare queste componenti connesse nel labirinto. Queste informazioni sono cruciali per comprendere la struttura del labirinto e sono spesso utilizzate in analisi più approfondite, come calcolare i momenti delle componenti connesse, che potrebbero essere utili in applicazioni avanzate di visione artificiale.</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B032F834-18D3-EE84-D5F7-77D3F4D80176}"/>
              </a:ext>
            </a:extLst>
          </p:cNvPr>
          <p:cNvSpPr txBox="1"/>
          <p:nvPr/>
        </p:nvSpPr>
        <p:spPr>
          <a:xfrm>
            <a:off x="378326" y="1654535"/>
            <a:ext cx="6101254" cy="3693319"/>
          </a:xfrm>
          <a:prstGeom prst="rect">
            <a:avLst/>
          </a:prstGeom>
          <a:noFill/>
        </p:spPr>
        <p:txBody>
          <a:bodyPr wrap="square">
            <a:spAutoFit/>
          </a:bodyPr>
          <a:lstStyle/>
          <a:p>
            <a:pPr marL="742950" lvl="1" indent="-285750">
              <a:buFont typeface="Wingdings" panose="05000000000000000000" pitchFamily="2" charset="2"/>
              <a:buChar char="Ø"/>
            </a:pPr>
            <a:r>
              <a:rPr lang="it-IT" sz="1800" dirty="0" err="1">
                <a:latin typeface="Calibri" panose="020F0502020204030204" pitchFamily="34" charset="0"/>
                <a:ea typeface="Calibri" panose="020F0502020204030204" pitchFamily="34" charset="0"/>
                <a:cs typeface="Calibri" panose="020F0502020204030204" pitchFamily="34" charset="0"/>
              </a:rPr>
              <a:t>This</a:t>
            </a:r>
            <a:r>
              <a:rPr lang="it-IT" sz="1800" dirty="0">
                <a:latin typeface="Calibri" panose="020F0502020204030204" pitchFamily="34" charset="0"/>
                <a:ea typeface="Calibri" panose="020F0502020204030204" pitchFamily="34" charset="0"/>
                <a:cs typeface="Calibri" panose="020F0502020204030204" pitchFamily="34" charset="0"/>
              </a:rPr>
              <a:t> </a:t>
            </a:r>
            <a:r>
              <a:rPr lang="it-IT" sz="1800" dirty="0" err="1">
                <a:latin typeface="Calibri" panose="020F0502020204030204" pitchFamily="34" charset="0"/>
                <a:ea typeface="Calibri" panose="020F0502020204030204" pitchFamily="34" charset="0"/>
                <a:cs typeface="Calibri" panose="020F0502020204030204" pitchFamily="34" charset="0"/>
              </a:rPr>
              <a:t>is</a:t>
            </a:r>
            <a:r>
              <a:rPr lang="it-IT" sz="1800" dirty="0">
                <a:latin typeface="Calibri" panose="020F0502020204030204" pitchFamily="34" charset="0"/>
                <a:ea typeface="Calibri" panose="020F0502020204030204" pitchFamily="34" charset="0"/>
                <a:cs typeface="Calibri" panose="020F0502020204030204" pitchFamily="34" charset="0"/>
              </a:rPr>
              <a:t> </a:t>
            </a:r>
            <a:r>
              <a:rPr lang="it-IT" sz="1800" dirty="0" err="1">
                <a:latin typeface="Calibri" panose="020F0502020204030204" pitchFamily="34" charset="0"/>
                <a:ea typeface="Calibri" panose="020F0502020204030204" pitchFamily="34" charset="0"/>
                <a:cs typeface="Calibri" panose="020F0502020204030204" pitchFamily="34" charset="0"/>
              </a:rPr>
              <a:t>done</a:t>
            </a:r>
            <a:r>
              <a:rPr lang="it-IT" sz="1800" dirty="0">
                <a:latin typeface="Calibri" panose="020F0502020204030204" pitchFamily="34" charset="0"/>
                <a:ea typeface="Calibri" panose="020F0502020204030204" pitchFamily="34" charset="0"/>
                <a:cs typeface="Calibri" panose="020F0502020204030204" pitchFamily="34" charset="0"/>
              </a:rPr>
              <a:t> by </a:t>
            </a:r>
            <a:r>
              <a:rPr lang="it-IT" sz="1800" dirty="0" err="1">
                <a:latin typeface="Calibri" panose="020F0502020204030204" pitchFamily="34" charset="0"/>
                <a:ea typeface="Calibri" panose="020F0502020204030204" pitchFamily="34" charset="0"/>
                <a:cs typeface="Calibri" panose="020F0502020204030204" pitchFamily="34" charset="0"/>
              </a:rPr>
              <a:t>implementing</a:t>
            </a:r>
            <a:r>
              <a:rPr lang="it-IT" sz="1800" dirty="0">
                <a:latin typeface="Calibri" panose="020F0502020204030204" pitchFamily="34" charset="0"/>
                <a:ea typeface="Calibri" panose="020F0502020204030204" pitchFamily="34" charset="0"/>
                <a:cs typeface="Calibri" panose="020F0502020204030204" pitchFamily="34" charset="0"/>
              </a:rPr>
              <a:t> the</a:t>
            </a:r>
            <a:r>
              <a:rPr lang="it-IT" sz="1800" b="1" dirty="0">
                <a:latin typeface="Calibri" panose="020F0502020204030204" pitchFamily="34" charset="0"/>
                <a:ea typeface="Calibri" panose="020F0502020204030204" pitchFamily="34" charset="0"/>
                <a:cs typeface="Calibri" panose="020F0502020204030204" pitchFamily="34" charset="0"/>
              </a:rPr>
              <a:t> </a:t>
            </a:r>
            <a:r>
              <a:rPr lang="it-IT" sz="1800" b="1" dirty="0" err="1">
                <a:latin typeface="Calibri" panose="020F0502020204030204" pitchFamily="34" charset="0"/>
                <a:ea typeface="Calibri" panose="020F0502020204030204" pitchFamily="34" charset="0"/>
                <a:cs typeface="Calibri" panose="020F0502020204030204" pitchFamily="34" charset="0"/>
              </a:rPr>
              <a:t>checkNearByte</a:t>
            </a:r>
            <a:r>
              <a:rPr lang="it-IT" sz="1800" b="1" dirty="0">
                <a:latin typeface="Calibri" panose="020F0502020204030204" pitchFamily="34" charset="0"/>
                <a:ea typeface="Calibri" panose="020F0502020204030204" pitchFamily="34" charset="0"/>
                <a:cs typeface="Calibri" panose="020F0502020204030204" pitchFamily="34" charset="0"/>
              </a:rPr>
              <a:t> </a:t>
            </a:r>
            <a:r>
              <a:rPr lang="it-IT" sz="1800" dirty="0" err="1">
                <a:latin typeface="Calibri" panose="020F0502020204030204" pitchFamily="34" charset="0"/>
                <a:ea typeface="Calibri" panose="020F0502020204030204" pitchFamily="34" charset="0"/>
                <a:cs typeface="Calibri" panose="020F0502020204030204" pitchFamily="34" charset="0"/>
              </a:rPr>
              <a:t>function</a:t>
            </a:r>
            <a:endParaRPr lang="it-IT" sz="1800" dirty="0">
              <a:latin typeface="Calibri" panose="020F0502020204030204" pitchFamily="34" charset="0"/>
              <a:ea typeface="Calibri" panose="020F0502020204030204" pitchFamily="34" charset="0"/>
              <a:cs typeface="Calibri" panose="020F0502020204030204" pitchFamily="34" charset="0"/>
            </a:endParaRPr>
          </a:p>
          <a:p>
            <a:pPr lvl="1"/>
            <a:endParaRPr lang="it-IT"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Each value of the matrix is compared with adjacent pixels (4- connectivity). </a:t>
            </a:r>
          </a:p>
          <a:p>
            <a:pPr lvl="1"/>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If the value of the two considered pixels is the same, then a certain label is associated to them, this label will be used until there is at least one adjacent pixel with the same value. </a:t>
            </a:r>
          </a:p>
          <a:p>
            <a:pPr lvl="1"/>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As soon as adjacent elements are different from the reference one in all directions, the label is incremented</a:t>
            </a:r>
            <a:endParaRPr lang="it-IT"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Immagine 3">
            <a:extLst>
              <a:ext uri="{FF2B5EF4-FFF2-40B4-BE49-F238E27FC236}">
                <a16:creationId xmlns:a16="http://schemas.microsoft.com/office/drawing/2014/main" id="{EB94F2EE-81B4-0329-CE74-70DE4165AE21}"/>
              </a:ext>
            </a:extLst>
          </p:cNvPr>
          <p:cNvPicPr>
            <a:picLocks noChangeAspect="1"/>
          </p:cNvPicPr>
          <p:nvPr/>
        </p:nvPicPr>
        <p:blipFill>
          <a:blip r:embed="rId2"/>
          <a:stretch>
            <a:fillRect/>
          </a:stretch>
        </p:blipFill>
        <p:spPr>
          <a:xfrm>
            <a:off x="6479580" y="1651229"/>
            <a:ext cx="5418502" cy="3837709"/>
          </a:xfrm>
          <a:prstGeom prst="rect">
            <a:avLst/>
          </a:prstGeom>
        </p:spPr>
      </p:pic>
    </p:spTree>
    <p:extLst>
      <p:ext uri="{BB962C8B-B14F-4D97-AF65-F5344CB8AC3E}">
        <p14:creationId xmlns:p14="http://schemas.microsoft.com/office/powerpoint/2010/main" val="268442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999F5-3A5C-FAFF-E4E2-FDEF24DF21BB}"/>
            </a:ext>
          </a:extLst>
        </p:cNvPr>
        <p:cNvGrpSpPr/>
        <p:nvPr/>
      </p:nvGrpSpPr>
      <p:grpSpPr>
        <a:xfrm>
          <a:off x="0" y="0"/>
          <a:ext cx="0" cy="0"/>
          <a:chOff x="0" y="0"/>
          <a:chExt cx="0" cy="0"/>
        </a:xfrm>
      </p:grpSpPr>
      <p:sp>
        <p:nvSpPr>
          <p:cNvPr id="4" name="CasellaDiTesto 3">
            <a:extLst>
              <a:ext uri="{FF2B5EF4-FFF2-40B4-BE49-F238E27FC236}">
                <a16:creationId xmlns:a16="http://schemas.microsoft.com/office/drawing/2014/main" id="{C79EEF5D-2540-F63E-D60B-742CDADED711}"/>
              </a:ext>
            </a:extLst>
          </p:cNvPr>
          <p:cNvSpPr txBox="1"/>
          <p:nvPr/>
        </p:nvSpPr>
        <p:spPr>
          <a:xfrm>
            <a:off x="488372" y="2046639"/>
            <a:ext cx="6102926" cy="3416320"/>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 labeling algorithm is a key component of our program, as it allows for the identification and labeling of different regions in the maze.</a:t>
            </a:r>
          </a:p>
          <a:p>
            <a:pPr marL="285750" indent="-285750">
              <a:buFont typeface="Wingdings" panose="05000000000000000000" pitchFamily="2" charset="2"/>
              <a:buChar char="§"/>
            </a:pPr>
            <a:endPar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This step is essential for distinguishing accessible paths.</a:t>
            </a:r>
          </a:p>
          <a:p>
            <a:pPr marL="285750" indent="-285750">
              <a:buFont typeface="Wingdings" panose="05000000000000000000" pitchFamily="2" charset="2"/>
              <a:buChar char="§"/>
            </a:pPr>
            <a:endPar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 algorithm traverses the maze image, identifying connected regions and assigning them a unique label.</a:t>
            </a:r>
          </a:p>
          <a:p>
            <a:pPr marL="285750" indent="-285750">
              <a:buFont typeface="Wingdings" panose="05000000000000000000" pitchFamily="2" charset="2"/>
              <a:buChar char="§"/>
            </a:pPr>
            <a:endPar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This information becomes crucial for the subsequent decision-making process, where we determine which paths to follow based on these regions.</a:t>
            </a:r>
            <a:endParaRPr lang="it-IT" dirty="0">
              <a:latin typeface="Calibri" panose="020F0502020204030204" pitchFamily="34" charset="0"/>
              <a:ea typeface="Calibri" panose="020F050202020403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85972D6E-E8B1-A609-D462-C6DBC72A97CF}"/>
              </a:ext>
            </a:extLst>
          </p:cNvPr>
          <p:cNvPicPr>
            <a:picLocks noChangeAspect="1"/>
          </p:cNvPicPr>
          <p:nvPr/>
        </p:nvPicPr>
        <p:blipFill>
          <a:blip r:embed="rId2"/>
          <a:stretch>
            <a:fillRect/>
          </a:stretch>
        </p:blipFill>
        <p:spPr>
          <a:xfrm>
            <a:off x="6704011" y="1423555"/>
            <a:ext cx="4597535" cy="4524982"/>
          </a:xfrm>
          <a:prstGeom prst="rect">
            <a:avLst/>
          </a:prstGeom>
        </p:spPr>
      </p:pic>
      <p:sp>
        <p:nvSpPr>
          <p:cNvPr id="7" name="Titolo 1">
            <a:extLst>
              <a:ext uri="{FF2B5EF4-FFF2-40B4-BE49-F238E27FC236}">
                <a16:creationId xmlns:a16="http://schemas.microsoft.com/office/drawing/2014/main" id="{476CA573-D565-F5C7-E3C2-DE203A97EFAB}"/>
              </a:ext>
            </a:extLst>
          </p:cNvPr>
          <p:cNvSpPr>
            <a:spLocks noGrp="1"/>
          </p:cNvSpPr>
          <p:nvPr>
            <p:ph type="title"/>
          </p:nvPr>
        </p:nvSpPr>
        <p:spPr>
          <a:xfrm>
            <a:off x="1141413" y="618519"/>
            <a:ext cx="10427132" cy="750544"/>
          </a:xfrm>
        </p:spPr>
        <p:txBody>
          <a:bodyPr>
            <a:noAutofit/>
          </a:bodyPr>
          <a:lstStyle/>
          <a:p>
            <a:r>
              <a:rPr lang="en-US"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Identification of Regions and Paths in the Maze</a:t>
            </a:r>
            <a:endParaRPr lang="it-IT" dirty="0"/>
          </a:p>
        </p:txBody>
      </p:sp>
    </p:spTree>
    <p:extLst>
      <p:ext uri="{BB962C8B-B14F-4D97-AF65-F5344CB8AC3E}">
        <p14:creationId xmlns:p14="http://schemas.microsoft.com/office/powerpoint/2010/main" val="96977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9514FA9-8978-AD57-2A21-B196CFDB9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757" y="2058771"/>
            <a:ext cx="2805786" cy="2805786"/>
          </a:xfrm>
          <a:prstGeom prst="rect">
            <a:avLst/>
          </a:prstGeom>
        </p:spPr>
      </p:pic>
      <p:pic>
        <p:nvPicPr>
          <p:cNvPr id="4" name="Immagine 3">
            <a:extLst>
              <a:ext uri="{FF2B5EF4-FFF2-40B4-BE49-F238E27FC236}">
                <a16:creationId xmlns:a16="http://schemas.microsoft.com/office/drawing/2014/main" id="{15CE5F1A-79DA-BBEC-0083-FD3A74C0D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788" y="1990772"/>
            <a:ext cx="2876455" cy="2876455"/>
          </a:xfrm>
          <a:prstGeom prst="rect">
            <a:avLst/>
          </a:prstGeom>
        </p:spPr>
      </p:pic>
      <p:sp>
        <p:nvSpPr>
          <p:cNvPr id="5" name="Freccia a destra 4">
            <a:extLst>
              <a:ext uri="{FF2B5EF4-FFF2-40B4-BE49-F238E27FC236}">
                <a16:creationId xmlns:a16="http://schemas.microsoft.com/office/drawing/2014/main" id="{FA7CD37B-EC1F-8E29-AC26-9B7FB87FF80D}"/>
              </a:ext>
            </a:extLst>
          </p:cNvPr>
          <p:cNvSpPr/>
          <p:nvPr/>
        </p:nvSpPr>
        <p:spPr>
          <a:xfrm>
            <a:off x="5278295" y="2995448"/>
            <a:ext cx="1563939" cy="64954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C9236F71-920C-52A9-6C52-D99006D10A2E}"/>
              </a:ext>
            </a:extLst>
          </p:cNvPr>
          <p:cNvSpPr txBox="1"/>
          <p:nvPr/>
        </p:nvSpPr>
        <p:spPr>
          <a:xfrm>
            <a:off x="3119997" y="5248604"/>
            <a:ext cx="6356512" cy="646331"/>
          </a:xfrm>
          <a:prstGeom prst="rect">
            <a:avLst/>
          </a:prstGeom>
          <a:noFill/>
        </p:spPr>
        <p:txBody>
          <a:bodyPr wrap="square">
            <a:spAutoFit/>
          </a:bodyPr>
          <a:lstStyle/>
          <a:p>
            <a:r>
              <a:rPr lang="it-IT" dirty="0">
                <a:latin typeface="Calibri" panose="020F0502020204030204" pitchFamily="34" charset="0"/>
                <a:ea typeface="Calibri" panose="020F0502020204030204" pitchFamily="34" charset="0"/>
                <a:cs typeface="Calibri" panose="020F0502020204030204" pitchFamily="34" charset="0"/>
              </a:rPr>
              <a:t>After the </a:t>
            </a:r>
            <a:r>
              <a:rPr lang="it-IT" dirty="0" err="1">
                <a:latin typeface="Calibri" panose="020F0502020204030204" pitchFamily="34" charset="0"/>
                <a:ea typeface="Calibri" panose="020F0502020204030204" pitchFamily="34" charset="0"/>
                <a:cs typeface="Calibri" panose="020F0502020204030204" pitchFamily="34" charset="0"/>
              </a:rPr>
              <a:t>labelization</a:t>
            </a:r>
            <a:r>
              <a:rPr lang="it-IT" dirty="0">
                <a:latin typeface="Calibri" panose="020F0502020204030204" pitchFamily="34" charset="0"/>
                <a:ea typeface="Calibri" panose="020F0502020204030204" pitchFamily="34" charset="0"/>
                <a:cs typeface="Calibri" panose="020F0502020204030204" pitchFamily="34" charset="0"/>
              </a:rPr>
              <a:t>, the </a:t>
            </a:r>
            <a:r>
              <a:rPr lang="it-IT" dirty="0" err="1">
                <a:latin typeface="Calibri" panose="020F0502020204030204" pitchFamily="34" charset="0"/>
                <a:ea typeface="Calibri" panose="020F0502020204030204" pitchFamily="34" charset="0"/>
                <a:cs typeface="Calibri" panose="020F0502020204030204" pitchFamily="34" charset="0"/>
              </a:rPr>
              <a:t>correct</a:t>
            </a:r>
            <a:r>
              <a:rPr lang="it-IT" dirty="0">
                <a:latin typeface="Calibri" panose="020F0502020204030204" pitchFamily="34" charset="0"/>
                <a:ea typeface="Calibri" panose="020F0502020204030204" pitchFamily="34" charset="0"/>
                <a:cs typeface="Calibri" panose="020F0502020204030204" pitchFamily="34" charset="0"/>
              </a:rPr>
              <a:t> </a:t>
            </a:r>
            <a:r>
              <a:rPr lang="it-IT" dirty="0" err="1">
                <a:latin typeface="Calibri" panose="020F0502020204030204" pitchFamily="34" charset="0"/>
                <a:ea typeface="Calibri" panose="020F0502020204030204" pitchFamily="34" charset="0"/>
                <a:cs typeface="Calibri" panose="020F0502020204030204" pitchFamily="34" charset="0"/>
              </a:rPr>
              <a:t>path</a:t>
            </a:r>
            <a:r>
              <a:rPr lang="it-IT" dirty="0">
                <a:latin typeface="Calibri" panose="020F0502020204030204" pitchFamily="34" charset="0"/>
                <a:ea typeface="Calibri" panose="020F0502020204030204" pitchFamily="34" charset="0"/>
                <a:cs typeface="Calibri" panose="020F0502020204030204" pitchFamily="34" charset="0"/>
              </a:rPr>
              <a:t> </a:t>
            </a:r>
            <a:r>
              <a:rPr lang="it-IT" dirty="0" err="1">
                <a:latin typeface="Calibri" panose="020F0502020204030204" pitchFamily="34" charset="0"/>
                <a:ea typeface="Calibri" panose="020F0502020204030204" pitchFamily="34" charset="0"/>
                <a:cs typeface="Calibri" panose="020F0502020204030204" pitchFamily="34" charset="0"/>
              </a:rPr>
              <a:t>will</a:t>
            </a:r>
            <a:r>
              <a:rPr lang="it-IT" dirty="0">
                <a:latin typeface="Calibri" panose="020F0502020204030204" pitchFamily="34" charset="0"/>
                <a:ea typeface="Calibri" panose="020F0502020204030204" pitchFamily="34" charset="0"/>
                <a:cs typeface="Calibri" panose="020F0502020204030204" pitchFamily="34" charset="0"/>
              </a:rPr>
              <a:t> </a:t>
            </a:r>
            <a:r>
              <a:rPr lang="it-IT" dirty="0" err="1">
                <a:latin typeface="Calibri" panose="020F0502020204030204" pitchFamily="34" charset="0"/>
                <a:ea typeface="Calibri" panose="020F0502020204030204" pitchFamily="34" charset="0"/>
                <a:cs typeface="Calibri" panose="020F0502020204030204" pitchFamily="34" charset="0"/>
              </a:rPr>
              <a:t>have</a:t>
            </a:r>
            <a:r>
              <a:rPr lang="it-IT" dirty="0">
                <a:latin typeface="Calibri" panose="020F0502020204030204" pitchFamily="34" charset="0"/>
                <a:ea typeface="Calibri" panose="020F0502020204030204" pitchFamily="34" charset="0"/>
                <a:cs typeface="Calibri" panose="020F0502020204030204" pitchFamily="34" charset="0"/>
              </a:rPr>
              <a:t> the </a:t>
            </a:r>
            <a:r>
              <a:rPr lang="it-IT" dirty="0" err="1">
                <a:latin typeface="Calibri" panose="020F0502020204030204" pitchFamily="34" charset="0"/>
                <a:ea typeface="Calibri" panose="020F0502020204030204" pitchFamily="34" charset="0"/>
                <a:cs typeface="Calibri" panose="020F0502020204030204" pitchFamily="34" charset="0"/>
              </a:rPr>
              <a:t>smaller</a:t>
            </a:r>
            <a:r>
              <a:rPr lang="it-IT" dirty="0">
                <a:latin typeface="Calibri" panose="020F0502020204030204" pitchFamily="34" charset="0"/>
                <a:ea typeface="Calibri" panose="020F0502020204030204" pitchFamily="34" charset="0"/>
                <a:cs typeface="Calibri" panose="020F0502020204030204" pitchFamily="34" charset="0"/>
              </a:rPr>
              <a:t> label </a:t>
            </a:r>
            <a:r>
              <a:rPr lang="it-IT" dirty="0" err="1">
                <a:latin typeface="Calibri" panose="020F0502020204030204" pitchFamily="34" charset="0"/>
                <a:ea typeface="Calibri" panose="020F0502020204030204" pitchFamily="34" charset="0"/>
                <a:cs typeface="Calibri" panose="020F0502020204030204" pitchFamily="34" charset="0"/>
              </a:rPr>
              <a:t>associated</a:t>
            </a:r>
            <a:r>
              <a:rPr lang="it-IT" dirty="0">
                <a:latin typeface="Calibri" panose="020F0502020204030204" pitchFamily="34" charset="0"/>
                <a:ea typeface="Calibri" panose="020F0502020204030204" pitchFamily="34" charset="0"/>
                <a:cs typeface="Calibri" panose="020F0502020204030204" pitchFamily="34" charset="0"/>
              </a:rPr>
              <a:t> with </a:t>
            </a:r>
            <a:r>
              <a:rPr lang="it-IT" dirty="0" err="1">
                <a:latin typeface="Calibri" panose="020F0502020204030204" pitchFamily="34" charset="0"/>
                <a:ea typeface="Calibri" panose="020F0502020204030204" pitchFamily="34" charset="0"/>
                <a:cs typeface="Calibri" panose="020F0502020204030204" pitchFamily="34" charset="0"/>
              </a:rPr>
              <a:t>it</a:t>
            </a:r>
            <a:r>
              <a:rPr lang="it-IT" dirty="0">
                <a:latin typeface="Calibri" panose="020F0502020204030204" pitchFamily="34" charset="0"/>
                <a:ea typeface="Calibri" panose="020F0502020204030204" pitchFamily="34" charset="0"/>
                <a:cs typeface="Calibri" panose="020F0502020204030204" pitchFamily="34" charset="0"/>
              </a:rPr>
              <a:t>, so </a:t>
            </a:r>
            <a:r>
              <a:rPr lang="it-IT" dirty="0" err="1">
                <a:latin typeface="Calibri" panose="020F0502020204030204" pitchFamily="34" charset="0"/>
                <a:ea typeface="Calibri" panose="020F0502020204030204" pitchFamily="34" charset="0"/>
                <a:cs typeface="Calibri" panose="020F0502020204030204" pitchFamily="34" charset="0"/>
              </a:rPr>
              <a:t>it</a:t>
            </a:r>
            <a:r>
              <a:rPr lang="it-IT" dirty="0">
                <a:latin typeface="Calibri" panose="020F0502020204030204" pitchFamily="34" charset="0"/>
                <a:ea typeface="Calibri" panose="020F0502020204030204" pitchFamily="34" charset="0"/>
                <a:cs typeface="Calibri" panose="020F0502020204030204" pitchFamily="34" charset="0"/>
              </a:rPr>
              <a:t> </a:t>
            </a:r>
            <a:r>
              <a:rPr lang="it-IT" dirty="0" err="1">
                <a:latin typeface="Calibri" panose="020F0502020204030204" pitchFamily="34" charset="0"/>
                <a:ea typeface="Calibri" panose="020F0502020204030204" pitchFamily="34" charset="0"/>
                <a:cs typeface="Calibri" panose="020F0502020204030204" pitchFamily="34" charset="0"/>
              </a:rPr>
              <a:t>is</a:t>
            </a:r>
            <a:r>
              <a:rPr lang="it-IT" dirty="0">
                <a:latin typeface="Calibri" panose="020F0502020204030204" pitchFamily="34" charset="0"/>
                <a:ea typeface="Calibri" panose="020F0502020204030204" pitchFamily="34" charset="0"/>
                <a:cs typeface="Calibri" panose="020F0502020204030204" pitchFamily="34" charset="0"/>
              </a:rPr>
              <a:t> </a:t>
            </a:r>
            <a:r>
              <a:rPr lang="it-IT" dirty="0" err="1">
                <a:latin typeface="Calibri" panose="020F0502020204030204" pitchFamily="34" charset="0"/>
                <a:ea typeface="Calibri" panose="020F0502020204030204" pitchFamily="34" charset="0"/>
                <a:cs typeface="Calibri" panose="020F0502020204030204" pitchFamily="34" charset="0"/>
              </a:rPr>
              <a:t>isolated</a:t>
            </a:r>
            <a:r>
              <a:rPr lang="it-IT" dirty="0">
                <a:latin typeface="Calibri" panose="020F0502020204030204" pitchFamily="34" charset="0"/>
                <a:ea typeface="Calibri" panose="020F0502020204030204" pitchFamily="34" charset="0"/>
                <a:cs typeface="Calibri" panose="020F0502020204030204" pitchFamily="34" charset="0"/>
              </a:rPr>
              <a:t> from the </a:t>
            </a:r>
            <a:r>
              <a:rPr lang="it-IT" dirty="0" err="1">
                <a:latin typeface="Calibri" panose="020F0502020204030204" pitchFamily="34" charset="0"/>
                <a:ea typeface="Calibri" panose="020F0502020204030204" pitchFamily="34" charset="0"/>
                <a:cs typeface="Calibri" panose="020F0502020204030204" pitchFamily="34" charset="0"/>
              </a:rPr>
              <a:t>rest</a:t>
            </a:r>
            <a:r>
              <a:rPr lang="it-IT" dirty="0">
                <a:latin typeface="Calibri" panose="020F0502020204030204" pitchFamily="34" charset="0"/>
                <a:ea typeface="Calibri" panose="020F0502020204030204" pitchFamily="34" charset="0"/>
                <a:cs typeface="Calibri" panose="020F0502020204030204" pitchFamily="34" charset="0"/>
              </a:rPr>
              <a:t> of  the </a:t>
            </a:r>
            <a:r>
              <a:rPr lang="it-IT" dirty="0" err="1">
                <a:latin typeface="Calibri" panose="020F0502020204030204" pitchFamily="34" charset="0"/>
                <a:ea typeface="Calibri" panose="020F0502020204030204" pitchFamily="34" charset="0"/>
                <a:cs typeface="Calibri" panose="020F0502020204030204" pitchFamily="34" charset="0"/>
              </a:rPr>
              <a:t>maze</a:t>
            </a:r>
            <a:endParaRPr lang="it-IT" dirty="0">
              <a:latin typeface="Calibri" panose="020F0502020204030204" pitchFamily="34" charset="0"/>
              <a:ea typeface="Calibri" panose="020F0502020204030204" pitchFamily="34" charset="0"/>
              <a:cs typeface="Calibri" panose="020F0502020204030204" pitchFamily="34" charset="0"/>
            </a:endParaRPr>
          </a:p>
        </p:txBody>
      </p:sp>
      <p:sp>
        <p:nvSpPr>
          <p:cNvPr id="9" name="Titolo 1">
            <a:extLst>
              <a:ext uri="{FF2B5EF4-FFF2-40B4-BE49-F238E27FC236}">
                <a16:creationId xmlns:a16="http://schemas.microsoft.com/office/drawing/2014/main" id="{3EE581C6-16D4-2880-D783-A7C0FC41DCEE}"/>
              </a:ext>
            </a:extLst>
          </p:cNvPr>
          <p:cNvSpPr>
            <a:spLocks noGrp="1"/>
          </p:cNvSpPr>
          <p:nvPr>
            <p:ph type="title"/>
          </p:nvPr>
        </p:nvSpPr>
        <p:spPr>
          <a:xfrm>
            <a:off x="1141412" y="618519"/>
            <a:ext cx="10440987" cy="750544"/>
          </a:xfrm>
        </p:spPr>
        <p:txBody>
          <a:bodyPr>
            <a:noAutofit/>
          </a:bodyPr>
          <a:lstStyle/>
          <a:p>
            <a:r>
              <a:rPr lang="en-US"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Identification of Regions and Paths in the Maze</a:t>
            </a:r>
            <a:endParaRPr lang="it-IT" dirty="0"/>
          </a:p>
        </p:txBody>
      </p:sp>
    </p:spTree>
    <p:extLst>
      <p:ext uri="{BB962C8B-B14F-4D97-AF65-F5344CB8AC3E}">
        <p14:creationId xmlns:p14="http://schemas.microsoft.com/office/powerpoint/2010/main" val="3468609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799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Söhne</vt:lpstr>
      <vt:lpstr>Söhne Mono</vt:lpstr>
      <vt:lpstr>Tw Cen MT</vt:lpstr>
      <vt:lpstr>Wingdings</vt:lpstr>
      <vt:lpstr>Circuito</vt:lpstr>
      <vt:lpstr>Computer vision project</vt:lpstr>
      <vt:lpstr>Introduction</vt:lpstr>
      <vt:lpstr>Image Analysis</vt:lpstr>
      <vt:lpstr>Image Binarization</vt:lpstr>
      <vt:lpstr>Morphological Operations</vt:lpstr>
      <vt:lpstr>Presentazione standard di PowerPoint</vt:lpstr>
      <vt:lpstr>Identification of Regions and Paths in the Maze</vt:lpstr>
      <vt:lpstr>Identification of Regions and Paths in the Maze</vt:lpstr>
      <vt:lpstr>Identification of Regions and Paths in the Maze</vt:lpstr>
      <vt:lpstr>Computation Performance </vt:lpstr>
      <vt:lpstr>Evaluation Display and Save Output</vt:lpstr>
      <vt:lpstr>Evaluation Display and Save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dc:title>
  <dc:creator>Federico Cignoli</dc:creator>
  <cp:lastModifiedBy>Federico Cignoli</cp:lastModifiedBy>
  <cp:revision>34</cp:revision>
  <dcterms:created xsi:type="dcterms:W3CDTF">2024-02-27T16:13:31Z</dcterms:created>
  <dcterms:modified xsi:type="dcterms:W3CDTF">2024-03-04T13:43:17Z</dcterms:modified>
</cp:coreProperties>
</file>