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7/20/2022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7/20/2022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52333C-67E8-EEC7-2EE6-B4D3C613BE5B}"/>
              </a:ext>
            </a:extLst>
          </p:cNvPr>
          <p:cNvSpPr>
            <a:spLocks noGrp="1"/>
          </p:cNvSpPr>
          <p:nvPr>
            <p:ph type="ctrTitle"/>
          </p:nvPr>
        </p:nvSpPr>
        <p:spPr/>
        <p:txBody>
          <a:bodyPr/>
          <a:lstStyle/>
          <a:p>
            <a:pPr algn="ctr"/>
            <a:r>
              <a:rPr lang="it-IT" sz="4800" b="1" i="1" dirty="0">
                <a:effectLst>
                  <a:outerShdw blurRad="38100" dist="38100" dir="2700000" algn="tl">
                    <a:srgbClr val="000000">
                      <a:alpha val="43137"/>
                    </a:srgbClr>
                  </a:outerShdw>
                </a:effectLst>
              </a:rPr>
              <a:t>SIQILLIYYA</a:t>
            </a:r>
            <a:endParaRPr lang="it-IT" dirty="0"/>
          </a:p>
        </p:txBody>
      </p:sp>
      <p:sp>
        <p:nvSpPr>
          <p:cNvPr id="3" name="Sottotitolo 2">
            <a:extLst>
              <a:ext uri="{FF2B5EF4-FFF2-40B4-BE49-F238E27FC236}">
                <a16:creationId xmlns:a16="http://schemas.microsoft.com/office/drawing/2014/main" id="{8BB702AF-34ED-3FCE-335F-350B375C0845}"/>
              </a:ext>
            </a:extLst>
          </p:cNvPr>
          <p:cNvSpPr>
            <a:spLocks noGrp="1"/>
          </p:cNvSpPr>
          <p:nvPr>
            <p:ph type="subTitle" idx="1"/>
          </p:nvPr>
        </p:nvSpPr>
        <p:spPr/>
        <p:txBody>
          <a:bodyPr/>
          <a:lstStyle/>
          <a:p>
            <a:pPr algn="ctr"/>
            <a:r>
              <a:rPr lang="it-IT" sz="4000" i="1" dirty="0">
                <a:effectLst>
                  <a:outerShdw blurRad="38100" dist="38100" dir="2700000" algn="tl">
                    <a:srgbClr val="000000">
                      <a:alpha val="43137"/>
                    </a:srgbClr>
                  </a:outerShdw>
                </a:effectLst>
              </a:rPr>
              <a:t>IL PORTALE DELLA SICILIA ARABA</a:t>
            </a:r>
          </a:p>
          <a:p>
            <a:pPr algn="ctr"/>
            <a:endParaRPr lang="it-IT" dirty="0"/>
          </a:p>
        </p:txBody>
      </p:sp>
      <p:sp>
        <p:nvSpPr>
          <p:cNvPr id="4" name="CasellaDiTesto 3">
            <a:extLst>
              <a:ext uri="{FF2B5EF4-FFF2-40B4-BE49-F238E27FC236}">
                <a16:creationId xmlns:a16="http://schemas.microsoft.com/office/drawing/2014/main" id="{9F630CEE-B9EE-AB8E-56BF-CEBEAB31947E}"/>
              </a:ext>
            </a:extLst>
          </p:cNvPr>
          <p:cNvSpPr txBox="1"/>
          <p:nvPr/>
        </p:nvSpPr>
        <p:spPr>
          <a:xfrm>
            <a:off x="9066998" y="5621154"/>
            <a:ext cx="2772076" cy="646331"/>
          </a:xfrm>
          <a:prstGeom prst="rect">
            <a:avLst/>
          </a:prstGeom>
          <a:noFill/>
        </p:spPr>
        <p:txBody>
          <a:bodyPr wrap="square" rtlCol="0">
            <a:spAutoFit/>
          </a:bodyPr>
          <a:lstStyle/>
          <a:p>
            <a:r>
              <a:rPr lang="it-IT" altLang="it-IT" dirty="0"/>
              <a:t>–  FEDERICA CARBONE</a:t>
            </a:r>
          </a:p>
          <a:p>
            <a:endParaRPr lang="it-IT" dirty="0"/>
          </a:p>
        </p:txBody>
      </p:sp>
    </p:spTree>
    <p:extLst>
      <p:ext uri="{BB962C8B-B14F-4D97-AF65-F5344CB8AC3E}">
        <p14:creationId xmlns:p14="http://schemas.microsoft.com/office/powerpoint/2010/main" val="1401772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4498DE-7640-691A-55C8-0AEF54F10BC7}"/>
              </a:ext>
            </a:extLst>
          </p:cNvPr>
          <p:cNvSpPr>
            <a:spLocks noGrp="1"/>
          </p:cNvSpPr>
          <p:nvPr>
            <p:ph type="title"/>
          </p:nvPr>
        </p:nvSpPr>
        <p:spPr>
          <a:xfrm>
            <a:off x="1141413" y="618518"/>
            <a:ext cx="9905998" cy="1114029"/>
          </a:xfrm>
        </p:spPr>
        <p:txBody>
          <a:bodyPr/>
          <a:lstStyle/>
          <a:p>
            <a:pPr algn="ctr"/>
            <a:r>
              <a:rPr lang="it-IT" b="1" dirty="0"/>
              <a:t>SIQILLIYYA: L’IDEA</a:t>
            </a:r>
            <a:endParaRPr lang="it-IT" dirty="0"/>
          </a:p>
        </p:txBody>
      </p:sp>
      <p:sp>
        <p:nvSpPr>
          <p:cNvPr id="3" name="Segnaposto contenuto 2">
            <a:extLst>
              <a:ext uri="{FF2B5EF4-FFF2-40B4-BE49-F238E27FC236}">
                <a16:creationId xmlns:a16="http://schemas.microsoft.com/office/drawing/2014/main" id="{4D62EFC7-5741-132F-AA84-E1C3CF1BC6F8}"/>
              </a:ext>
            </a:extLst>
          </p:cNvPr>
          <p:cNvSpPr>
            <a:spLocks noGrp="1"/>
          </p:cNvSpPr>
          <p:nvPr>
            <p:ph idx="1"/>
          </p:nvPr>
        </p:nvSpPr>
        <p:spPr>
          <a:xfrm>
            <a:off x="1141412" y="1732548"/>
            <a:ext cx="9905999" cy="4506934"/>
          </a:xfrm>
        </p:spPr>
        <p:txBody>
          <a:bodyPr>
            <a:normAutofit fontScale="92500"/>
          </a:bodyPr>
          <a:lstStyle/>
          <a:p>
            <a:pPr marL="0" indent="0" algn="just" fontAlgn="auto">
              <a:spcAft>
                <a:spcPts val="0"/>
              </a:spcAft>
              <a:buFont typeface="Arial" panose="020B0604020202020204" pitchFamily="34" charset="0"/>
              <a:buNone/>
              <a:defRPr/>
            </a:pPr>
            <a:r>
              <a:rPr lang="it-IT" dirty="0"/>
              <a:t>Il progetto raccoglie e rende accessibili tutti i documenti riguardanti la dominazione araba in Sicilia relativi a 5 ambiti: poesia, architettura, storiografia, cucina e folklore. E’ inoltre anche presente un forum sulla linguistica. Per la prima volta, per quanto riguarda la Sicilia araba, vengono riuniti insieme materiali così diversificati.</a:t>
            </a:r>
          </a:p>
          <a:p>
            <a:pPr marL="0" indent="0" algn="just" fontAlgn="auto">
              <a:spcAft>
                <a:spcPts val="0"/>
              </a:spcAft>
              <a:buFont typeface="Arial" panose="020B0604020202020204" pitchFamily="34" charset="0"/>
              <a:buNone/>
              <a:defRPr/>
            </a:pPr>
            <a:r>
              <a:rPr lang="it-IT" dirty="0"/>
              <a:t>Oltre alla consultazione e all’analisi dei documenti, il sito diventa interattivo tramite gli storytelling, che permettono all’utente d’immergersi in quell’antico mondo da tutti i punti di vista.  </a:t>
            </a:r>
          </a:p>
          <a:p>
            <a:pPr marL="0" indent="0" algn="just" fontAlgn="auto">
              <a:spcAft>
                <a:spcPts val="0"/>
              </a:spcAft>
              <a:buFont typeface="Arial" panose="020B0604020202020204" pitchFamily="34" charset="0"/>
              <a:buNone/>
              <a:defRPr/>
            </a:pPr>
            <a:r>
              <a:rPr lang="it-IT" dirty="0"/>
              <a:t>L’obiettivo è preservare la memoria di quest’importante epoca nella storia siciliana e comprendere come questo popolo così antico c’influenzi tutt’oggi giornalmente nei nostri usi e costumi.</a:t>
            </a:r>
          </a:p>
        </p:txBody>
      </p:sp>
    </p:spTree>
    <p:extLst>
      <p:ext uri="{BB962C8B-B14F-4D97-AF65-F5344CB8AC3E}">
        <p14:creationId xmlns:p14="http://schemas.microsoft.com/office/powerpoint/2010/main" val="420046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3C09B1-FDD7-144F-926F-AACA6D9E3A36}"/>
              </a:ext>
            </a:extLst>
          </p:cNvPr>
          <p:cNvSpPr>
            <a:spLocks noGrp="1"/>
          </p:cNvSpPr>
          <p:nvPr>
            <p:ph type="title"/>
          </p:nvPr>
        </p:nvSpPr>
        <p:spPr>
          <a:xfrm>
            <a:off x="1066801" y="38501"/>
            <a:ext cx="9906000" cy="823913"/>
          </a:xfrm>
        </p:spPr>
        <p:txBody>
          <a:bodyPr/>
          <a:lstStyle/>
          <a:p>
            <a:pPr algn="ctr"/>
            <a:r>
              <a:rPr lang="it-IT" dirty="0"/>
              <a:t>COMPONENTI LOGICHE</a:t>
            </a:r>
          </a:p>
        </p:txBody>
      </p:sp>
      <p:sp>
        <p:nvSpPr>
          <p:cNvPr id="3" name="Segnaposto testo 2">
            <a:extLst>
              <a:ext uri="{FF2B5EF4-FFF2-40B4-BE49-F238E27FC236}">
                <a16:creationId xmlns:a16="http://schemas.microsoft.com/office/drawing/2014/main" id="{01611805-F718-9744-FB8D-9079B9870726}"/>
              </a:ext>
            </a:extLst>
          </p:cNvPr>
          <p:cNvSpPr>
            <a:spLocks noGrp="1"/>
          </p:cNvSpPr>
          <p:nvPr>
            <p:ph type="body" idx="1"/>
          </p:nvPr>
        </p:nvSpPr>
        <p:spPr>
          <a:xfrm>
            <a:off x="1141410" y="619126"/>
            <a:ext cx="4878392" cy="823912"/>
          </a:xfrm>
        </p:spPr>
        <p:txBody>
          <a:bodyPr/>
          <a:lstStyle/>
          <a:p>
            <a:r>
              <a:rPr lang="it-IT" dirty="0"/>
              <a:t>UTILITIES</a:t>
            </a:r>
          </a:p>
        </p:txBody>
      </p:sp>
      <p:sp>
        <p:nvSpPr>
          <p:cNvPr id="4" name="Segnaposto contenuto 3">
            <a:extLst>
              <a:ext uri="{FF2B5EF4-FFF2-40B4-BE49-F238E27FC236}">
                <a16:creationId xmlns:a16="http://schemas.microsoft.com/office/drawing/2014/main" id="{453693D4-0298-632E-94AF-991638927918}"/>
              </a:ext>
            </a:extLst>
          </p:cNvPr>
          <p:cNvSpPr>
            <a:spLocks noGrp="1"/>
          </p:cNvSpPr>
          <p:nvPr>
            <p:ph sz="half" idx="2"/>
          </p:nvPr>
        </p:nvSpPr>
        <p:spPr>
          <a:xfrm>
            <a:off x="1066800" y="1443039"/>
            <a:ext cx="4953001" cy="5236894"/>
          </a:xfrm>
        </p:spPr>
        <p:txBody>
          <a:bodyPr>
            <a:normAutofit fontScale="92500" lnSpcReduction="20000"/>
          </a:bodyPr>
          <a:lstStyle/>
          <a:p>
            <a:pPr algn="just" fontAlgn="auto">
              <a:spcAft>
                <a:spcPts val="0"/>
              </a:spcAft>
              <a:defRPr/>
            </a:pPr>
            <a:r>
              <a:rPr lang="it-IT" dirty="0"/>
              <a:t>Carosello degli ambiti analizzati</a:t>
            </a:r>
          </a:p>
          <a:p>
            <a:pPr algn="just" fontAlgn="auto">
              <a:spcAft>
                <a:spcPts val="0"/>
              </a:spcAft>
              <a:defRPr/>
            </a:pPr>
            <a:r>
              <a:rPr lang="it-IT" dirty="0"/>
              <a:t>Cards (con bottoni) degli items</a:t>
            </a:r>
          </a:p>
          <a:p>
            <a:pPr algn="just" fontAlgn="auto">
              <a:spcAft>
                <a:spcPts val="0"/>
              </a:spcAft>
              <a:defRPr/>
            </a:pPr>
            <a:r>
              <a:rPr lang="it-IT" dirty="0" err="1"/>
              <a:t>Accordion</a:t>
            </a:r>
            <a:r>
              <a:rPr lang="it-IT" dirty="0"/>
              <a:t> per la ricerca avanzata</a:t>
            </a:r>
          </a:p>
          <a:p>
            <a:pPr algn="just" fontAlgn="auto">
              <a:spcAft>
                <a:spcPts val="0"/>
              </a:spcAft>
              <a:defRPr/>
            </a:pPr>
            <a:r>
              <a:rPr lang="it-IT" dirty="0" err="1"/>
              <a:t>Breadcrumbs</a:t>
            </a:r>
            <a:endParaRPr lang="it-IT" dirty="0"/>
          </a:p>
          <a:p>
            <a:pPr algn="just" fontAlgn="auto">
              <a:spcAft>
                <a:spcPts val="0"/>
              </a:spcAft>
              <a:defRPr/>
            </a:pPr>
            <a:r>
              <a:rPr lang="it-IT" dirty="0" err="1"/>
              <a:t>Dropdown</a:t>
            </a:r>
            <a:r>
              <a:rPr lang="it-IT" dirty="0"/>
              <a:t> e </a:t>
            </a:r>
            <a:r>
              <a:rPr lang="it-IT" dirty="0" err="1"/>
              <a:t>collapse</a:t>
            </a:r>
            <a:r>
              <a:rPr lang="it-IT" dirty="0"/>
              <a:t> in </a:t>
            </a:r>
            <a:r>
              <a:rPr lang="it-IT" dirty="0" err="1"/>
              <a:t>aside</a:t>
            </a:r>
            <a:endParaRPr lang="it-IT" dirty="0"/>
          </a:p>
          <a:p>
            <a:pPr algn="just" fontAlgn="auto">
              <a:spcAft>
                <a:spcPts val="0"/>
              </a:spcAft>
              <a:defRPr/>
            </a:pPr>
            <a:r>
              <a:rPr lang="it-IT" dirty="0" err="1"/>
              <a:t>Navbar</a:t>
            </a:r>
            <a:r>
              <a:rPr lang="it-IT" dirty="0"/>
              <a:t> e </a:t>
            </a:r>
            <a:r>
              <a:rPr lang="it-IT" dirty="0" err="1"/>
              <a:t>navs</a:t>
            </a:r>
            <a:r>
              <a:rPr lang="it-IT" dirty="0"/>
              <a:t> &amp; </a:t>
            </a:r>
            <a:r>
              <a:rPr lang="it-IT" dirty="0" err="1"/>
              <a:t>tabs</a:t>
            </a:r>
            <a:endParaRPr lang="it-IT" dirty="0"/>
          </a:p>
          <a:p>
            <a:pPr algn="just" fontAlgn="auto">
              <a:spcAft>
                <a:spcPts val="0"/>
              </a:spcAft>
              <a:defRPr/>
            </a:pPr>
            <a:r>
              <a:rPr lang="it-IT" dirty="0" err="1"/>
              <a:t>Tooltips</a:t>
            </a:r>
            <a:r>
              <a:rPr lang="it-IT" dirty="0"/>
              <a:t> sui bottoni degli item</a:t>
            </a:r>
          </a:p>
          <a:p>
            <a:pPr algn="just" fontAlgn="auto">
              <a:spcAft>
                <a:spcPts val="0"/>
              </a:spcAft>
              <a:defRPr/>
            </a:pPr>
            <a:r>
              <a:rPr lang="it-IT" dirty="0" err="1"/>
              <a:t>Pagination</a:t>
            </a:r>
            <a:endParaRPr lang="it-IT" dirty="0"/>
          </a:p>
          <a:p>
            <a:pPr algn="just" fontAlgn="auto">
              <a:spcAft>
                <a:spcPts val="0"/>
              </a:spcAft>
              <a:defRPr/>
            </a:pPr>
            <a:r>
              <a:rPr lang="it-IT" dirty="0"/>
              <a:t>Off-canvas sugli autori</a:t>
            </a:r>
          </a:p>
          <a:p>
            <a:pPr algn="just" fontAlgn="auto">
              <a:spcAft>
                <a:spcPts val="0"/>
              </a:spcAft>
              <a:defRPr/>
            </a:pPr>
            <a:r>
              <a:rPr lang="it-IT" dirty="0" err="1"/>
              <a:t>Cirrus</a:t>
            </a:r>
            <a:r>
              <a:rPr lang="it-IT" dirty="0"/>
              <a:t>, </a:t>
            </a:r>
            <a:r>
              <a:rPr lang="it-IT" dirty="0" err="1"/>
              <a:t>terms</a:t>
            </a:r>
            <a:r>
              <a:rPr lang="it-IT" dirty="0"/>
              <a:t> </a:t>
            </a:r>
            <a:r>
              <a:rPr lang="it-IT" dirty="0" err="1"/>
              <a:t>berry</a:t>
            </a:r>
            <a:r>
              <a:rPr lang="it-IT" dirty="0"/>
              <a:t>, andamenti e sommario dei testi</a:t>
            </a:r>
          </a:p>
        </p:txBody>
      </p:sp>
      <p:sp>
        <p:nvSpPr>
          <p:cNvPr id="5" name="Segnaposto testo 4">
            <a:extLst>
              <a:ext uri="{FF2B5EF4-FFF2-40B4-BE49-F238E27FC236}">
                <a16:creationId xmlns:a16="http://schemas.microsoft.com/office/drawing/2014/main" id="{6DC95270-CB74-0143-FFEA-699006FE20E5}"/>
              </a:ext>
            </a:extLst>
          </p:cNvPr>
          <p:cNvSpPr>
            <a:spLocks noGrp="1"/>
          </p:cNvSpPr>
          <p:nvPr>
            <p:ph type="body" sz="quarter" idx="3"/>
          </p:nvPr>
        </p:nvSpPr>
        <p:spPr>
          <a:xfrm>
            <a:off x="6057104" y="619126"/>
            <a:ext cx="4878392" cy="823912"/>
          </a:xfrm>
        </p:spPr>
        <p:txBody>
          <a:bodyPr/>
          <a:lstStyle/>
          <a:p>
            <a:r>
              <a:rPr lang="it-IT" dirty="0"/>
              <a:t>STORYTELLING</a:t>
            </a:r>
          </a:p>
        </p:txBody>
      </p:sp>
      <p:sp>
        <p:nvSpPr>
          <p:cNvPr id="6" name="Segnaposto contenuto 5">
            <a:extLst>
              <a:ext uri="{FF2B5EF4-FFF2-40B4-BE49-F238E27FC236}">
                <a16:creationId xmlns:a16="http://schemas.microsoft.com/office/drawing/2014/main" id="{385FA533-2A8D-DD19-FBA8-3F2F76FE4CC4}"/>
              </a:ext>
            </a:extLst>
          </p:cNvPr>
          <p:cNvSpPr>
            <a:spLocks noGrp="1"/>
          </p:cNvSpPr>
          <p:nvPr>
            <p:ph sz="quarter" idx="4"/>
          </p:nvPr>
        </p:nvSpPr>
        <p:spPr>
          <a:xfrm>
            <a:off x="6172200" y="1443038"/>
            <a:ext cx="4875210" cy="2289949"/>
          </a:xfrm>
        </p:spPr>
        <p:txBody>
          <a:bodyPr>
            <a:normAutofit fontScale="92500" lnSpcReduction="20000"/>
          </a:bodyPr>
          <a:lstStyle/>
          <a:p>
            <a:pPr algn="just" fontAlgn="auto">
              <a:spcAft>
                <a:spcPts val="0"/>
              </a:spcAft>
              <a:defRPr/>
            </a:pPr>
            <a:r>
              <a:rPr lang="it-IT" dirty="0"/>
              <a:t>Linea del tempo</a:t>
            </a:r>
          </a:p>
          <a:p>
            <a:pPr algn="just" fontAlgn="auto">
              <a:spcAft>
                <a:spcPts val="0"/>
              </a:spcAft>
              <a:defRPr/>
            </a:pPr>
            <a:r>
              <a:rPr lang="it-IT" dirty="0" err="1"/>
              <a:t>Storymap</a:t>
            </a:r>
            <a:r>
              <a:rPr lang="it-IT" dirty="0"/>
              <a:t> (dei toponimi)</a:t>
            </a:r>
          </a:p>
          <a:p>
            <a:pPr algn="just" fontAlgn="auto">
              <a:spcAft>
                <a:spcPts val="0"/>
              </a:spcAft>
              <a:defRPr/>
            </a:pPr>
            <a:r>
              <a:rPr lang="it-IT" dirty="0"/>
              <a:t>VCR scene della Palermo arabo-normanna</a:t>
            </a:r>
          </a:p>
        </p:txBody>
      </p:sp>
      <p:pic>
        <p:nvPicPr>
          <p:cNvPr id="8" name="Immagine 7">
            <a:extLst>
              <a:ext uri="{FF2B5EF4-FFF2-40B4-BE49-F238E27FC236}">
                <a16:creationId xmlns:a16="http://schemas.microsoft.com/office/drawing/2014/main" id="{9E2B9C79-5717-5C20-6BC5-08DB3495E8A5}"/>
              </a:ext>
            </a:extLst>
          </p:cNvPr>
          <p:cNvPicPr>
            <a:picLocks noChangeAspect="1"/>
          </p:cNvPicPr>
          <p:nvPr/>
        </p:nvPicPr>
        <p:blipFill>
          <a:blip r:embed="rId2"/>
          <a:stretch>
            <a:fillRect/>
          </a:stretch>
        </p:blipFill>
        <p:spPr>
          <a:xfrm>
            <a:off x="6384493" y="3732987"/>
            <a:ext cx="4223614" cy="20836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11572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E84D67-BE4E-C060-1B30-65C904F75F51}"/>
              </a:ext>
            </a:extLst>
          </p:cNvPr>
          <p:cNvSpPr>
            <a:spLocks noGrp="1"/>
          </p:cNvSpPr>
          <p:nvPr>
            <p:ph type="title"/>
          </p:nvPr>
        </p:nvSpPr>
        <p:spPr>
          <a:xfrm>
            <a:off x="1228040" y="118005"/>
            <a:ext cx="9905998" cy="960025"/>
          </a:xfrm>
        </p:spPr>
        <p:txBody>
          <a:bodyPr/>
          <a:lstStyle/>
          <a:p>
            <a:pPr algn="ctr"/>
            <a:r>
              <a:rPr lang="it-IT" dirty="0"/>
              <a:t>ITEMS</a:t>
            </a:r>
          </a:p>
        </p:txBody>
      </p:sp>
      <p:sp>
        <p:nvSpPr>
          <p:cNvPr id="3" name="Segnaposto contenuto 2">
            <a:extLst>
              <a:ext uri="{FF2B5EF4-FFF2-40B4-BE49-F238E27FC236}">
                <a16:creationId xmlns:a16="http://schemas.microsoft.com/office/drawing/2014/main" id="{E802CC7F-9C12-8FCA-B18E-6DC40E1F960F}"/>
              </a:ext>
            </a:extLst>
          </p:cNvPr>
          <p:cNvSpPr>
            <a:spLocks noGrp="1"/>
          </p:cNvSpPr>
          <p:nvPr>
            <p:ph idx="1"/>
          </p:nvPr>
        </p:nvSpPr>
        <p:spPr>
          <a:xfrm>
            <a:off x="1141412" y="972152"/>
            <a:ext cx="9905999" cy="5515275"/>
          </a:xfrm>
        </p:spPr>
        <p:txBody>
          <a:bodyPr>
            <a:normAutofit fontScale="77500" lnSpcReduction="20000"/>
          </a:bodyPr>
          <a:lstStyle/>
          <a:p>
            <a:pPr marL="0" indent="0" algn="just" fontAlgn="auto">
              <a:spcAft>
                <a:spcPts val="0"/>
              </a:spcAft>
              <a:buFont typeface="Arial" panose="020B0604020202020204" pitchFamily="34" charset="0"/>
              <a:buNone/>
              <a:defRPr/>
            </a:pPr>
            <a:r>
              <a:rPr lang="it-IT" dirty="0"/>
              <a:t>Gli items, appartenenti a cinque categorie tipologiche, sono diversificati anche cromaticamente (blu per le poesie, rosso per le storiografie, verde per le leggende, nero per le ricette e giallo per le opere architettoniche).</a:t>
            </a:r>
          </a:p>
          <a:p>
            <a:pPr marL="0" indent="0" algn="just" fontAlgn="auto">
              <a:spcAft>
                <a:spcPts val="0"/>
              </a:spcAft>
              <a:buFont typeface="Arial" panose="020B0604020202020204" pitchFamily="34" charset="0"/>
              <a:buNone/>
              <a:defRPr/>
            </a:pPr>
            <a:r>
              <a:rPr lang="it-IT" dirty="0"/>
              <a:t>La maggior parte degli items sono testi di vario tipo, con un’eccezione.</a:t>
            </a:r>
          </a:p>
          <a:p>
            <a:pPr marL="514350" indent="-514350" algn="just" fontAlgn="auto">
              <a:spcAft>
                <a:spcPts val="0"/>
              </a:spcAft>
              <a:buFont typeface="+mj-lt"/>
              <a:buAutoNum type="romanUcPeriod"/>
              <a:defRPr/>
            </a:pPr>
            <a:r>
              <a:rPr lang="it-IT" dirty="0"/>
              <a:t>Per le poesie viene esposta la foto del testo arabo originale, mentre il testo tradotto è in full-text. Quest’ultimo viene analizzato sia per quanto riguarda le figure retoriche sia attraverso gli strumenti di </a:t>
            </a:r>
            <a:r>
              <a:rPr lang="it-IT" dirty="0" err="1"/>
              <a:t>voyant</a:t>
            </a:r>
            <a:r>
              <a:rPr lang="it-IT" dirty="0"/>
              <a:t> tools.</a:t>
            </a:r>
          </a:p>
          <a:p>
            <a:pPr marL="514350" indent="-514350" algn="just" fontAlgn="auto">
              <a:spcAft>
                <a:spcPts val="0"/>
              </a:spcAft>
              <a:buFont typeface="+mj-lt"/>
              <a:buAutoNum type="romanUcPeriod"/>
              <a:defRPr/>
            </a:pPr>
            <a:r>
              <a:rPr lang="it-IT" dirty="0"/>
              <a:t>Per le storiografie, oltre a mostrare la copertina del libro, esse vengono suddivise in capitoli, analizzati singolarmente tramite gli strumenti di </a:t>
            </a:r>
            <a:r>
              <a:rPr lang="it-IT" dirty="0" err="1"/>
              <a:t>voyant</a:t>
            </a:r>
            <a:r>
              <a:rPr lang="it-IT" dirty="0"/>
              <a:t> tools. Nei casi di storiografie generali della storia della Sicilia, si riportano soltanto i capitoli riguardanti la dominazione araba.</a:t>
            </a:r>
          </a:p>
          <a:p>
            <a:pPr marL="514350" indent="-514350" algn="just" fontAlgn="auto">
              <a:spcAft>
                <a:spcPts val="0"/>
              </a:spcAft>
              <a:buFont typeface="+mj-lt"/>
              <a:buAutoNum type="romanUcPeriod"/>
              <a:defRPr/>
            </a:pPr>
            <a:r>
              <a:rPr lang="it-IT" dirty="0"/>
              <a:t>Le ricette e le leggende sono testi liberi, provenienti da fonti diversificate (scritte online o in cartaceo oppure orali) e trascritte in modo omogeneo dalla responsabile del progetto. Vengono inoltre mostrate delle fotografie.</a:t>
            </a:r>
          </a:p>
          <a:p>
            <a:pPr marL="514350" indent="-514350" algn="just" fontAlgn="auto">
              <a:spcAft>
                <a:spcPts val="0"/>
              </a:spcAft>
              <a:buFont typeface="+mj-lt"/>
              <a:buAutoNum type="romanUcPeriod"/>
              <a:defRPr/>
            </a:pPr>
            <a:r>
              <a:rPr lang="it-IT" dirty="0"/>
              <a:t>La nostra eccezione sono le opere architettoniche, di cui si riportano varie fotografie dell’interno, dell’esterno e di particolari, con la spiegazione e la collocazione nel contesto d’appartenenza.</a:t>
            </a:r>
          </a:p>
        </p:txBody>
      </p:sp>
    </p:spTree>
    <p:extLst>
      <p:ext uri="{BB962C8B-B14F-4D97-AF65-F5344CB8AC3E}">
        <p14:creationId xmlns:p14="http://schemas.microsoft.com/office/powerpoint/2010/main" val="199009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B97765-7F97-6075-201F-C78C7BA15995}"/>
              </a:ext>
            </a:extLst>
          </p:cNvPr>
          <p:cNvSpPr>
            <a:spLocks noGrp="1"/>
          </p:cNvSpPr>
          <p:nvPr>
            <p:ph type="title"/>
          </p:nvPr>
        </p:nvSpPr>
        <p:spPr>
          <a:xfrm>
            <a:off x="1138238" y="339994"/>
            <a:ext cx="9906000" cy="823912"/>
          </a:xfrm>
        </p:spPr>
        <p:txBody>
          <a:bodyPr/>
          <a:lstStyle/>
          <a:p>
            <a:pPr algn="ctr"/>
            <a:r>
              <a:rPr lang="it-IT" dirty="0"/>
              <a:t>STANDARD</a:t>
            </a:r>
          </a:p>
        </p:txBody>
      </p:sp>
      <p:sp>
        <p:nvSpPr>
          <p:cNvPr id="3" name="Segnaposto testo 2">
            <a:extLst>
              <a:ext uri="{FF2B5EF4-FFF2-40B4-BE49-F238E27FC236}">
                <a16:creationId xmlns:a16="http://schemas.microsoft.com/office/drawing/2014/main" id="{14F7AB5C-22EC-2584-A9D8-123812B71F68}"/>
              </a:ext>
            </a:extLst>
          </p:cNvPr>
          <p:cNvSpPr>
            <a:spLocks noGrp="1"/>
          </p:cNvSpPr>
          <p:nvPr>
            <p:ph type="body" idx="1"/>
          </p:nvPr>
        </p:nvSpPr>
        <p:spPr>
          <a:xfrm>
            <a:off x="1144590" y="2766255"/>
            <a:ext cx="4881564" cy="823912"/>
          </a:xfrm>
        </p:spPr>
        <p:txBody>
          <a:bodyPr/>
          <a:lstStyle/>
          <a:p>
            <a:r>
              <a:rPr lang="it-IT" dirty="0"/>
              <a:t>TESTI</a:t>
            </a:r>
          </a:p>
        </p:txBody>
      </p:sp>
      <p:sp>
        <p:nvSpPr>
          <p:cNvPr id="4" name="Segnaposto contenuto 3">
            <a:extLst>
              <a:ext uri="{FF2B5EF4-FFF2-40B4-BE49-F238E27FC236}">
                <a16:creationId xmlns:a16="http://schemas.microsoft.com/office/drawing/2014/main" id="{2C6A8B65-32EC-9790-E8E9-A3486107819B}"/>
              </a:ext>
            </a:extLst>
          </p:cNvPr>
          <p:cNvSpPr>
            <a:spLocks noGrp="1"/>
          </p:cNvSpPr>
          <p:nvPr>
            <p:ph sz="half" idx="2"/>
          </p:nvPr>
        </p:nvSpPr>
        <p:spPr>
          <a:xfrm>
            <a:off x="1144590" y="3679789"/>
            <a:ext cx="4878391" cy="2717801"/>
          </a:xfrm>
        </p:spPr>
        <p:txBody>
          <a:bodyPr/>
          <a:lstStyle/>
          <a:p>
            <a:pPr marL="0" indent="0">
              <a:buNone/>
            </a:pPr>
            <a:r>
              <a:rPr lang="it-IT" dirty="0"/>
              <a:t>Per le prime tre categorie di items, essendo tutti full-text, si è optato per lo standard TEI. La versione utilizzata è la P5.</a:t>
            </a:r>
          </a:p>
          <a:p>
            <a:pPr marL="0" indent="0">
              <a:buNone/>
            </a:pPr>
            <a:endParaRPr lang="it-IT" dirty="0"/>
          </a:p>
        </p:txBody>
      </p:sp>
      <p:sp>
        <p:nvSpPr>
          <p:cNvPr id="5" name="Segnaposto testo 4">
            <a:extLst>
              <a:ext uri="{FF2B5EF4-FFF2-40B4-BE49-F238E27FC236}">
                <a16:creationId xmlns:a16="http://schemas.microsoft.com/office/drawing/2014/main" id="{A951B27A-0BA1-3DE5-57B9-22BFF0E93390}"/>
              </a:ext>
            </a:extLst>
          </p:cNvPr>
          <p:cNvSpPr>
            <a:spLocks noGrp="1"/>
          </p:cNvSpPr>
          <p:nvPr>
            <p:ph type="body" sz="quarter" idx="3"/>
          </p:nvPr>
        </p:nvSpPr>
        <p:spPr>
          <a:xfrm>
            <a:off x="6169020" y="2766255"/>
            <a:ext cx="4875212" cy="823912"/>
          </a:xfrm>
        </p:spPr>
        <p:txBody>
          <a:bodyPr/>
          <a:lstStyle/>
          <a:p>
            <a:r>
              <a:rPr lang="it-IT" dirty="0"/>
              <a:t>OPERE ARCHITETTONICHE</a:t>
            </a:r>
          </a:p>
        </p:txBody>
      </p:sp>
      <p:sp>
        <p:nvSpPr>
          <p:cNvPr id="6" name="Segnaposto contenuto 5">
            <a:extLst>
              <a:ext uri="{FF2B5EF4-FFF2-40B4-BE49-F238E27FC236}">
                <a16:creationId xmlns:a16="http://schemas.microsoft.com/office/drawing/2014/main" id="{90410552-4852-6D58-1994-FDCD95CE7D38}"/>
              </a:ext>
            </a:extLst>
          </p:cNvPr>
          <p:cNvSpPr>
            <a:spLocks noGrp="1"/>
          </p:cNvSpPr>
          <p:nvPr>
            <p:ph sz="quarter" idx="4"/>
          </p:nvPr>
        </p:nvSpPr>
        <p:spPr>
          <a:xfrm>
            <a:off x="6169021" y="3692352"/>
            <a:ext cx="4875210" cy="2717801"/>
          </a:xfrm>
        </p:spPr>
        <p:txBody>
          <a:bodyPr/>
          <a:lstStyle/>
          <a:p>
            <a:pPr marL="0" indent="0">
              <a:buNone/>
            </a:pPr>
            <a:r>
              <a:rPr lang="it-IT" dirty="0"/>
              <a:t>Per le opere architettoniche, considerate genericamente tra gli oggetti culturali secondo lo schema di seeing standards, si è optato per lo standard CCO, versione 9.1.7.</a:t>
            </a:r>
          </a:p>
        </p:txBody>
      </p:sp>
      <p:sp>
        <p:nvSpPr>
          <p:cNvPr id="7" name="CasellaDiTesto 6">
            <a:extLst>
              <a:ext uri="{FF2B5EF4-FFF2-40B4-BE49-F238E27FC236}">
                <a16:creationId xmlns:a16="http://schemas.microsoft.com/office/drawing/2014/main" id="{D63DCA8D-7D6F-A7E9-0960-DFC37AEC8242}"/>
              </a:ext>
            </a:extLst>
          </p:cNvPr>
          <p:cNvSpPr txBox="1"/>
          <p:nvPr/>
        </p:nvSpPr>
        <p:spPr>
          <a:xfrm>
            <a:off x="1138238" y="1472665"/>
            <a:ext cx="9905993" cy="1015663"/>
          </a:xfrm>
          <a:prstGeom prst="rect">
            <a:avLst/>
          </a:prstGeom>
          <a:noFill/>
        </p:spPr>
        <p:txBody>
          <a:bodyPr wrap="square" rtlCol="0">
            <a:spAutoFit/>
          </a:bodyPr>
          <a:lstStyle/>
          <a:p>
            <a:r>
              <a:rPr lang="it-IT" altLang="it-IT" sz="2000" dirty="0"/>
              <a:t>I metadati vengono descritti per ogni item con </a:t>
            </a:r>
            <a:r>
              <a:rPr lang="it-IT" altLang="it-IT" sz="2000" dirty="0" err="1"/>
              <a:t>Dublin</a:t>
            </a:r>
            <a:r>
              <a:rPr lang="it-IT" altLang="it-IT" sz="2000" dirty="0"/>
              <a:t> Core, attraverso cui si realizzano anche le triple in RDF. Oltre a ciò, però, a seconda della tipologia dell’item, sono stati utilizzati due standard: uno per i testi e l’altro per le opere architettoniche.</a:t>
            </a:r>
            <a:endParaRPr lang="it-IT" sz="2000" dirty="0"/>
          </a:p>
        </p:txBody>
      </p:sp>
    </p:spTree>
    <p:extLst>
      <p:ext uri="{BB962C8B-B14F-4D97-AF65-F5344CB8AC3E}">
        <p14:creationId xmlns:p14="http://schemas.microsoft.com/office/powerpoint/2010/main" val="322422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2D2C3D-F322-63C2-0795-A418C7738E7E}"/>
              </a:ext>
            </a:extLst>
          </p:cNvPr>
          <p:cNvSpPr>
            <a:spLocks noGrp="1"/>
          </p:cNvSpPr>
          <p:nvPr>
            <p:ph type="title"/>
          </p:nvPr>
        </p:nvSpPr>
        <p:spPr>
          <a:xfrm>
            <a:off x="1141413" y="320135"/>
            <a:ext cx="9905998" cy="988901"/>
          </a:xfrm>
        </p:spPr>
        <p:txBody>
          <a:bodyPr/>
          <a:lstStyle/>
          <a:p>
            <a:pPr algn="ctr"/>
            <a:r>
              <a:rPr lang="it-IT" dirty="0"/>
              <a:t>METODI DI ACCESSO</a:t>
            </a:r>
          </a:p>
        </p:txBody>
      </p:sp>
      <p:sp>
        <p:nvSpPr>
          <p:cNvPr id="3" name="Segnaposto contenuto 2">
            <a:extLst>
              <a:ext uri="{FF2B5EF4-FFF2-40B4-BE49-F238E27FC236}">
                <a16:creationId xmlns:a16="http://schemas.microsoft.com/office/drawing/2014/main" id="{600C1ABD-8932-BC94-3ECC-34984D250F9C}"/>
              </a:ext>
            </a:extLst>
          </p:cNvPr>
          <p:cNvSpPr>
            <a:spLocks noGrp="1"/>
          </p:cNvSpPr>
          <p:nvPr>
            <p:ph idx="1"/>
          </p:nvPr>
        </p:nvSpPr>
        <p:spPr>
          <a:xfrm>
            <a:off x="1141412" y="1501541"/>
            <a:ext cx="9905999" cy="4947385"/>
          </a:xfrm>
        </p:spPr>
        <p:txBody>
          <a:bodyPr>
            <a:normAutofit lnSpcReduction="10000"/>
          </a:bodyPr>
          <a:lstStyle/>
          <a:p>
            <a:pPr marL="0" indent="0" algn="just" fontAlgn="auto">
              <a:spcAft>
                <a:spcPts val="0"/>
              </a:spcAft>
              <a:buFont typeface="Arial" panose="020B0604020202020204" pitchFamily="34" charset="0"/>
              <a:buNone/>
              <a:defRPr/>
            </a:pPr>
            <a:r>
              <a:rPr lang="it-IT" dirty="0"/>
              <a:t>Oltre al catalogo e alla ricerca libera nella </a:t>
            </a:r>
            <a:r>
              <a:rPr lang="it-IT" dirty="0" err="1"/>
              <a:t>navbar</a:t>
            </a:r>
            <a:r>
              <a:rPr lang="it-IT" dirty="0"/>
              <a:t>, sono previsti altri metodi di ricerca avanzata: per persona, per data e per luogo. Per ogni item, queste tre categorie d’informazioni sono differenziate stilisticamente dalle altre per permettere all’utente d’interfacciarsi meglio sia col documento che con la ricerca. Un altro metodo di ricerca possibile, accessibile dall’</a:t>
            </a:r>
            <a:r>
              <a:rPr lang="it-IT" dirty="0" err="1"/>
              <a:t>aside</a:t>
            </a:r>
            <a:r>
              <a:rPr lang="it-IT" dirty="0"/>
              <a:t> del catalogo o dal carosello dell’homepage, è quello tematico.</a:t>
            </a:r>
          </a:p>
          <a:p>
            <a:pPr marL="0" indent="0" algn="just" fontAlgn="auto">
              <a:spcAft>
                <a:spcPts val="0"/>
              </a:spcAft>
              <a:buFont typeface="Arial" panose="020B0604020202020204" pitchFamily="34" charset="0"/>
              <a:buNone/>
              <a:defRPr/>
            </a:pPr>
            <a:r>
              <a:rPr lang="it-IT" dirty="0"/>
              <a:t>Inoltre i documenti possono essere ordinati in ordine alfabetico (A-Z oppure Z-A) e cronologico (crescente o decrescente).</a:t>
            </a:r>
          </a:p>
          <a:p>
            <a:pPr marL="0" indent="0" algn="just" fontAlgn="auto">
              <a:spcAft>
                <a:spcPts val="0"/>
              </a:spcAft>
              <a:buFont typeface="Arial" panose="020B0604020202020204" pitchFamily="34" charset="0"/>
              <a:buNone/>
              <a:defRPr/>
            </a:pPr>
            <a:r>
              <a:rPr lang="it-IT" dirty="0"/>
              <a:t>In ultimo, alla fine di ogni pagina-foglia vengono consigliati altri item che potrebbero interessare all’utente, presentati tramite cards e facilmente accessibili attraverso un bottone.</a:t>
            </a:r>
          </a:p>
        </p:txBody>
      </p:sp>
    </p:spTree>
    <p:extLst>
      <p:ext uri="{BB962C8B-B14F-4D97-AF65-F5344CB8AC3E}">
        <p14:creationId xmlns:p14="http://schemas.microsoft.com/office/powerpoint/2010/main" val="4065800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0</TotalTime>
  <Words>634</Words>
  <Application>Microsoft Office PowerPoint</Application>
  <PresentationFormat>Widescreen</PresentationFormat>
  <Paragraphs>40</Paragraphs>
  <Slides>6</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6</vt:i4>
      </vt:variant>
    </vt:vector>
  </HeadingPairs>
  <TitlesOfParts>
    <vt:vector size="9" baseType="lpstr">
      <vt:lpstr>Arial</vt:lpstr>
      <vt:lpstr>Tw Cen MT</vt:lpstr>
      <vt:lpstr>Circuito</vt:lpstr>
      <vt:lpstr>SIQILLIYYA</vt:lpstr>
      <vt:lpstr>SIQILLIYYA: L’IDEA</vt:lpstr>
      <vt:lpstr>COMPONENTI LOGICHE</vt:lpstr>
      <vt:lpstr>ITEMS</vt:lpstr>
      <vt:lpstr>STANDARD</vt:lpstr>
      <vt:lpstr>METODI DI ACCESSO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SIQILLIYYA</dc:title>
  <dc:creator>Fabrizio .</dc:creator>
  <cp:lastModifiedBy>Fabrizio .</cp:lastModifiedBy>
  <cp:revision>7</cp:revision>
  <dcterms:created xsi:type="dcterms:W3CDTF">2022-07-16T09:58:24Z</dcterms:created>
  <dcterms:modified xsi:type="dcterms:W3CDTF">2022-07-20T08:45:31Z</dcterms:modified>
</cp:coreProperties>
</file>