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C7E4A-A9A4-4B74-80D1-E273FAE9C622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06808-7572-4521-A56F-4C54E75B690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3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06808-7572-4521-A56F-4C54E75B69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2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7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1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6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6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0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1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F426-00A9-4A0E-8041-6EF80828EADE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D889-6C95-4F17-912D-ED00D41494B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402274" cy="41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2 6"/>
          <p:cNvCxnSpPr/>
          <p:nvPr/>
        </p:nvCxnSpPr>
        <p:spPr>
          <a:xfrm>
            <a:off x="4103948" y="3284984"/>
            <a:ext cx="1" cy="48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403648" y="2727264"/>
            <a:ext cx="661809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Inserire le credenziali utilizzate per accedere a </a:t>
            </a:r>
            <a:r>
              <a:rPr lang="it-IT" sz="1600" dirty="0" err="1" smtClean="0"/>
              <a:t>windows</a:t>
            </a:r>
            <a:endParaRPr lang="it-IT" sz="1600" dirty="0" smtClean="0"/>
          </a:p>
          <a:p>
            <a:r>
              <a:rPr lang="it-IT" sz="1600" dirty="0" smtClean="0"/>
              <a:t>Nel nome utente aggiungere il prefisso EMEAAD\ se si riscontrano problemi</a:t>
            </a:r>
          </a:p>
          <a:p>
            <a:r>
              <a:rPr lang="it-IT" sz="1600" dirty="0" smtClean="0"/>
              <a:t>Es. EMEAAD\</a:t>
            </a:r>
            <a:r>
              <a:rPr lang="it-IT" sz="1600" dirty="0" err="1" smtClean="0"/>
              <a:t>aesposito</a:t>
            </a:r>
            <a:endParaRPr lang="it-IT" sz="1600" dirty="0" smtClean="0"/>
          </a:p>
        </p:txBody>
      </p:sp>
      <p:sp>
        <p:nvSpPr>
          <p:cNvPr id="16" name="CasellaDiTesto 15"/>
          <p:cNvSpPr txBox="1"/>
          <p:nvPr/>
        </p:nvSpPr>
        <p:spPr>
          <a:xfrm>
            <a:off x="251520" y="1268760"/>
            <a:ext cx="486370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Accedere</a:t>
            </a:r>
            <a:r>
              <a:rPr lang="fr-FR" sz="1600" dirty="0" smtClean="0"/>
              <a:t> </a:t>
            </a:r>
            <a:r>
              <a:rPr lang="fr-FR" sz="1600" dirty="0" err="1" smtClean="0"/>
              <a:t>usando</a:t>
            </a:r>
            <a:r>
              <a:rPr lang="fr-FR" sz="1600" dirty="0" smtClean="0"/>
              <a:t> l’URL http</a:t>
            </a:r>
            <a:r>
              <a:rPr lang="fr-FR" sz="1600" dirty="0"/>
              <a:t>://</a:t>
            </a:r>
            <a:r>
              <a:rPr lang="fr-FR" sz="1600" dirty="0" smtClean="0"/>
              <a:t>intapp.miln.it.sopra/v2</a:t>
            </a:r>
            <a:r>
              <a:rPr lang="fr-FR" sz="1600" dirty="0" smtClean="0"/>
              <a:t>/</a:t>
            </a:r>
            <a:endParaRPr lang="fr-FR" sz="1600" dirty="0"/>
          </a:p>
        </p:txBody>
      </p:sp>
      <p:sp>
        <p:nvSpPr>
          <p:cNvPr id="17" name="Rettangolo 16"/>
          <p:cNvSpPr/>
          <p:nvPr/>
        </p:nvSpPr>
        <p:spPr>
          <a:xfrm>
            <a:off x="3131840" y="3765016"/>
            <a:ext cx="2736304" cy="124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asellaDiTesto 17"/>
          <p:cNvSpPr txBox="1"/>
          <p:nvPr/>
        </p:nvSpPr>
        <p:spPr>
          <a:xfrm>
            <a:off x="2278599" y="260648"/>
            <a:ext cx="468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ACCESSO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45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4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8316416" y="174552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ttore 2 3"/>
          <p:cNvCxnSpPr>
            <a:stCxn id="8" idx="0"/>
            <a:endCxn id="2" idx="1"/>
          </p:cNvCxnSpPr>
          <p:nvPr/>
        </p:nvCxnSpPr>
        <p:spPr>
          <a:xfrm flipV="1">
            <a:off x="5700474" y="1961544"/>
            <a:ext cx="2615942" cy="3368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936" y="2298358"/>
            <a:ext cx="3409075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Pulsante </a:t>
            </a:r>
            <a:r>
              <a:rPr lang="it-IT" sz="1600" dirty="0" smtClean="0"/>
              <a:t>per </a:t>
            </a:r>
            <a:r>
              <a:rPr lang="it-IT" sz="1600" dirty="0" smtClean="0"/>
              <a:t>integrare la pianificazione</a:t>
            </a:r>
            <a:endParaRPr lang="fr-FR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037384" y="260647"/>
            <a:ext cx="543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</a:t>
            </a:r>
            <a:r>
              <a:rPr lang="it-IT" sz="2400" dirty="0" smtClean="0"/>
              <a:t>INTEGRAZIONE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129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788"/>
            <a:ext cx="9157257" cy="40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2 3"/>
          <p:cNvCxnSpPr>
            <a:stCxn id="8" idx="0"/>
          </p:cNvCxnSpPr>
          <p:nvPr/>
        </p:nvCxnSpPr>
        <p:spPr>
          <a:xfrm flipH="1" flipV="1">
            <a:off x="2987824" y="2129953"/>
            <a:ext cx="1595755" cy="396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691681" y="2526256"/>
            <a:ext cx="578379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Messaggi di validazione  riportati dal sistema.</a:t>
            </a:r>
          </a:p>
          <a:p>
            <a:r>
              <a:rPr lang="it-IT" sz="1600" dirty="0" smtClean="0"/>
              <a:t>Il PM deve effettuare le variazioni suggerite per poter completare l’integrazione.</a:t>
            </a:r>
            <a:endParaRPr lang="fr-FR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037384" y="260647"/>
            <a:ext cx="543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</a:t>
            </a:r>
            <a:r>
              <a:rPr lang="it-IT" sz="2400" dirty="0" smtClean="0"/>
              <a:t>INTEGRAZIONE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135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399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2 3"/>
          <p:cNvCxnSpPr>
            <a:stCxn id="8" idx="0"/>
          </p:cNvCxnSpPr>
          <p:nvPr/>
        </p:nvCxnSpPr>
        <p:spPr>
          <a:xfrm flipH="1" flipV="1">
            <a:off x="1259632" y="1916832"/>
            <a:ext cx="1883786" cy="1116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1520" y="3033214"/>
            <a:ext cx="57837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Nel caso di assenza di segnalazioni la pianificazione viene integrata e la maschera appare in sola lettura.</a:t>
            </a:r>
          </a:p>
          <a:p>
            <a:r>
              <a:rPr lang="it-IT" sz="1600" dirty="0" smtClean="0"/>
              <a:t>La verifica del </a:t>
            </a:r>
            <a:r>
              <a:rPr lang="it-IT" sz="1600" dirty="0" err="1" smtClean="0"/>
              <a:t>workload</a:t>
            </a:r>
            <a:r>
              <a:rPr lang="it-IT" sz="1600" dirty="0" smtClean="0"/>
              <a:t> viene sempre suggerita dal sistema dopo aver effettuato l’integrazione.</a:t>
            </a:r>
            <a:endParaRPr lang="fr-FR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037384" y="260647"/>
            <a:ext cx="543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</a:t>
            </a:r>
            <a:r>
              <a:rPr lang="it-IT" sz="2400" dirty="0" smtClean="0"/>
              <a:t>INTEGRAZIONE</a:t>
            </a:r>
            <a:endParaRPr lang="fr-FR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724128" y="4653136"/>
            <a:ext cx="322713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Pulsante di riapertura della pianificazione.</a:t>
            </a:r>
          </a:p>
          <a:p>
            <a:r>
              <a:rPr lang="it-IT" sz="1600" dirty="0" smtClean="0"/>
              <a:t>Consente al PM di riprendere la modifica della pianificazione .</a:t>
            </a:r>
            <a:endParaRPr lang="fr-FR" sz="1600" dirty="0"/>
          </a:p>
        </p:txBody>
      </p:sp>
      <p:cxnSp>
        <p:nvCxnSpPr>
          <p:cNvPr id="11" name="Connettore 2 10"/>
          <p:cNvCxnSpPr>
            <a:stCxn id="9" idx="0"/>
          </p:cNvCxnSpPr>
          <p:nvPr/>
        </p:nvCxnSpPr>
        <p:spPr>
          <a:xfrm flipV="1">
            <a:off x="7337693" y="2636912"/>
            <a:ext cx="1410771" cy="201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8604448" y="2060848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63857" cy="314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ttore 2 2"/>
          <p:cNvCxnSpPr>
            <a:stCxn id="12" idx="2"/>
          </p:cNvCxnSpPr>
          <p:nvPr/>
        </p:nvCxnSpPr>
        <p:spPr>
          <a:xfrm flipH="1">
            <a:off x="3491880" y="1607314"/>
            <a:ext cx="1439017" cy="381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14" idx="0"/>
          </p:cNvCxnSpPr>
          <p:nvPr/>
        </p:nvCxnSpPr>
        <p:spPr>
          <a:xfrm flipH="1" flipV="1">
            <a:off x="6392017" y="4775956"/>
            <a:ext cx="317421" cy="834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13" idx="0"/>
          </p:cNvCxnSpPr>
          <p:nvPr/>
        </p:nvCxnSpPr>
        <p:spPr>
          <a:xfrm flipV="1">
            <a:off x="2235310" y="3068960"/>
            <a:ext cx="392474" cy="19551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58891" y="1268760"/>
            <a:ext cx="15440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Menu principale</a:t>
            </a:r>
            <a:endParaRPr lang="fr-FR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27584" y="5024064"/>
            <a:ext cx="281545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Accesso al V2 per la BU indicata</a:t>
            </a:r>
            <a:endParaRPr lang="fr-FR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102459" y="5610726"/>
            <a:ext cx="321395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Pulsante di creazione del V2 mensile</a:t>
            </a:r>
            <a:endParaRPr lang="fr-FR" sz="16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030758" y="218686"/>
            <a:ext cx="43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HOME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593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4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30177" y="1757511"/>
            <a:ext cx="1805519" cy="417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ttangolo 2"/>
          <p:cNvSpPr/>
          <p:nvPr/>
        </p:nvSpPr>
        <p:spPr>
          <a:xfrm>
            <a:off x="2266927" y="1700808"/>
            <a:ext cx="453732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ttangolo 3"/>
          <p:cNvSpPr/>
          <p:nvPr/>
        </p:nvSpPr>
        <p:spPr>
          <a:xfrm>
            <a:off x="0" y="2909640"/>
            <a:ext cx="5580111" cy="260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ttangolo 4"/>
          <p:cNvSpPr/>
          <p:nvPr/>
        </p:nvSpPr>
        <p:spPr>
          <a:xfrm>
            <a:off x="5652120" y="2909639"/>
            <a:ext cx="1008112" cy="2607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ttore 2 8"/>
          <p:cNvCxnSpPr>
            <a:stCxn id="17" idx="0"/>
            <a:endCxn id="2" idx="2"/>
          </p:cNvCxnSpPr>
          <p:nvPr/>
        </p:nvCxnSpPr>
        <p:spPr>
          <a:xfrm flipV="1">
            <a:off x="932936" y="2174563"/>
            <a:ext cx="1" cy="1656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19" idx="0"/>
          </p:cNvCxnSpPr>
          <p:nvPr/>
        </p:nvCxnSpPr>
        <p:spPr>
          <a:xfrm flipV="1">
            <a:off x="4390780" y="2235056"/>
            <a:ext cx="0" cy="1353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21" idx="0"/>
          </p:cNvCxnSpPr>
          <p:nvPr/>
        </p:nvCxnSpPr>
        <p:spPr>
          <a:xfrm flipH="1" flipV="1">
            <a:off x="2195740" y="4617056"/>
            <a:ext cx="142375" cy="101113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20" idx="0"/>
          </p:cNvCxnSpPr>
          <p:nvPr/>
        </p:nvCxnSpPr>
        <p:spPr>
          <a:xfrm flipH="1" flipV="1">
            <a:off x="6300192" y="4761071"/>
            <a:ext cx="690835" cy="86409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77207" y="2340174"/>
            <a:ext cx="11114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Pulsantiera</a:t>
            </a:r>
            <a:endParaRPr lang="fr-FR" sz="16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201448" y="2370366"/>
            <a:ext cx="237866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Selezione risorsa/progetto</a:t>
            </a:r>
            <a:endParaRPr lang="fr-FR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414217" y="5625167"/>
            <a:ext cx="31536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Sezione consolidato/prodotto mese</a:t>
            </a:r>
            <a:endParaRPr lang="fr-FR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68326" y="5628186"/>
            <a:ext cx="31395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Sezione attività/costo/tariffa/valuta</a:t>
            </a:r>
            <a:endParaRPr lang="fr-FR" sz="1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2226830" y="259630"/>
            <a:ext cx="457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– EDIT V2</a:t>
            </a:r>
            <a:endParaRPr lang="fr-FR" sz="2400" dirty="0"/>
          </a:p>
        </p:txBody>
      </p:sp>
      <p:sp>
        <p:nvSpPr>
          <p:cNvPr id="25" name="Rettangolo 24"/>
          <p:cNvSpPr/>
          <p:nvPr/>
        </p:nvSpPr>
        <p:spPr>
          <a:xfrm>
            <a:off x="7722936" y="1741752"/>
            <a:ext cx="1391059" cy="417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ttore 2 26"/>
          <p:cNvCxnSpPr>
            <a:stCxn id="28" idx="0"/>
          </p:cNvCxnSpPr>
          <p:nvPr/>
        </p:nvCxnSpPr>
        <p:spPr>
          <a:xfrm flipV="1">
            <a:off x="8440097" y="2132856"/>
            <a:ext cx="1" cy="1656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7884368" y="2298467"/>
            <a:ext cx="11114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Pulsantiera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830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4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2339752" y="1700808"/>
            <a:ext cx="49685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ttore 2 3"/>
          <p:cNvCxnSpPr/>
          <p:nvPr/>
        </p:nvCxnSpPr>
        <p:spPr>
          <a:xfrm flipV="1">
            <a:off x="5292080" y="2276872"/>
            <a:ext cx="0" cy="2160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endCxn id="9" idx="2"/>
          </p:cNvCxnSpPr>
          <p:nvPr/>
        </p:nvCxnSpPr>
        <p:spPr>
          <a:xfrm flipH="1" flipV="1">
            <a:off x="935596" y="2204864"/>
            <a:ext cx="468052" cy="201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539552" y="1772816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asellaDiTesto 10"/>
          <p:cNvSpPr txBox="1"/>
          <p:nvPr/>
        </p:nvSpPr>
        <p:spPr>
          <a:xfrm>
            <a:off x="2037384" y="26064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INSERIMENTO</a:t>
            </a:r>
            <a:endParaRPr lang="fr-FR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771033" y="4437112"/>
            <a:ext cx="483341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Selezionare la risorsa e il progetto</a:t>
            </a:r>
          </a:p>
          <a:p>
            <a:r>
              <a:rPr lang="it-IT" sz="1600" dirty="0" smtClean="0"/>
              <a:t>digitando il testo nelle aree dedicate</a:t>
            </a:r>
          </a:p>
          <a:p>
            <a:r>
              <a:rPr lang="it-IT" sz="1600" dirty="0" smtClean="0"/>
              <a:t>Apparirà durante la digitazione un menu di aiuto alla selezione</a:t>
            </a:r>
            <a:endParaRPr lang="fr-FR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70241" y="4236325"/>
            <a:ext cx="26104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Premere il pulsante Aggiungi </a:t>
            </a:r>
          </a:p>
          <a:p>
            <a:r>
              <a:rPr lang="it-IT" sz="1600" dirty="0" smtClean="0"/>
              <a:t>per confermare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732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4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107504" y="3140968"/>
            <a:ext cx="885698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ttore 2 3"/>
          <p:cNvCxnSpPr/>
          <p:nvPr/>
        </p:nvCxnSpPr>
        <p:spPr>
          <a:xfrm flipV="1">
            <a:off x="4148832" y="3573016"/>
            <a:ext cx="0" cy="11521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267744" y="4725144"/>
            <a:ext cx="426225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Viene inserito un nuovo record pronto da editare</a:t>
            </a:r>
            <a:endParaRPr lang="fr-FR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37384" y="26064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INSERIMENTO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586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4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ttore 2 2"/>
          <p:cNvCxnSpPr/>
          <p:nvPr/>
        </p:nvCxnSpPr>
        <p:spPr>
          <a:xfrm flipV="1">
            <a:off x="1979712" y="3717032"/>
            <a:ext cx="0" cy="72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1475656" y="342900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ttangolo 6"/>
          <p:cNvSpPr/>
          <p:nvPr/>
        </p:nvSpPr>
        <p:spPr>
          <a:xfrm>
            <a:off x="4572000" y="3429000"/>
            <a:ext cx="449464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ttangolo 8"/>
          <p:cNvSpPr/>
          <p:nvPr/>
        </p:nvSpPr>
        <p:spPr>
          <a:xfrm>
            <a:off x="5652120" y="3440730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3798240" y="3760410"/>
            <a:ext cx="971196" cy="16848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5325484" y="3760410"/>
            <a:ext cx="0" cy="72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 flipV="1">
            <a:off x="6156176" y="3717031"/>
            <a:ext cx="864096" cy="6480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792496" y="4437112"/>
            <a:ext cx="237443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Valorizzare la colonna Attività con</a:t>
            </a:r>
          </a:p>
          <a:p>
            <a:r>
              <a:rPr lang="it-IT" sz="1600" b="1" dirty="0" smtClean="0"/>
              <a:t>F – Forfait</a:t>
            </a:r>
          </a:p>
          <a:p>
            <a:r>
              <a:rPr lang="it-IT" sz="1600" b="1" dirty="0" smtClean="0"/>
              <a:t>R - </a:t>
            </a:r>
            <a:r>
              <a:rPr lang="fr-FR" sz="1600" b="1" dirty="0"/>
              <a:t>Régie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347864" y="5445224"/>
            <a:ext cx="1567160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Tariffa </a:t>
            </a:r>
            <a:r>
              <a:rPr lang="it-IT" sz="1600" smtClean="0"/>
              <a:t>di vendita</a:t>
            </a:r>
            <a:endParaRPr lang="fr-FR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355976" y="4448842"/>
            <a:ext cx="2088232" cy="8617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Valorizza la colonna valuta con</a:t>
            </a:r>
          </a:p>
          <a:p>
            <a:r>
              <a:rPr lang="it-IT" sz="1600" b="1" dirty="0" smtClean="0"/>
              <a:t>EUR - Euro</a:t>
            </a:r>
            <a:endParaRPr lang="fr-FR" sz="16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516216" y="4437112"/>
            <a:ext cx="252028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Specificare il Consuntivato e il Prodotto</a:t>
            </a:r>
          </a:p>
          <a:p>
            <a:r>
              <a:rPr lang="it-IT" sz="1400" b="1" dirty="0" smtClean="0"/>
              <a:t>Il Consuntivato non può superare il numero di giornate mese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037384" y="26064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INSERIMENTO</a:t>
            </a:r>
            <a:endParaRPr lang="fr-FR" sz="24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563888" y="1982467"/>
            <a:ext cx="18548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Costo (risorse terze)</a:t>
            </a:r>
            <a:endParaRPr lang="fr-FR" sz="1600" dirty="0"/>
          </a:p>
        </p:txBody>
      </p:sp>
      <p:cxnSp>
        <p:nvCxnSpPr>
          <p:cNvPr id="22" name="Connettore 2 21"/>
          <p:cNvCxnSpPr/>
          <p:nvPr/>
        </p:nvCxnSpPr>
        <p:spPr>
          <a:xfrm>
            <a:off x="4283838" y="2321021"/>
            <a:ext cx="0" cy="104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3995936" y="34290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ttangolo 25"/>
          <p:cNvSpPr/>
          <p:nvPr/>
        </p:nvSpPr>
        <p:spPr>
          <a:xfrm>
            <a:off x="5103352" y="3429000"/>
            <a:ext cx="449464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0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4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7740352" y="174552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ttore 2 3"/>
          <p:cNvCxnSpPr>
            <a:stCxn id="8" idx="0"/>
            <a:endCxn id="2" idx="1"/>
          </p:cNvCxnSpPr>
          <p:nvPr/>
        </p:nvCxnSpPr>
        <p:spPr>
          <a:xfrm flipV="1">
            <a:off x="5749461" y="1961544"/>
            <a:ext cx="1990891" cy="3368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936" y="2298358"/>
            <a:ext cx="3507050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Voce di Menu per accedere al </a:t>
            </a:r>
            <a:r>
              <a:rPr lang="it-IT" sz="1600" dirty="0" err="1" smtClean="0"/>
              <a:t>Workload</a:t>
            </a:r>
            <a:endParaRPr lang="fr-FR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037384" y="260647"/>
            <a:ext cx="504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WORKLOAD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28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9969" cy="355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ttore 2 2"/>
          <p:cNvCxnSpPr>
            <a:stCxn id="12" idx="0"/>
          </p:cNvCxnSpPr>
          <p:nvPr/>
        </p:nvCxnSpPr>
        <p:spPr>
          <a:xfrm flipH="1" flipV="1">
            <a:off x="2241618" y="3807042"/>
            <a:ext cx="265523" cy="13134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>
            <a:stCxn id="14" idx="0"/>
          </p:cNvCxnSpPr>
          <p:nvPr/>
        </p:nvCxnSpPr>
        <p:spPr>
          <a:xfrm flipH="1" flipV="1">
            <a:off x="5418094" y="3825044"/>
            <a:ext cx="1412799" cy="1293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051720" y="3465004"/>
            <a:ext cx="379797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ttangolo 7"/>
          <p:cNvSpPr/>
          <p:nvPr/>
        </p:nvSpPr>
        <p:spPr>
          <a:xfrm>
            <a:off x="5076056" y="3501008"/>
            <a:ext cx="68407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ttangolo 6"/>
          <p:cNvSpPr/>
          <p:nvPr/>
        </p:nvSpPr>
        <p:spPr>
          <a:xfrm>
            <a:off x="155716" y="1412776"/>
            <a:ext cx="6835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839284" y="1628800"/>
            <a:ext cx="16561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515225" y="1475492"/>
            <a:ext cx="24888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Ritorno all’editing del V2</a:t>
            </a:r>
            <a:endParaRPr lang="fr-FR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62959" y="5120464"/>
            <a:ext cx="4088363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Indicazione di </a:t>
            </a:r>
            <a:r>
              <a:rPr lang="it-IT" sz="1600" b="1" dirty="0" smtClean="0"/>
              <a:t>NIT</a:t>
            </a:r>
          </a:p>
          <a:p>
            <a:r>
              <a:rPr lang="it-IT" sz="1600" dirty="0" smtClean="0"/>
              <a:t>Il valore indicato tiene conto</a:t>
            </a:r>
          </a:p>
          <a:p>
            <a:r>
              <a:rPr lang="it-IT" sz="1600" dirty="0" smtClean="0"/>
              <a:t>di tutte le pianificazioni registrate per la risorsa</a:t>
            </a:r>
            <a:endParaRPr lang="fr-FR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786711" y="5118283"/>
            <a:ext cx="4088363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Indicazione di </a:t>
            </a:r>
            <a:r>
              <a:rPr lang="it-IT" sz="1600" b="1" dirty="0" smtClean="0"/>
              <a:t>Non in Project</a:t>
            </a:r>
          </a:p>
          <a:p>
            <a:r>
              <a:rPr lang="it-IT" sz="1600" dirty="0" smtClean="0"/>
              <a:t>Il valore indicato tiene conto</a:t>
            </a:r>
          </a:p>
          <a:p>
            <a:r>
              <a:rPr lang="it-IT" sz="1600" dirty="0" smtClean="0"/>
              <a:t>di tutte le pianificazioni registrate per la risorsa</a:t>
            </a:r>
            <a:endParaRPr lang="fr-FR" sz="16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037384" y="260647"/>
            <a:ext cx="504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- WORKLOAD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14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9969" cy="355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ttore 2 2"/>
          <p:cNvCxnSpPr>
            <a:stCxn id="12" idx="0"/>
            <a:endCxn id="6" idx="2"/>
          </p:cNvCxnSpPr>
          <p:nvPr/>
        </p:nvCxnSpPr>
        <p:spPr>
          <a:xfrm flipV="1">
            <a:off x="2507141" y="3068960"/>
            <a:ext cx="804719" cy="20515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3059832" y="2744924"/>
            <a:ext cx="50405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ttangolo 6"/>
          <p:cNvSpPr/>
          <p:nvPr/>
        </p:nvSpPr>
        <p:spPr>
          <a:xfrm>
            <a:off x="155716" y="1412776"/>
            <a:ext cx="6835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839284" y="1628800"/>
            <a:ext cx="16561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515225" y="1475492"/>
            <a:ext cx="24888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Ritorno all’editing del V2</a:t>
            </a:r>
            <a:endParaRPr lang="fr-FR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62959" y="5120464"/>
            <a:ext cx="4088363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 smtClean="0"/>
              <a:t>Inserimento del numero di giorni di </a:t>
            </a:r>
            <a:r>
              <a:rPr lang="it-IT" sz="1600" b="1" dirty="0" smtClean="0"/>
              <a:t>Ferie</a:t>
            </a:r>
          </a:p>
          <a:p>
            <a:r>
              <a:rPr lang="it-IT" sz="1600" dirty="0" smtClean="0"/>
              <a:t>Il valore indicato tiene conto</a:t>
            </a:r>
          </a:p>
          <a:p>
            <a:r>
              <a:rPr lang="it-IT" sz="1600" dirty="0" smtClean="0"/>
              <a:t>di tutte le pianificazioni registrate per la risorsa</a:t>
            </a:r>
            <a:endParaRPr lang="fr-FR" sz="16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037384" y="260647"/>
            <a:ext cx="604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PIANIFICAZIONE RISORSE – WORKLOAD (FERIE)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91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327</Words>
  <Application>Microsoft Office PowerPoint</Application>
  <PresentationFormat>Presentazione su schermo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Esposito Armando</dc:creator>
  <cp:lastModifiedBy>Esposito Armando</cp:lastModifiedBy>
  <cp:revision>26</cp:revision>
  <dcterms:created xsi:type="dcterms:W3CDTF">2016-05-04T08:16:49Z</dcterms:created>
  <dcterms:modified xsi:type="dcterms:W3CDTF">2016-07-03T20:32:41Z</dcterms:modified>
</cp:coreProperties>
</file>