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hWavWIblD21D4QWheZsdcsTsdq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7266B0-D6F8-4712-BE66-75CE480F0E50}">
  <a:tblStyle styleId="{277266B0-D6F8-4712-BE66-75CE480F0E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277b7223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5277b7223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277b72234_0_151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5277b72234_0_15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25277b72234_0_151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5277b72234_0_151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5277b72234_0_151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5277b72234_0_151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5277b72234_0_15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25277b72234_0_15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25277b72234_0_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5277b72234_0_24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25277b72234_0_24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5277b72234_0_24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5277b72234_0_24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25277b72234_0_24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5277b72234_0_24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5277b72234_0_24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5277b72234_0_24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5277b72234_0_24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5277b72234_0_24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5277b72234_0_24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5277b72234_0_24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5277b72234_0_24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5277b72234_0_24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5277b72234_0_24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5277b72234_0_24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5277b72234_0_24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25277b72234_0_24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5277b72234_0_24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25277b72234_0_247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25277b72234_0_24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25277b72234_0_2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77b72234_0_2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5277b72234_0_16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25277b72234_0_16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5277b72234_0_16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5277b72234_0_16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5277b72234_0_16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5277b72234_0_16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5277b72234_0_16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5277b72234_0_16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5277b72234_0_16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5277b72234_0_16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25277b72234_0_16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5277b72234_0_16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5277b72234_0_16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5277b72234_0_16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5277b72234_0_16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5277b72234_0_16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5277b72234_0_16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5277b72234_0_16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5277b72234_0_16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25277b72234_0_16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25277b72234_0_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25277b72234_0_18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25277b72234_0_18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5277b72234_0_18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5277b72234_0_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25277b72234_0_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25277b72234_0_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25277b72234_0_19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25277b72234_0_19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5277b72234_0_1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5277b72234_0_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25277b72234_0_19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25277b72234_0_19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25277b72234_0_1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25277b72234_0_19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25277b72234_0_19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25277b72234_0_19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25277b72234_0_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25277b72234_0_1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25277b72234_0_20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25277b72234_0_20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5277b72234_0_20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5277b72234_0_20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25277b72234_0_20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25277b72234_0_2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5277b72234_0_2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25277b72234_0_2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5277b72234_0_2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5277b72234_0_2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5277b72234_0_2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5277b72234_0_2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5277b72234_0_2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5277b72234_0_2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5277b72234_0_2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5277b72234_0_2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5277b72234_0_2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25277b72234_0_2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5277b72234_0_2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5277b72234_0_2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5277b72234_0_2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5277b72234_0_2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25277b72234_0_2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5277b72234_0_2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5277b72234_0_2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25277b72234_0_21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25277b72234_0_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5277b72234_0_23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25277b72234_0_23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5277b72234_0_23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5277b72234_0_23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25277b72234_0_23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25277b72234_0_23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25277b72234_0_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5277b72234_0_24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25277b72234_0_24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5277b72234_0_24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5277b72234_0_24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25277b72234_0_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277b72234_0_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25277b72234_0_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5277b72234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mo.guru99.com/test/newtours/" TargetMode="External"/><Relationship Id="rId4" Type="http://schemas.openxmlformats.org/officeDocument/2006/relationships/hyperlink" Target="https://demo.guru99.com/test/newtour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mo.guru99.com/test/newtour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mo.guru99.com/test/newtour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mo.guru99.com/test/newtour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mo.guru99.com/test/newtou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mo.guru99.com/test/newtour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mo.guru99.com/test/newtours/" TargetMode="External"/><Relationship Id="rId4" Type="http://schemas.openxmlformats.org/officeDocument/2006/relationships/hyperlink" Target="http://businesstravel.about.com/mbody.htm?PM=78_101_T&amp;cob=hom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170250" y="150625"/>
            <a:ext cx="8803500" cy="178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1500" u="sng">
                <a:solidFill>
                  <a:schemeClr val="dk1"/>
                </a:solidFill>
              </a:rPr>
              <a:t>Actividad de</a:t>
            </a:r>
            <a:r>
              <a:rPr b="1" lang="es-419" sz="1500" u="sng">
                <a:solidFill>
                  <a:schemeClr val="dk1"/>
                </a:solidFill>
              </a:rPr>
              <a:t> practicar reporte de errores y </a:t>
            </a:r>
            <a:r>
              <a:rPr b="1" lang="es-419" sz="1500" u="sng">
                <a:solidFill>
                  <a:schemeClr val="dk1"/>
                </a:solidFill>
              </a:rPr>
              <a:t>práctica</a:t>
            </a:r>
            <a:r>
              <a:rPr b="1" lang="es-419" sz="1500" u="sng">
                <a:solidFill>
                  <a:schemeClr val="dk1"/>
                </a:solidFill>
              </a:rPr>
              <a:t> de Github - Informatorio - Testing 2023.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600">
                <a:solidFill>
                  <a:schemeClr val="dk1"/>
                </a:solidFill>
              </a:rPr>
              <a:t>Página puesta a prueba:  </a:t>
            </a:r>
            <a:r>
              <a:rPr b="1" lang="es-419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https://demo.guru99.com/test/newtours/</a:t>
            </a:r>
            <a:endParaRPr b="1" sz="16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600">
                <a:solidFill>
                  <a:schemeClr val="dk1"/>
                </a:solidFill>
              </a:rPr>
              <a:t>Reporte de bugs en la </a:t>
            </a:r>
            <a:r>
              <a:rPr b="1" lang="es-419" sz="1600">
                <a:solidFill>
                  <a:schemeClr val="dk1"/>
                </a:solidFill>
              </a:rPr>
              <a:t>página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600">
                <a:solidFill>
                  <a:schemeClr val="dk1"/>
                </a:solidFill>
              </a:rPr>
              <a:t>Planilla </a:t>
            </a:r>
            <a:r>
              <a:rPr b="1" lang="es-419" sz="1600">
                <a:solidFill>
                  <a:schemeClr val="dk1"/>
                </a:solidFill>
              </a:rPr>
              <a:t>proporcionada</a:t>
            </a:r>
            <a:r>
              <a:rPr b="1" lang="es-419" sz="1600">
                <a:solidFill>
                  <a:schemeClr val="dk1"/>
                </a:solidFill>
              </a:rPr>
              <a:t> para el ingreso de la </a:t>
            </a:r>
            <a:r>
              <a:rPr b="1" lang="es-419" sz="1600">
                <a:solidFill>
                  <a:schemeClr val="dk1"/>
                </a:solidFill>
              </a:rPr>
              <a:t>información</a:t>
            </a:r>
            <a:r>
              <a:rPr b="1" lang="es-419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</p:txBody>
      </p:sp>
      <p:graphicFrame>
        <p:nvGraphicFramePr>
          <p:cNvPr id="135" name="Google Shape;135;p2"/>
          <p:cNvGraphicFramePr/>
          <p:nvPr/>
        </p:nvGraphicFramePr>
        <p:xfrm>
          <a:off x="802250" y="193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{277266B0-D6F8-4712-BE66-75CE480F0E50}</a:tableStyleId>
              </a:tblPr>
              <a:tblGrid>
                <a:gridCol w="2349975"/>
                <a:gridCol w="4833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Título: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Titulo unico del caso de prueba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Descripción: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Breve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descripción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del Bug - Error que aparece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Pasos: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/>
                        <a:t>Nos dirijimos al siguiente enlace: </a:t>
                      </a:r>
                      <a:r>
                        <a:rPr lang="es-419" sz="10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https://demo.guru99.com/test/newtours/</a:t>
                      </a:r>
                      <a:endParaRPr sz="1000" u="none" cap="none" strike="noStrike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/>
                        <a:t>Dirigirse a </a:t>
                      </a:r>
                      <a:r>
                        <a:rPr lang="es-419" sz="1000"/>
                        <a:t>………</a:t>
                      </a:r>
                      <a:endParaRPr sz="1000" u="none" cap="none" strike="noStrike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/>
                        <a:t>Colocando </a:t>
                      </a:r>
                      <a:r>
                        <a:rPr lang="es-419" sz="1000"/>
                        <a:t>………</a:t>
                      </a:r>
                      <a:endParaRPr sz="1000" u="none" cap="none" strike="noStrike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/>
                        <a:t>…………</a:t>
                      </a:r>
                      <a:endParaRPr sz="1000" u="none" cap="none" strike="noStrike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/>
                        <a:t>…………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esperado: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Resultado que se </a:t>
                      </a:r>
                      <a:r>
                        <a:rPr lang="es-419" sz="1000"/>
                        <a:t>debería</a:t>
                      </a:r>
                      <a:r>
                        <a:rPr lang="es-419" sz="1000"/>
                        <a:t> obtener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obtenido: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Resultado obtenido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Bug, Impacto, Criticidad y Frecuencia: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 u="sng" cap="none" strike="noStrike"/>
                        <a:t>Bug:</a:t>
                      </a:r>
                      <a:r>
                        <a:rPr lang="es-419" sz="1000"/>
                        <a:t>..........</a:t>
                      </a:r>
                      <a:r>
                        <a:rPr lang="es-419" sz="1000" u="none" cap="none" strike="noStrike"/>
                        <a:t> </a:t>
                      </a:r>
                      <a:r>
                        <a:rPr b="1" lang="es-419" sz="1000" u="sng" cap="none" strike="noStrike"/>
                        <a:t>Impacto: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..........</a:t>
                      </a:r>
                      <a:r>
                        <a:rPr lang="es-419" sz="1000" u="none" cap="none" strike="noStrike"/>
                        <a:t> </a:t>
                      </a:r>
                      <a:r>
                        <a:rPr b="1" lang="es-419" sz="1000" u="sng" cap="none" strike="noStrike"/>
                        <a:t>Criticidad: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..........</a:t>
                      </a:r>
                      <a:r>
                        <a:rPr lang="es-419" sz="1000" u="none" cap="none" strike="noStrike"/>
                        <a:t> </a:t>
                      </a:r>
                      <a:r>
                        <a:rPr b="1" lang="es-419" sz="1000" u="sng" cap="none" strike="noStrike"/>
                        <a:t>Frecuencia: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..........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11"/>
          <p:cNvGraphicFramePr/>
          <p:nvPr/>
        </p:nvGraphicFramePr>
        <p:xfrm>
          <a:off x="909150" y="8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{277266B0-D6F8-4712-BE66-75CE480F0E50}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Título: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A</a:t>
                      </a:r>
                      <a:r>
                        <a:rPr lang="es-419" sz="1000" u="none" cap="none" strike="noStrike"/>
                        <a:t>ctualización </a:t>
                      </a:r>
                      <a:r>
                        <a:rPr lang="es-419" sz="1000"/>
                        <a:t>DateTime </a:t>
                      </a:r>
                      <a:r>
                        <a:rPr lang="es-419" sz="1000" u="none" cap="none" strike="noStrike"/>
                        <a:t>de página, fechas y precios.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Descripción: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El mantenimiento de la </a:t>
                      </a:r>
                      <a:r>
                        <a:rPr lang="es-419" sz="1000"/>
                        <a:t>página</a:t>
                      </a:r>
                      <a:r>
                        <a:rPr lang="es-419" sz="1000"/>
                        <a:t> </a:t>
                      </a:r>
                      <a:r>
                        <a:rPr lang="es-419" sz="1000"/>
                        <a:t>quedó</a:t>
                      </a:r>
                      <a:r>
                        <a:rPr lang="es-419" sz="1000"/>
                        <a:t> desactualizada</a:t>
                      </a:r>
                      <a:r>
                        <a:rPr lang="es-419" sz="1000" u="none" cap="none" strike="noStrike"/>
                        <a:t>, </a:t>
                      </a:r>
                      <a:r>
                        <a:rPr lang="es-419" sz="1100" u="none" cap="none" strike="noStrike">
                          <a:solidFill>
                            <a:schemeClr val="dk1"/>
                          </a:solidFill>
                        </a:rPr>
                        <a:t>la última visita al sitio </a:t>
                      </a:r>
                      <a:r>
                        <a:rPr lang="es-419" sz="1100">
                          <a:solidFill>
                            <a:schemeClr val="dk1"/>
                          </a:solidFill>
                        </a:rPr>
                        <a:t>tiene </a:t>
                      </a:r>
                      <a:r>
                        <a:rPr lang="es-419" sz="1100" u="none" cap="none" strike="noStrike">
                          <a:solidFill>
                            <a:schemeClr val="dk1"/>
                          </a:solidFill>
                        </a:rPr>
                        <a:t>fecha de Julio 06 de 2017. Además de precios desactualizados.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Pasos: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 cap="none" strike="noStrike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s-419" sz="1100" u="none" cap="none" strike="noStrike">
                          <a:solidFill>
                            <a:srgbClr val="0D1117"/>
                          </a:solidFill>
                        </a:rPr>
                        <a:t>En dicha sección, Home por defecto, se muestran los datos </a:t>
                      </a: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desactualizados</a:t>
                      </a:r>
                      <a:r>
                        <a:rPr lang="es-419" sz="1100" u="none" cap="none" strike="noStrike">
                          <a:solidFill>
                            <a:srgbClr val="0D1117"/>
                          </a:solidFill>
                        </a:rPr>
                        <a:t>.</a:t>
                      </a:r>
                      <a:endParaRPr sz="1100" u="none" cap="none" strike="noStrike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esperado: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Página, precios y visitas actualizada hasta </a:t>
                      </a:r>
                      <a:r>
                        <a:rPr lang="es-419" sz="1000"/>
                        <a:t>al</a:t>
                      </a:r>
                      <a:r>
                        <a:rPr lang="es-419" sz="1000" u="none" cap="none" strike="noStrike"/>
                        <a:t> día.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obtenido: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Página, precios y visitas desactualizados. Data del año 2017 y precios desajustados.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200" u="sng" cap="none" strike="noStrike">
                          <a:solidFill>
                            <a:schemeClr val="dk1"/>
                          </a:solidFill>
                        </a:rPr>
                        <a:t>Bug, Impacto, Criticidad y Frecuencia: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de contenido.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Af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ec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ta al contenido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media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All Time.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p11"/>
          <p:cNvSpPr txBox="1"/>
          <p:nvPr/>
        </p:nvSpPr>
        <p:spPr>
          <a:xfrm>
            <a:off x="261800" y="1079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-419" u="sng">
                <a:highlight>
                  <a:schemeClr val="accent1"/>
                </a:highlight>
              </a:rPr>
              <a:t>ERROR - 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BUG </a:t>
            </a:r>
            <a:r>
              <a:rPr b="1" lang="es-419" u="sng">
                <a:highlight>
                  <a:schemeClr val="accent1"/>
                </a:highlight>
              </a:rPr>
              <a:t>5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925" y="184700"/>
            <a:ext cx="311368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/>
          <p:nvPr/>
        </p:nvSpPr>
        <p:spPr>
          <a:xfrm>
            <a:off x="5855000" y="2868350"/>
            <a:ext cx="2015400" cy="874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Fechas, visitas y precios desactualizados.</a:t>
            </a:r>
            <a:endParaRPr b="0" i="0" sz="14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2"/>
          <p:cNvCxnSpPr/>
          <p:nvPr/>
        </p:nvCxnSpPr>
        <p:spPr>
          <a:xfrm rot="10800000">
            <a:off x="4788175" y="1970175"/>
            <a:ext cx="1059600" cy="905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12"/>
          <p:cNvCxnSpPr>
            <a:stCxn id="215" idx="1"/>
          </p:cNvCxnSpPr>
          <p:nvPr/>
        </p:nvCxnSpPr>
        <p:spPr>
          <a:xfrm flipH="1">
            <a:off x="3714200" y="3305450"/>
            <a:ext cx="2140800" cy="263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12"/>
          <p:cNvCxnSpPr/>
          <p:nvPr/>
        </p:nvCxnSpPr>
        <p:spPr>
          <a:xfrm flipH="1">
            <a:off x="3883750" y="3764125"/>
            <a:ext cx="1985700" cy="1064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13"/>
          <p:cNvGraphicFramePr/>
          <p:nvPr/>
        </p:nvGraphicFramePr>
        <p:xfrm>
          <a:off x="952500" y="8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{277266B0-D6F8-4712-BE66-75CE480F0E50}</a:tableStyleId>
              </a:tblPr>
              <a:tblGrid>
                <a:gridCol w="3619500"/>
                <a:gridCol w="3619500"/>
              </a:tblGrid>
              <a:tr h="3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Título: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Error </a:t>
                      </a:r>
                      <a:r>
                        <a:rPr lang="es-419" sz="1000"/>
                        <a:t>en la </a:t>
                      </a:r>
                      <a:r>
                        <a:rPr lang="es-419" sz="1000"/>
                        <a:t>terminación</a:t>
                      </a:r>
                      <a:r>
                        <a:rPr lang="es-419" sz="1000"/>
                        <a:t> de </a:t>
                      </a:r>
                      <a:r>
                        <a:rPr lang="es-419" sz="1000" u="none" cap="none" strike="noStrike"/>
                        <a:t>construcción de la página.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Descripción: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Al ingresar a la web</a:t>
                      </a:r>
                      <a:r>
                        <a:rPr lang="es-419" sz="1000" u="none" cap="none" strike="noStrike"/>
                        <a:t>, </a:t>
                      </a:r>
                      <a:r>
                        <a:rPr lang="es-419" sz="1000"/>
                        <a:t>hay un</a:t>
                      </a:r>
                      <a:r>
                        <a:rPr lang="es-419" sz="1000" u="none" cap="none" strike="noStrike"/>
                        <a:t> botón de “Contact” y </a:t>
                      </a:r>
                      <a:r>
                        <a:rPr lang="es-419" sz="1000"/>
                        <a:t>“Support”</a:t>
                      </a:r>
                      <a:r>
                        <a:rPr lang="es-419" sz="1000" u="none" cap="none" strike="noStrike"/>
                        <a:t>. Dicho botón de contacto, dirige a una </a:t>
                      </a:r>
                      <a:r>
                        <a:rPr lang="es-419" sz="1000"/>
                        <a:t>sección</a:t>
                      </a:r>
                      <a:r>
                        <a:rPr lang="es-419" sz="1000" u="none" cap="none" strike="noStrike"/>
                        <a:t> de la </a:t>
                      </a:r>
                      <a:r>
                        <a:rPr lang="es-419" sz="1000"/>
                        <a:t>página</a:t>
                      </a:r>
                      <a:r>
                        <a:rPr lang="es-419" sz="1000" u="none" cap="none" strike="noStrike"/>
                        <a:t> en </a:t>
                      </a:r>
                      <a:r>
                        <a:rPr lang="es-419" sz="1000"/>
                        <a:t>construcción</a:t>
                      </a:r>
                      <a:r>
                        <a:rPr lang="es-419" sz="1000" u="none" cap="none" strike="noStrike"/>
                        <a:t>. 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Pasos: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 cap="none" strike="noStrike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s-419" sz="1100" u="none" cap="none" strike="noStrike">
                          <a:solidFill>
                            <a:srgbClr val="0D1117"/>
                          </a:solidFill>
                        </a:rPr>
                        <a:t>En dicha sección, dirigirse al botón “Contact”.o </a:t>
                      </a:r>
                      <a:r>
                        <a:rPr lang="es-419" sz="1100">
                          <a:solidFill>
                            <a:srgbClr val="0D1117"/>
                          </a:solidFill>
                        </a:rPr>
                        <a:t>“support”</a:t>
                      </a:r>
                      <a:endParaRPr sz="1100" u="none" cap="none" strike="noStrike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s-419" sz="1100" u="none" cap="none" strike="noStrike">
                          <a:solidFill>
                            <a:srgbClr val="0D1117"/>
                          </a:solidFill>
                        </a:rPr>
                        <a:t>Seleccionar el botón.</a:t>
                      </a:r>
                      <a:endParaRPr sz="1100" u="none" cap="none" strike="noStrike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s-419" sz="1100" u="none" cap="none" strike="noStrike">
                          <a:solidFill>
                            <a:srgbClr val="0D1117"/>
                          </a:solidFill>
                        </a:rPr>
                        <a:t>Redirige a la </a:t>
                      </a:r>
                      <a:r>
                        <a:rPr lang="es-419" sz="1000"/>
                        <a:t>sección de la página en construcción. </a:t>
                      </a:r>
                      <a:endParaRPr sz="10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esperado: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Poder visualizar la sección de contactos y </a:t>
                      </a:r>
                      <a:r>
                        <a:rPr lang="es-419" sz="1000"/>
                        <a:t>comunicarse con la empresa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obtenido: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Sección de la página web en construcción.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>
                          <a:solidFill>
                            <a:schemeClr val="dk1"/>
                          </a:solidFill>
                        </a:rPr>
                        <a:t>Bug, Impacto, Criticidad y Frecuencia: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De funcionalidad.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no se puede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acceder a un contacto o soporte tecnico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Baja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All Time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13"/>
          <p:cNvSpPr txBox="1"/>
          <p:nvPr/>
        </p:nvSpPr>
        <p:spPr>
          <a:xfrm>
            <a:off x="261800" y="107975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-419" u="sng">
                <a:highlight>
                  <a:schemeClr val="accent1"/>
                </a:highlight>
              </a:rPr>
              <a:t>ERROR - 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BUG </a:t>
            </a:r>
            <a:r>
              <a:rPr b="1" lang="es-419" u="sng">
                <a:highlight>
                  <a:schemeClr val="accent1"/>
                </a:highlight>
              </a:rPr>
              <a:t>6</a:t>
            </a:r>
            <a:r>
              <a:rPr b="1" lang="es-419" u="sng">
                <a:highlight>
                  <a:schemeClr val="accent1"/>
                </a:highlight>
              </a:rPr>
              <a:t> y 7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12975"/>
          <a:stretch/>
        </p:blipFill>
        <p:spPr>
          <a:xfrm>
            <a:off x="2092412" y="734775"/>
            <a:ext cx="2988400" cy="40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/>
          <p:nvPr/>
        </p:nvSpPr>
        <p:spPr>
          <a:xfrm>
            <a:off x="5382688" y="1829000"/>
            <a:ext cx="1668900" cy="390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>
                <a:highlight>
                  <a:schemeClr val="lt2"/>
                </a:highlight>
              </a:rPr>
              <a:t>Enlace a contactos de la empresa</a:t>
            </a:r>
            <a:endParaRPr b="0" i="0" sz="11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4"/>
          <p:cNvCxnSpPr>
            <a:stCxn id="230" idx="1"/>
            <a:endCxn id="232" idx="3"/>
          </p:cNvCxnSpPr>
          <p:nvPr/>
        </p:nvCxnSpPr>
        <p:spPr>
          <a:xfrm flipH="1">
            <a:off x="4985488" y="2024000"/>
            <a:ext cx="397200" cy="209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14"/>
          <p:cNvSpPr/>
          <p:nvPr/>
        </p:nvSpPr>
        <p:spPr>
          <a:xfrm>
            <a:off x="4638613" y="2146850"/>
            <a:ext cx="346800" cy="173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5382688" y="2647700"/>
            <a:ext cx="1314900" cy="43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Muestra del error.</a:t>
            </a:r>
            <a:endParaRPr b="0" i="0" sz="11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4"/>
          <p:cNvCxnSpPr>
            <a:stCxn id="233" idx="1"/>
          </p:cNvCxnSpPr>
          <p:nvPr/>
        </p:nvCxnSpPr>
        <p:spPr>
          <a:xfrm rot="10800000">
            <a:off x="4862488" y="2777750"/>
            <a:ext cx="520200" cy="86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5"/>
          <p:cNvGraphicFramePr/>
          <p:nvPr/>
        </p:nvGraphicFramePr>
        <p:xfrm>
          <a:off x="484175" y="9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{277266B0-D6F8-4712-BE66-75CE480F0E50}</a:tableStyleId>
              </a:tblPr>
              <a:tblGrid>
                <a:gridCol w="3619500"/>
                <a:gridCol w="43623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Título: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Enlaces direccionales que devuel</a:t>
                      </a:r>
                      <a:r>
                        <a:rPr lang="es-419" sz="1000"/>
                        <a:t>ven a la home page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Descripción: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Al</a:t>
                      </a:r>
                      <a:r>
                        <a:rPr lang="es-419" sz="1000" u="none" cap="none" strike="noStrike"/>
                        <a:t> hacer clic en los enlaces de dirección “Destinations” y “Vacations”, </a:t>
                      </a:r>
                      <a:r>
                        <a:rPr lang="es-419" sz="1000"/>
                        <a:t>devuelven a la home page 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Pasos: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 cap="none" strike="noStrike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Dirigirse al enlace “Directions” o “Vacations”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Presionar en cada enlace.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No redireccionan dichos enlaces.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esperado: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Página</a:t>
                      </a:r>
                      <a:r>
                        <a:rPr lang="es-419" sz="1000"/>
                        <a:t> con contenido relacionado a </a:t>
                      </a:r>
                      <a:r>
                        <a:rPr lang="es-419" sz="1000" u="none" cap="none" strike="noStrike"/>
                        <a:t>“Directions” o “Vacations” para ver los destinos o lugares </a:t>
                      </a:r>
                      <a:r>
                        <a:rPr lang="es-419" sz="1000"/>
                        <a:t>turísticos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obtenido: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No funcionan. No direcciona a nada</a:t>
                      </a:r>
                      <a:r>
                        <a:rPr lang="es-419" sz="1000"/>
                        <a:t>, devuelve a la </a:t>
                      </a:r>
                      <a:r>
                        <a:rPr lang="es-419" sz="1000"/>
                        <a:t>página</a:t>
                      </a:r>
                      <a:r>
                        <a:rPr lang="es-419" sz="1000"/>
                        <a:t> principal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Bug, Impacto, Criticidad y Frecuencia: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 u="sng" cap="none" strike="noStrike"/>
                        <a:t>Bug:</a:t>
                      </a:r>
                      <a:r>
                        <a:rPr lang="es-419" sz="1000" u="none" cap="none" strike="noStrike"/>
                        <a:t> Backend</a:t>
                      </a:r>
                      <a:r>
                        <a:rPr lang="es-419" sz="1000"/>
                        <a:t> </a:t>
                      </a:r>
                      <a:r>
                        <a:rPr lang="es-419" sz="1000"/>
                        <a:t>funcionalidad</a:t>
                      </a:r>
                      <a:r>
                        <a:rPr lang="es-419" sz="1000" u="none" cap="none" strike="noStrike"/>
                        <a:t>. </a:t>
                      </a:r>
                      <a:r>
                        <a:rPr b="1" lang="es-419" sz="1000" u="sng" cap="none" strike="noStrike"/>
                        <a:t>Impacto:</a:t>
                      </a:r>
                      <a:r>
                        <a:rPr lang="es-419" sz="1000" u="none" cap="none" strike="noStrike"/>
                        <a:t> </a:t>
                      </a:r>
                      <a:r>
                        <a:rPr lang="es-419" sz="1000"/>
                        <a:t>A</a:t>
                      </a:r>
                      <a:r>
                        <a:rPr lang="es-419" sz="1000" u="none" cap="none" strike="noStrike"/>
                        <a:t>fecta la navegación y la experiencia en la página. </a:t>
                      </a:r>
                      <a:r>
                        <a:rPr b="1" lang="es-419" sz="1000" u="sng" cap="none" strike="noStrike"/>
                        <a:t>Criticidad:</a:t>
                      </a:r>
                      <a:r>
                        <a:rPr lang="es-419" sz="1000" u="none" cap="none" strike="noStrike"/>
                        <a:t> Media. </a:t>
                      </a:r>
                      <a:r>
                        <a:rPr b="1" lang="es-419" sz="1000" u="sng" cap="none" strike="noStrike"/>
                        <a:t>Frecuencia:</a:t>
                      </a:r>
                      <a:r>
                        <a:rPr lang="es-419" sz="1000" u="none" cap="none" strike="noStrike"/>
                        <a:t> </a:t>
                      </a:r>
                      <a:r>
                        <a:rPr lang="es-419" sz="1000"/>
                        <a:t>All time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5"/>
          <p:cNvSpPr txBox="1"/>
          <p:nvPr/>
        </p:nvSpPr>
        <p:spPr>
          <a:xfrm>
            <a:off x="261800" y="1079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-419" u="sng">
                <a:highlight>
                  <a:schemeClr val="accent1"/>
                </a:highlight>
              </a:rPr>
              <a:t>ERROR - 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BUG </a:t>
            </a:r>
            <a:r>
              <a:rPr b="1" lang="es-419" u="sng">
                <a:highlight>
                  <a:schemeClr val="accent1"/>
                </a:highlight>
              </a:rPr>
              <a:t>1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400" y="184937"/>
            <a:ext cx="3108625" cy="4773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6"/>
          <p:cNvCxnSpPr>
            <a:stCxn id="148" idx="1"/>
          </p:cNvCxnSpPr>
          <p:nvPr/>
        </p:nvCxnSpPr>
        <p:spPr>
          <a:xfrm flipH="1">
            <a:off x="5022325" y="3211675"/>
            <a:ext cx="1147200" cy="9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6"/>
          <p:cNvCxnSpPr>
            <a:stCxn id="148" idx="1"/>
          </p:cNvCxnSpPr>
          <p:nvPr/>
        </p:nvCxnSpPr>
        <p:spPr>
          <a:xfrm flipH="1">
            <a:off x="5062825" y="3211675"/>
            <a:ext cx="1106700" cy="397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6"/>
          <p:cNvSpPr/>
          <p:nvPr/>
        </p:nvSpPr>
        <p:spPr>
          <a:xfrm>
            <a:off x="6169525" y="2687875"/>
            <a:ext cx="2463300" cy="1047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Enlaces que no direccionan a lugares específicos.</a:t>
            </a:r>
            <a:endParaRPr b="0" i="0" sz="14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7"/>
          <p:cNvGraphicFramePr/>
          <p:nvPr/>
        </p:nvGraphicFramePr>
        <p:xfrm>
          <a:off x="305925" y="51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{277266B0-D6F8-4712-BE66-75CE480F0E50}</a:tableStyleId>
              </a:tblPr>
              <a:tblGrid>
                <a:gridCol w="3615925"/>
                <a:gridCol w="49162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Título: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rror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de registro usuario.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Descripción: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Cuando se hace un clic en el enlace de “Register”, direcciona a un formulario que se puede en el cual se pueden colocar casilleros en blanco </a:t>
                      </a:r>
                      <a:r>
                        <a:rPr lang="es-419" sz="1000"/>
                        <a:t>y otras </a:t>
                      </a:r>
                      <a:r>
                        <a:rPr lang="es-419" sz="1000" u="none" cap="none" strike="noStrike"/>
                        <a:t>opciones</a:t>
                      </a:r>
                      <a:r>
                        <a:rPr lang="es-419" sz="1000"/>
                        <a:t>, crea el usuario </a:t>
                      </a:r>
                      <a:r>
                        <a:rPr lang="es-419" sz="1000" u="none" cap="none" strike="noStrike"/>
                        <a:t>y cierra sesión.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Pasos: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 cap="none" strike="noStrike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Dirigirse al enlace “Register”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Rellenando los campos o no,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deja crear el usuario.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Hacer clic en “sign-in”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deja ingresar pero al volver a la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pagina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 principal no esta logueado.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Hecho el usuario, no se guarda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cierra sesión.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esperado: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Completar el formulario y realizar la </a:t>
                      </a:r>
                      <a:r>
                        <a:rPr lang="es-419" sz="1000"/>
                        <a:t>creación</a:t>
                      </a:r>
                      <a:r>
                        <a:rPr lang="es-419" sz="1000"/>
                        <a:t> de un usuario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obtenido: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T</a:t>
                      </a:r>
                      <a:r>
                        <a:rPr lang="es-419" sz="1000" u="none" cap="none" strike="noStrike"/>
                        <a:t>oma </a:t>
                      </a:r>
                      <a:r>
                        <a:rPr lang="es-419" sz="1000"/>
                        <a:t>cualquier tipo de </a:t>
                      </a:r>
                      <a:r>
                        <a:rPr lang="es-419" sz="1000" u="none" cap="none" strike="noStrike"/>
                        <a:t>datos</a:t>
                      </a:r>
                      <a:r>
                        <a:rPr lang="es-419" sz="1000"/>
                        <a:t>,</a:t>
                      </a:r>
                      <a:r>
                        <a:rPr lang="es-419" sz="1000" u="none" cap="none" strike="noStrike"/>
                        <a:t> </a:t>
                      </a:r>
                      <a:r>
                        <a:rPr lang="es-419" sz="1000"/>
                        <a:t>c</a:t>
                      </a:r>
                      <a:r>
                        <a:rPr lang="es-419" sz="1000" u="none" cap="none" strike="noStrike"/>
                        <a:t>rea un usuario parcial y cierra sesión al querer acceder como uno</a:t>
                      </a:r>
                      <a:r>
                        <a:rPr lang="es-419" sz="1000"/>
                        <a:t> e interactuar con la </a:t>
                      </a:r>
                      <a:r>
                        <a:rPr lang="es-419" sz="1000"/>
                        <a:t>página</a:t>
                      </a:r>
                      <a:r>
                        <a:rPr lang="es-419" sz="1000"/>
                        <a:t> como usuario registrado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Bug, Impacto, Criticidad y Frecuencia: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De seguridad y funcionalidad..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De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seguridad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y funcionalidad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del sistema..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Alta.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All Time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7"/>
          <p:cNvSpPr txBox="1"/>
          <p:nvPr/>
        </p:nvSpPr>
        <p:spPr>
          <a:xfrm>
            <a:off x="261800" y="1079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-419" u="sng">
                <a:highlight>
                  <a:schemeClr val="accent1"/>
                </a:highlight>
              </a:rPr>
              <a:t>ERROR - 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BUG </a:t>
            </a:r>
            <a:r>
              <a:rPr b="1" lang="es-419" u="sng">
                <a:highlight>
                  <a:schemeClr val="accent1"/>
                </a:highlight>
              </a:rPr>
              <a:t>2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02" y="622464"/>
            <a:ext cx="2839036" cy="3577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4">
            <a:alphaModFix/>
          </a:blip>
          <a:srcRect b="17189" l="0" r="0" t="32177"/>
          <a:stretch/>
        </p:blipFill>
        <p:spPr>
          <a:xfrm>
            <a:off x="4145175" y="232825"/>
            <a:ext cx="3751475" cy="21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5">
            <a:alphaModFix/>
          </a:blip>
          <a:srcRect b="21646" l="0" r="0" t="33247"/>
          <a:stretch/>
        </p:blipFill>
        <p:spPr>
          <a:xfrm>
            <a:off x="4145175" y="2571750"/>
            <a:ext cx="3751475" cy="194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8"/>
          <p:cNvCxnSpPr>
            <a:stCxn id="164" idx="1"/>
          </p:cNvCxnSpPr>
          <p:nvPr/>
        </p:nvCxnSpPr>
        <p:spPr>
          <a:xfrm flipH="1">
            <a:off x="2570325" y="1210475"/>
            <a:ext cx="485100" cy="591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8"/>
          <p:cNvSpPr/>
          <p:nvPr/>
        </p:nvSpPr>
        <p:spPr>
          <a:xfrm>
            <a:off x="3055425" y="939575"/>
            <a:ext cx="1170300" cy="541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Paso 1</a:t>
            </a:r>
            <a:endParaRPr b="1" i="0" sz="14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6638875" y="1567600"/>
            <a:ext cx="1040400" cy="469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Paso 2</a:t>
            </a:r>
            <a:endParaRPr b="1" i="0" sz="14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8"/>
          <p:cNvCxnSpPr>
            <a:stCxn id="165" idx="1"/>
          </p:cNvCxnSpPr>
          <p:nvPr/>
        </p:nvCxnSpPr>
        <p:spPr>
          <a:xfrm flipH="1">
            <a:off x="6024775" y="1802500"/>
            <a:ext cx="614100" cy="18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8"/>
          <p:cNvSpPr/>
          <p:nvPr/>
        </p:nvSpPr>
        <p:spPr>
          <a:xfrm>
            <a:off x="6429375" y="3973200"/>
            <a:ext cx="1206300" cy="469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Paso 4</a:t>
            </a:r>
            <a:endParaRPr b="1" i="0" sz="14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>
            <a:stCxn id="167" idx="1"/>
          </p:cNvCxnSpPr>
          <p:nvPr/>
        </p:nvCxnSpPr>
        <p:spPr>
          <a:xfrm rot="10800000">
            <a:off x="5844375" y="3937200"/>
            <a:ext cx="585000" cy="27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8"/>
          <p:cNvSpPr/>
          <p:nvPr/>
        </p:nvSpPr>
        <p:spPr>
          <a:xfrm>
            <a:off x="5967025" y="4443000"/>
            <a:ext cx="2268300" cy="469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Cierra sesión automáticamente al hacer clic en otro botón</a:t>
            </a:r>
            <a:endParaRPr b="0" i="0" sz="10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3"/>
          <p:cNvGraphicFramePr/>
          <p:nvPr/>
        </p:nvGraphicFramePr>
        <p:xfrm>
          <a:off x="512125" y="880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{277266B0-D6F8-4712-BE66-75CE480F0E50}</a:tableStyleId>
              </a:tblPr>
              <a:tblGrid>
                <a:gridCol w="2984450"/>
                <a:gridCol w="5004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Título: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/>
                        <a:t>Accede al usuario creado, </a:t>
                      </a:r>
                      <a:r>
                        <a:rPr lang="es-419" sz="1000"/>
                        <a:t>de confirmación</a:t>
                      </a:r>
                      <a:r>
                        <a:rPr lang="es-419" sz="1000"/>
                        <a:t> y al volver a la home page cierra </a:t>
                      </a:r>
                      <a:r>
                        <a:rPr lang="es-419" sz="1000"/>
                        <a:t>sesión</a:t>
                      </a:r>
                      <a:r>
                        <a:rPr lang="es-419" sz="1000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Descripción: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Apartado “Find a Flight” funciona - Submit redirige a usuario aceptado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Pasos: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/>
                        <a:t>Nos dirijimos al siguiente enlace: </a:t>
                      </a:r>
                      <a:r>
                        <a:rPr lang="es-419" sz="10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https://demo.guru99.com/test/newtours/</a:t>
                      </a:r>
                      <a:endParaRPr sz="1000" u="none" cap="none" strike="noStrike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/>
                        <a:t>Dirigirse a la pestaña “Find A Flight”, botón “Submit”</a:t>
                      </a:r>
                      <a:endParaRPr sz="1000" u="none" cap="none" strike="noStrike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/>
                        <a:t>Colocando la información que pide, </a:t>
                      </a:r>
                      <a:r>
                        <a:rPr lang="es-419" sz="1000"/>
                        <a:t>y dar </a:t>
                      </a:r>
                      <a:r>
                        <a:rPr lang="es-419" sz="1000" u="none" cap="none" strike="noStrike"/>
                        <a:t>clic en el botón “Submit”</a:t>
                      </a:r>
                      <a:endParaRPr sz="1000" u="none" cap="none" strike="noStrike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/>
                        <a:t>N</a:t>
                      </a:r>
                      <a:r>
                        <a:rPr lang="es-419" sz="1000" u="none" cap="none" strike="noStrike"/>
                        <a:t>os figura la leyenda “Login Successfully. Thank you for Loggin.”</a:t>
                      </a:r>
                      <a:endParaRPr sz="1000" u="none" cap="none" strike="noStrike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/>
                        <a:t>A</a:t>
                      </a:r>
                      <a:r>
                        <a:rPr lang="es-419" sz="1000"/>
                        <a:t>l volver a la </a:t>
                      </a:r>
                      <a:r>
                        <a:rPr lang="es-419" sz="1000"/>
                        <a:t>página</a:t>
                      </a:r>
                      <a:r>
                        <a:rPr lang="es-419" sz="1000"/>
                        <a:t> principal no aparece el logueo.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esperado: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Verificación o redirección de usuario</a:t>
                      </a:r>
                      <a:r>
                        <a:rPr lang="es-419" sz="1000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obtenido: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Inicio de sesión exitoso cuando </a:t>
                      </a:r>
                      <a:r>
                        <a:rPr lang="es-419" sz="1000"/>
                        <a:t>y permanencia del logueo.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Bug, Impacto,</a:t>
                      </a:r>
                      <a:endParaRPr b="1" sz="1200" u="sng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Criticidad y Frecuencia: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 u="sng" cap="none" strike="noStrike"/>
                        <a:t>Bug:</a:t>
                      </a:r>
                      <a:r>
                        <a:rPr lang="es-419" sz="1000" u="none" cap="none" strike="noStrike"/>
                        <a:t> </a:t>
                      </a:r>
                      <a:r>
                        <a:rPr lang="es-419" sz="1000"/>
                        <a:t>Backend funcionalidad.</a:t>
                      </a:r>
                      <a:r>
                        <a:rPr lang="es-419" sz="1000" u="none" cap="none" strike="noStrike"/>
                        <a:t> </a:t>
                      </a:r>
                      <a:r>
                        <a:rPr b="1" lang="es-419" sz="1000" u="sng" cap="none" strike="noStrike"/>
                        <a:t>Impacto:</a:t>
                      </a:r>
                      <a:r>
                        <a:rPr lang="es-419" sz="1000" u="none" cap="none" strike="noStrike"/>
                        <a:t> Este bug afecta la funcionalidad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1000" u="sng" cap="none" strike="noStrike"/>
                        <a:t>Criticidad:</a:t>
                      </a:r>
                      <a:r>
                        <a:rPr lang="es-419" sz="1000" u="none" cap="none" strike="noStrike"/>
                        <a:t> Alta. </a:t>
                      </a:r>
                      <a:r>
                        <a:rPr b="1" lang="es-419" sz="1000" u="sng" cap="none" strike="noStrike"/>
                        <a:t>Frecuencia:</a:t>
                      </a:r>
                      <a:r>
                        <a:rPr lang="es-419" sz="1000" u="none" cap="none" strike="noStrike"/>
                        <a:t> All Time.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3"/>
          <p:cNvSpPr txBox="1"/>
          <p:nvPr/>
        </p:nvSpPr>
        <p:spPr>
          <a:xfrm>
            <a:off x="261800" y="1079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-419" u="sng">
                <a:highlight>
                  <a:schemeClr val="accent1"/>
                </a:highlight>
              </a:rPr>
              <a:t>ERROR - 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BUG </a:t>
            </a:r>
            <a:r>
              <a:rPr b="1" lang="es-419" u="sng">
                <a:highlight>
                  <a:schemeClr val="accent1"/>
                </a:highlight>
              </a:rPr>
              <a:t>3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00" y="1654275"/>
            <a:ext cx="3000085" cy="20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050" y="995525"/>
            <a:ext cx="2934750" cy="351055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/>
          <p:nvPr/>
        </p:nvSpPr>
        <p:spPr>
          <a:xfrm>
            <a:off x="2690475" y="1789125"/>
            <a:ext cx="1064100" cy="578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4"/>
          <p:cNvCxnSpPr>
            <a:stCxn id="184" idx="1"/>
            <a:endCxn id="182" idx="3"/>
          </p:cNvCxnSpPr>
          <p:nvPr/>
        </p:nvCxnSpPr>
        <p:spPr>
          <a:xfrm flipH="1">
            <a:off x="3754500" y="2053575"/>
            <a:ext cx="309300" cy="2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4"/>
          <p:cNvSpPr/>
          <p:nvPr/>
        </p:nvSpPr>
        <p:spPr>
          <a:xfrm>
            <a:off x="4063800" y="1764225"/>
            <a:ext cx="1429800" cy="578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Página de entrada</a:t>
            </a:r>
            <a:r>
              <a:rPr b="1" lang="es-419" sz="1000">
                <a:highlight>
                  <a:schemeClr val="lt2"/>
                </a:highlight>
              </a:rPr>
              <a:t> usuario y contraseña</a:t>
            </a:r>
            <a:endParaRPr b="1" i="0" sz="10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7566800" y="3119600"/>
            <a:ext cx="1025700" cy="433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419" sz="10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Página de salida</a:t>
            </a:r>
            <a:endParaRPr b="1" i="0" sz="10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4"/>
          <p:cNvCxnSpPr>
            <a:stCxn id="185" idx="0"/>
            <a:endCxn id="187" idx="3"/>
          </p:cNvCxnSpPr>
          <p:nvPr/>
        </p:nvCxnSpPr>
        <p:spPr>
          <a:xfrm rot="10800000">
            <a:off x="7380050" y="2461700"/>
            <a:ext cx="699600" cy="657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4"/>
          <p:cNvSpPr/>
          <p:nvPr/>
        </p:nvSpPr>
        <p:spPr>
          <a:xfrm>
            <a:off x="6241300" y="2295275"/>
            <a:ext cx="1138800" cy="333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9"/>
          <p:cNvGraphicFramePr/>
          <p:nvPr/>
        </p:nvGraphicFramePr>
        <p:xfrm>
          <a:off x="443800" y="73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{277266B0-D6F8-4712-BE66-75CE480F0E50}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Título: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Link Business Travel no funciona.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Descripción: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Cuando se hace un clic en el enlace “Links” (“Business Travel @ About.com”), </a:t>
                      </a:r>
                      <a:r>
                        <a:rPr lang="es-419" sz="1000"/>
                        <a:t>redige a una </a:t>
                      </a:r>
                      <a:r>
                        <a:rPr lang="es-419" sz="1000"/>
                        <a:t>página</a:t>
                      </a:r>
                      <a:r>
                        <a:rPr lang="es-419" sz="1000"/>
                        <a:t> de error</a:t>
                      </a:r>
                      <a:r>
                        <a:rPr lang="es-419" sz="1000" u="none" cap="none" strike="noStrike"/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Pasos: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Nos dirijimos al siguiente enlace: </a:t>
                      </a:r>
                      <a:r>
                        <a:rPr lang="es-419" sz="1000" u="sng" cap="none" strike="noStrike">
                          <a:solidFill>
                            <a:schemeClr val="accent5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https://demo.guru99.com/test/newtours/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Dirigirse a </a:t>
                      </a:r>
                      <a:r>
                        <a:rPr lang="es-419" sz="1100" u="sng" cap="none" strike="noStrike">
                          <a:solidFill>
                            <a:srgbClr val="0000EE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Business Travel @ About.com</a:t>
                      </a:r>
                      <a:endParaRPr sz="1100" u="none" cap="none" strike="noStrike">
                        <a:solidFill>
                          <a:srgbClr val="0D1117"/>
                        </a:solidFill>
                      </a:endParaRPr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1117"/>
                        </a:buClr>
                        <a:buSzPts val="1100"/>
                        <a:buFont typeface="Arial"/>
                        <a:buAutoNum type="arabicPeriod"/>
                      </a:pPr>
                      <a:r>
                        <a:rPr lang="es-419" sz="1100" u="none" cap="none" strike="noStrike">
                          <a:solidFill>
                            <a:srgbClr val="0D1117"/>
                          </a:solidFill>
                        </a:rPr>
                        <a:t>Dicho link, no funciona, arroja un error.</a:t>
                      </a:r>
                      <a:endParaRPr sz="1100" u="none" cap="none" strike="noStrike">
                        <a:solidFill>
                          <a:srgbClr val="0D1117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esperado: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Enlace a Link externo de la página.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Resultado obtenido: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u="none" cap="none" strike="noStrike"/>
                        <a:t>No funciona. Aparece un error.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sng" cap="none" strike="noStrike"/>
                        <a:t>Bug, Impacto, Criticidad y Frecuencia:</a:t>
                      </a:r>
                      <a:endParaRPr b="1" sz="1200" u="sng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Bug: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De enlace roto.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Impacto: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Este bug afecta la navegación en la página.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Criticidad: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Baja. </a:t>
                      </a:r>
                      <a:r>
                        <a:rPr b="1" lang="es-419" sz="1000" u="sng" cap="none" strike="noStrike">
                          <a:solidFill>
                            <a:schemeClr val="dk1"/>
                          </a:solidFill>
                        </a:rPr>
                        <a:t>Frecuencia: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</a:rPr>
                        <a:t>All Time</a:t>
                      </a:r>
                      <a:r>
                        <a:rPr lang="es-419" sz="10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9"/>
          <p:cNvSpPr txBox="1"/>
          <p:nvPr/>
        </p:nvSpPr>
        <p:spPr>
          <a:xfrm>
            <a:off x="261800" y="1079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-419" u="sng">
                <a:highlight>
                  <a:schemeClr val="accent1"/>
                </a:highlight>
              </a:rPr>
              <a:t>ERROR - 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BUG </a:t>
            </a:r>
            <a:r>
              <a:rPr b="1" lang="es-419" u="sng">
                <a:highlight>
                  <a:schemeClr val="accent1"/>
                </a:highlight>
              </a:rPr>
              <a:t>4</a:t>
            </a:r>
            <a:r>
              <a:rPr b="1" i="0" lang="es-419" sz="1400" u="sng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5277b72234_0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375" y="526188"/>
            <a:ext cx="3011825" cy="334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5277b72234_0_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150" y="526200"/>
            <a:ext cx="2786976" cy="42533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5277b72234_0_272"/>
          <p:cNvSpPr/>
          <p:nvPr/>
        </p:nvSpPr>
        <p:spPr>
          <a:xfrm>
            <a:off x="7079575" y="1451900"/>
            <a:ext cx="1242600" cy="679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Link roto</a:t>
            </a:r>
            <a:endParaRPr b="0" i="0" sz="1400" u="none" cap="none" strike="noStrike">
              <a:solidFill>
                <a:schemeClr val="dk1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g25277b72234_0_272"/>
          <p:cNvCxnSpPr>
            <a:stCxn id="200" idx="1"/>
          </p:cNvCxnSpPr>
          <p:nvPr/>
        </p:nvCxnSpPr>
        <p:spPr>
          <a:xfrm flipH="1">
            <a:off x="5797675" y="1791500"/>
            <a:ext cx="1281900" cy="420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g25277b72234_0_272"/>
          <p:cNvSpPr/>
          <p:nvPr/>
        </p:nvSpPr>
        <p:spPr>
          <a:xfrm>
            <a:off x="3581125" y="3985075"/>
            <a:ext cx="1141500" cy="46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Enlace.</a:t>
            </a:r>
            <a:endParaRPr b="0" i="0" sz="1300" u="none" cap="none" strike="noStrike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g25277b72234_0_272"/>
          <p:cNvCxnSpPr>
            <a:stCxn id="202" idx="1"/>
          </p:cNvCxnSpPr>
          <p:nvPr/>
        </p:nvCxnSpPr>
        <p:spPr>
          <a:xfrm rot="10800000">
            <a:off x="3270625" y="4057225"/>
            <a:ext cx="310500" cy="159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