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54" r:id="rId4"/>
    <p:sldId id="355" r:id="rId5"/>
    <p:sldId id="356" r:id="rId6"/>
    <p:sldId id="357" r:id="rId7"/>
    <p:sldId id="358" r:id="rId8"/>
    <p:sldId id="359" r:id="rId9"/>
    <p:sldId id="362" r:id="rId10"/>
    <p:sldId id="363" r:id="rId11"/>
    <p:sldId id="364" r:id="rId12"/>
    <p:sldId id="365" r:id="rId13"/>
    <p:sldId id="353" r:id="rId14"/>
    <p:sldId id="360"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04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622E614-C442-4980-A111-CFFBFABE81DB}" type="datetimeFigureOut">
              <a:rPr lang="es-AR" smtClean="0"/>
              <a:t>24/7/2021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48072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2033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54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02937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46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89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756807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24939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0790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24/7/2021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5560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22E614-C442-4980-A111-CFFBFABE81DB}" type="datetimeFigureOut">
              <a:rPr lang="es-AR" smtClean="0"/>
              <a:t>24/7/2021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7887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22E614-C442-4980-A111-CFFBFABE81DB}" type="datetimeFigureOut">
              <a:rPr lang="es-AR" smtClean="0"/>
              <a:t>24/7/2021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6476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22E614-C442-4980-A111-CFFBFABE81DB}" type="datetimeFigureOut">
              <a:rPr lang="es-AR" smtClean="0"/>
              <a:t>24/7/2021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324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E614-C442-4980-A111-CFFBFABE81DB}" type="datetimeFigureOut">
              <a:rPr lang="es-AR" smtClean="0"/>
              <a:t>24/7/2021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5301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24/7/2021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1091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24/7/2021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5634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22E614-C442-4980-A111-CFFBFABE81DB}" type="datetimeFigureOut">
              <a:rPr lang="es-AR" smtClean="0"/>
              <a:t>24/7/2021</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78AA57-2B98-4FAC-96AA-46E5E7301F32}" type="slidenum">
              <a:rPr lang="es-AR" smtClean="0"/>
              <a:t>‹Nº›</a:t>
            </a:fld>
            <a:endParaRPr lang="es-AR"/>
          </a:p>
        </p:txBody>
      </p:sp>
    </p:spTree>
    <p:extLst>
      <p:ext uri="{BB962C8B-B14F-4D97-AF65-F5344CB8AC3E}">
        <p14:creationId xmlns:p14="http://schemas.microsoft.com/office/powerpoint/2010/main" val="341503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ysql.com/products/workben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microsoft.com/es/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u/1/folders/1lTEP2jvtDPgIM72192FhpHMfxjldJ-I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intl/es-419/chr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8BF66-CA84-4590-82DC-A870CFD49E49}"/>
              </a:ext>
            </a:extLst>
          </p:cNvPr>
          <p:cNvSpPr>
            <a:spLocks noGrp="1"/>
          </p:cNvSpPr>
          <p:nvPr>
            <p:ph type="ctrTitle"/>
          </p:nvPr>
        </p:nvSpPr>
        <p:spPr>
          <a:xfrm>
            <a:off x="684212" y="348174"/>
            <a:ext cx="8001000" cy="2971801"/>
          </a:xfrm>
        </p:spPr>
        <p:txBody>
          <a:bodyPr>
            <a:normAutofit fontScale="90000"/>
          </a:bodyPr>
          <a:lstStyle/>
          <a:p>
            <a:r>
              <a:rPr lang="es-AR" b="1" dirty="0">
                <a:effectLst>
                  <a:outerShdw blurRad="38100" dist="38100" dir="2700000" algn="tl">
                    <a:srgbClr val="000000">
                      <a:alpha val="43137"/>
                    </a:srgbClr>
                  </a:outerShdw>
                </a:effectLst>
              </a:rPr>
              <a:t>GUIA DETALLADA CONFIGURACION Y EJECUCION PROYECTO COMEDORES 2021.</a:t>
            </a:r>
          </a:p>
        </p:txBody>
      </p:sp>
      <p:sp>
        <p:nvSpPr>
          <p:cNvPr id="3" name="Subtítulo 2">
            <a:extLst>
              <a:ext uri="{FF2B5EF4-FFF2-40B4-BE49-F238E27FC236}">
                <a16:creationId xmlns:a16="http://schemas.microsoft.com/office/drawing/2014/main" id="{D1D13281-4222-4014-A675-ECCD2C3006A2}"/>
              </a:ext>
            </a:extLst>
          </p:cNvPr>
          <p:cNvSpPr>
            <a:spLocks noGrp="1"/>
          </p:cNvSpPr>
          <p:nvPr>
            <p:ph type="subTitle" idx="1"/>
          </p:nvPr>
        </p:nvSpPr>
        <p:spPr>
          <a:xfrm>
            <a:off x="684212" y="4448778"/>
            <a:ext cx="6400800" cy="1947333"/>
          </a:xfrm>
        </p:spPr>
        <p:txBody>
          <a:bodyPr/>
          <a:lstStyle/>
          <a:p>
            <a:r>
              <a:rPr lang="es-AR" dirty="0">
                <a:solidFill>
                  <a:schemeClr val="bg1"/>
                </a:solidFill>
                <a:effectLst>
                  <a:outerShdw blurRad="38100" dist="38100" dir="2700000" algn="tl">
                    <a:srgbClr val="000000">
                      <a:alpha val="43137"/>
                    </a:srgbClr>
                  </a:outerShdw>
                </a:effectLst>
              </a:rPr>
              <a:t>JUAN IGNACIO ORTIZ.</a:t>
            </a:r>
          </a:p>
          <a:p>
            <a:r>
              <a:rPr lang="es-AR" dirty="0">
                <a:solidFill>
                  <a:schemeClr val="bg1"/>
                </a:solidFill>
                <a:effectLst>
                  <a:outerShdw blurRad="38100" dist="38100" dir="2700000" algn="tl">
                    <a:srgbClr val="000000">
                      <a:alpha val="43137"/>
                    </a:srgbClr>
                  </a:outerShdw>
                </a:effectLst>
              </a:rPr>
              <a:t>BRUNO MERINO.</a:t>
            </a:r>
          </a:p>
          <a:p>
            <a:r>
              <a:rPr lang="es-AR" dirty="0">
                <a:solidFill>
                  <a:schemeClr val="bg1"/>
                </a:solidFill>
                <a:effectLst>
                  <a:outerShdw blurRad="38100" dist="38100" dir="2700000" algn="tl">
                    <a:srgbClr val="000000">
                      <a:alpha val="43137"/>
                    </a:srgbClr>
                  </a:outerShdw>
                </a:effectLst>
              </a:rPr>
              <a:t>FEDERICO SABATINI.</a:t>
            </a:r>
          </a:p>
        </p:txBody>
      </p:sp>
    </p:spTree>
    <p:extLst>
      <p:ext uri="{BB962C8B-B14F-4D97-AF65-F5344CB8AC3E}">
        <p14:creationId xmlns:p14="http://schemas.microsoft.com/office/powerpoint/2010/main" val="300882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23C7CF-C2DD-4790-91EB-5B0BF23C9945}"/>
              </a:ext>
            </a:extLst>
          </p:cNvPr>
          <p:cNvSpPr txBox="1"/>
          <p:nvPr/>
        </p:nvSpPr>
        <p:spPr>
          <a:xfrm>
            <a:off x="187569" y="140677"/>
            <a:ext cx="11816861" cy="6894195"/>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https://www.mysql.com/products/workbench/</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Vamos a la pestaña de </a:t>
            </a:r>
            <a:r>
              <a:rPr lang="es-AR" sz="2400" b="1" dirty="0" err="1">
                <a:solidFill>
                  <a:schemeClr val="bg1"/>
                </a:solidFill>
                <a:effectLst>
                  <a:outerShdw blurRad="38100" dist="38100" dir="2700000" algn="tl">
                    <a:srgbClr val="000000">
                      <a:alpha val="43137"/>
                    </a:srgbClr>
                  </a:outerShdw>
                </a:effectLst>
              </a:rPr>
              <a:t>Downloads</a:t>
            </a:r>
            <a:r>
              <a:rPr lang="es-AR" sz="2400" b="1" dirty="0">
                <a:solidFill>
                  <a:schemeClr val="bg1"/>
                </a:solidFill>
                <a:effectLst>
                  <a:outerShdw blurRad="38100" dist="38100" dir="2700000" algn="tl">
                    <a:srgbClr val="000000">
                      <a:alpha val="43137"/>
                    </a:srgbClr>
                  </a:outerShdw>
                </a:effectLst>
              </a:rPr>
              <a:t> =&gt; al final de la pagina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(GPL) </a:t>
            </a:r>
            <a:r>
              <a:rPr lang="es-AR" sz="2400" b="1" dirty="0" err="1">
                <a:solidFill>
                  <a:schemeClr val="bg1"/>
                </a:solidFill>
                <a:effectLst>
                  <a:outerShdw blurRad="38100" dist="38100" dir="2700000" algn="tl">
                    <a:srgbClr val="000000">
                      <a:alpha val="43137"/>
                    </a:srgbClr>
                  </a:outerShdw>
                </a:effectLst>
              </a:rPr>
              <a:t>Download</a:t>
            </a:r>
            <a:r>
              <a:rPr lang="es-AR" sz="2400" b="1" dirty="0">
                <a:solidFill>
                  <a:schemeClr val="bg1"/>
                </a:solidFill>
                <a:effectLst>
                  <a:outerShdw blurRad="38100" dist="38100" dir="2700000" algn="tl">
                    <a:srgbClr val="000000">
                      <a:alpha val="43137"/>
                    </a:srgbClr>
                  </a:outerShdw>
                </a:effectLst>
              </a:rPr>
              <a:t> =&gt; Y luego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Server.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 recomienda siempre buscar una versión anterior ya que se predispone a ser mas estable para eso presionamos en =&gt; </a:t>
            </a:r>
            <a:r>
              <a:rPr lang="en-US" sz="2400" b="1" dirty="0">
                <a:solidFill>
                  <a:schemeClr val="bg1"/>
                </a:solidFill>
                <a:effectLst>
                  <a:outerShdw blurRad="38100" dist="38100" dir="2700000" algn="tl">
                    <a:srgbClr val="000000">
                      <a:alpha val="43137"/>
                    </a:srgbClr>
                  </a:outerShdw>
                </a:effectLst>
              </a:rPr>
              <a:t>Looking for the latest GA version?</a:t>
            </a:r>
          </a:p>
          <a:p>
            <a:endParaRPr lang="en-US" sz="2400" b="1" dirty="0">
              <a:solidFill>
                <a:schemeClr val="bg1"/>
              </a:solidFill>
              <a:effectLst>
                <a:outerShdw blurRad="38100" dist="38100" dir="2700000" algn="tl">
                  <a:srgbClr val="000000">
                    <a:alpha val="43137"/>
                  </a:srgbClr>
                </a:outerShdw>
              </a:effectLst>
            </a:endParaRPr>
          </a:p>
          <a:p>
            <a:r>
              <a:rPr lang="en-US" sz="2400" b="1" dirty="0" err="1">
                <a:solidFill>
                  <a:schemeClr val="bg1"/>
                </a:solidFill>
                <a:effectLst>
                  <a:outerShdw blurRad="38100" dist="38100" dir="2700000" algn="tl">
                    <a:srgbClr val="000000">
                      <a:alpha val="43137"/>
                    </a:srgbClr>
                  </a:outerShdw>
                </a:effectLst>
              </a:rPr>
              <a:t>Ahora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el</a:t>
            </a:r>
            <a:r>
              <a:rPr lang="en-US" sz="2400" b="1" dirty="0">
                <a:solidFill>
                  <a:schemeClr val="bg1"/>
                </a:solidFill>
                <a:effectLst>
                  <a:outerShdw blurRad="38100" dist="38100" dir="2700000" algn="tl">
                    <a:srgbClr val="000000">
                      <a:alpha val="43137"/>
                    </a:srgbClr>
                  </a:outerShdw>
                </a:effectLst>
              </a:rPr>
              <a:t> Sistema </a:t>
            </a:r>
            <a:r>
              <a:rPr lang="en-US" sz="2400" b="1" dirty="0" err="1">
                <a:solidFill>
                  <a:schemeClr val="bg1"/>
                </a:solidFill>
                <a:effectLst>
                  <a:outerShdw blurRad="38100" dist="38100" dir="2700000" algn="tl">
                    <a:srgbClr val="000000">
                      <a:alpha val="43137"/>
                    </a:srgbClr>
                  </a:outerShdw>
                </a:effectLst>
              </a:rPr>
              <a:t>Operativo</a:t>
            </a:r>
            <a:r>
              <a:rPr lang="en-US" sz="2400" b="1" dirty="0">
                <a:solidFill>
                  <a:schemeClr val="bg1"/>
                </a:solidFill>
                <a:effectLst>
                  <a:outerShdw blurRad="38100" dist="38100" dir="2700000" algn="tl">
                    <a:srgbClr val="000000">
                      <a:alpha val="43137"/>
                    </a:srgbClr>
                  </a:outerShdw>
                </a:effectLst>
              </a:rPr>
              <a:t> y </a:t>
            </a:r>
            <a:r>
              <a:rPr lang="en-US" sz="2400" b="1" dirty="0" err="1">
                <a:solidFill>
                  <a:schemeClr val="bg1"/>
                </a:solidFill>
                <a:effectLst>
                  <a:outerShdw blurRad="38100" dist="38100" dir="2700000" algn="tl">
                    <a:srgbClr val="000000">
                      <a:alpha val="43137"/>
                    </a:srgbClr>
                  </a:outerShdw>
                </a:effectLst>
              </a:rPr>
              <a:t>si</a:t>
            </a:r>
            <a:r>
              <a:rPr lang="en-US" sz="2400" b="1" dirty="0">
                <a:solidFill>
                  <a:schemeClr val="bg1"/>
                </a:solidFill>
                <a:effectLst>
                  <a:outerShdw blurRad="38100" dist="38100" dir="2700000" algn="tl">
                    <a:srgbClr val="000000">
                      <a:alpha val="43137"/>
                    </a:srgbClr>
                  </a:outerShdw>
                </a:effectLst>
              </a:rPr>
              <a:t> es 32 o 64 bits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Go to Download Page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la </a:t>
            </a:r>
            <a:r>
              <a:rPr lang="en-US" sz="2400" b="1" dirty="0" err="1">
                <a:solidFill>
                  <a:schemeClr val="bg1"/>
                </a:solidFill>
                <a:effectLst>
                  <a:outerShdw blurRad="38100" dist="38100" dir="2700000" algn="tl">
                    <a:srgbClr val="000000">
                      <a:alpha val="43137"/>
                    </a:srgbClr>
                  </a:outerShdw>
                </a:effectLst>
              </a:rPr>
              <a:t>descarga</a:t>
            </a:r>
            <a:r>
              <a:rPr lang="en-US" sz="2400" b="1" dirty="0">
                <a:solidFill>
                  <a:schemeClr val="bg1"/>
                </a:solidFill>
                <a:effectLst>
                  <a:outerShdw blurRad="38100" dist="38100" dir="2700000" algn="tl">
                    <a:srgbClr val="000000">
                      <a:alpha val="43137"/>
                    </a:srgbClr>
                  </a:outerShdw>
                </a:effectLst>
              </a:rPr>
              <a:t> mas </a:t>
            </a:r>
            <a:r>
              <a:rPr lang="en-US" sz="2400" b="1" dirty="0" err="1">
                <a:solidFill>
                  <a:schemeClr val="bg1"/>
                </a:solidFill>
                <a:effectLst>
                  <a:outerShdw blurRad="38100" dist="38100" dir="2700000" algn="tl">
                    <a:srgbClr val="000000">
                      <a:alpha val="43137"/>
                    </a:srgbClr>
                  </a:outerShdw>
                </a:effectLst>
              </a:rPr>
              <a:t>pesada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donde</a:t>
            </a:r>
            <a:r>
              <a:rPr lang="en-US" sz="2400" b="1" dirty="0">
                <a:solidFill>
                  <a:schemeClr val="bg1"/>
                </a:solidFill>
                <a:effectLst>
                  <a:outerShdw blurRad="38100" dist="38100" dir="2700000" algn="tl">
                    <a:srgbClr val="000000">
                      <a:alpha val="43137"/>
                    </a:srgbClr>
                  </a:outerShdw>
                </a:effectLst>
              </a:rPr>
              <a:t> no es </a:t>
            </a:r>
            <a:r>
              <a:rPr lang="en-US" sz="2400" b="1" dirty="0" err="1">
                <a:solidFill>
                  <a:schemeClr val="bg1"/>
                </a:solidFill>
                <a:effectLst>
                  <a:outerShdw blurRad="38100" dist="38100" dir="2700000" algn="tl">
                    <a:srgbClr val="000000">
                      <a:alpha val="43137"/>
                    </a:srgbClr>
                  </a:outerShdw>
                </a:effectLst>
              </a:rPr>
              <a:t>necesario</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estar</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conectado</a:t>
            </a:r>
            <a:r>
              <a:rPr lang="en-US" sz="2400" b="1" dirty="0">
                <a:solidFill>
                  <a:schemeClr val="bg1"/>
                </a:solidFill>
                <a:effectLst>
                  <a:outerShdw blurRad="38100" dist="38100" dir="2700000" algn="tl">
                    <a:srgbClr val="000000">
                      <a:alpha val="43137"/>
                    </a:srgbClr>
                  </a:outerShdw>
                </a:effectLst>
              </a:rPr>
              <a:t> a internet =&gt; Como ultimo paso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que no </a:t>
            </a:r>
            <a:r>
              <a:rPr lang="en-US" sz="2400" b="1" dirty="0" err="1">
                <a:solidFill>
                  <a:schemeClr val="bg1"/>
                </a:solidFill>
                <a:effectLst>
                  <a:outerShdw blurRad="38100" dist="38100" dir="2700000" algn="tl">
                    <a:srgbClr val="000000">
                      <a:alpha val="43137"/>
                    </a:srgbClr>
                  </a:outerShdw>
                </a:effectLst>
              </a:rPr>
              <a:t>deseamos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registrarnos</a:t>
            </a:r>
            <a:r>
              <a:rPr lang="en-US" sz="2400" b="1" dirty="0">
                <a:solidFill>
                  <a:schemeClr val="bg1"/>
                </a:solidFill>
                <a:effectLst>
                  <a:outerShdw blurRad="38100" dist="38100" dir="2700000" algn="tl">
                    <a:srgbClr val="000000">
                      <a:alpha val="43137"/>
                    </a:srgbClr>
                  </a:outerShdw>
                </a:effectLst>
              </a:rPr>
              <a:t> solo </a:t>
            </a:r>
            <a:r>
              <a:rPr lang="en-US" sz="2400" b="1" dirty="0" err="1">
                <a:solidFill>
                  <a:schemeClr val="bg1"/>
                </a:solidFill>
                <a:effectLst>
                  <a:outerShdw blurRad="38100" dist="38100" dir="2700000" algn="tl">
                    <a:srgbClr val="000000">
                      <a:alpha val="43137"/>
                    </a:srgbClr>
                  </a:outerShdw>
                </a:effectLst>
              </a:rPr>
              <a:t>descargar</a:t>
            </a:r>
            <a:r>
              <a:rPr lang="en-US" sz="2400" b="1" dirty="0">
                <a:solidFill>
                  <a:schemeClr val="bg1"/>
                </a:solidFill>
                <a:effectLst>
                  <a:outerShdw blurRad="38100" dist="38100" dir="2700000" algn="tl">
                    <a:srgbClr val="000000">
                      <a:alpha val="43137"/>
                    </a:srgbClr>
                  </a:outerShdw>
                </a:effectLst>
              </a:rPr>
              <a:t>.</a:t>
            </a:r>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40863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640D07E-E6E3-4E79-AEE2-BC41C00670B1}"/>
              </a:ext>
            </a:extLst>
          </p:cNvPr>
          <p:cNvSpPr txBox="1"/>
          <p:nvPr/>
        </p:nvSpPr>
        <p:spPr>
          <a:xfrm>
            <a:off x="243840" y="168812"/>
            <a:ext cx="11704320" cy="7263527"/>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instalador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Aceptamos los términos =&gt; NEXT =&gt; Seleccionamos </a:t>
            </a:r>
            <a:r>
              <a:rPr lang="es-AR" sz="2400" b="1" dirty="0" err="1">
                <a:solidFill>
                  <a:schemeClr val="bg1"/>
                </a:solidFill>
                <a:effectLst>
                  <a:outerShdw blurRad="38100" dist="38100" dir="2700000" algn="tl">
                    <a:srgbClr val="000000">
                      <a:alpha val="43137"/>
                    </a:srgbClr>
                  </a:outerShdw>
                </a:effectLst>
              </a:rPr>
              <a:t>Custom</a:t>
            </a:r>
            <a:r>
              <a:rPr lang="es-AR" sz="2400" b="1" dirty="0">
                <a:solidFill>
                  <a:schemeClr val="bg1"/>
                </a:solidFill>
                <a:effectLst>
                  <a:outerShdw blurRad="38100" dist="38100" dir="2700000" algn="tl">
                    <a:srgbClr val="000000">
                      <a:alpha val="43137"/>
                    </a:srgbClr>
                  </a:outerShdw>
                </a:effectLst>
              </a:rPr>
              <a:t> =&gt; NEXT =&gt; Seleccionamos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Server =&gt; Seleccionamos </a:t>
            </a:r>
            <a:r>
              <a:rPr lang="es-AR" sz="2400" b="1" dirty="0" err="1">
                <a:solidFill>
                  <a:schemeClr val="bg1"/>
                </a:solidFill>
                <a:effectLst>
                  <a:outerShdw blurRad="38100" dist="38100" dir="2700000" algn="tl">
                    <a:srgbClr val="000000">
                      <a:alpha val="43137"/>
                    </a:srgbClr>
                  </a:outerShdw>
                </a:effectLst>
              </a:rPr>
              <a:t>Applications</a:t>
            </a:r>
            <a:r>
              <a:rPr lang="es-AR" sz="2400" b="1" dirty="0">
                <a:solidFill>
                  <a:schemeClr val="bg1"/>
                </a:solidFill>
                <a:effectLst>
                  <a:outerShdw blurRad="38100" dist="38100" dir="2700000" algn="tl">
                    <a:srgbClr val="000000">
                      <a:alpha val="43137"/>
                    </a:srgbClr>
                  </a:outerShdw>
                </a:effectLst>
              </a:rPr>
              <a:t> =&gt;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=&gt; NEXT =&gt; EXECUTE.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Configuración =&gt; </a:t>
            </a:r>
            <a:r>
              <a:rPr lang="es-AR" sz="2400" b="1" dirty="0" err="1">
                <a:solidFill>
                  <a:schemeClr val="bg1"/>
                </a:solidFill>
                <a:effectLst>
                  <a:outerShdw blurRad="38100" dist="38100" dir="2700000" algn="tl">
                    <a:srgbClr val="000000">
                      <a:alpha val="43137"/>
                    </a:srgbClr>
                  </a:outerShdw>
                </a:effectLst>
              </a:rPr>
              <a:t>Group</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Replication</a:t>
            </a:r>
            <a:r>
              <a:rPr lang="es-AR" sz="2400" b="1" dirty="0">
                <a:solidFill>
                  <a:schemeClr val="bg1"/>
                </a:solidFill>
                <a:effectLst>
                  <a:outerShdw blurRad="38100" dist="38100" dir="2700000" algn="tl">
                    <a:srgbClr val="000000">
                      <a:alpha val="43137"/>
                    </a:srgbClr>
                  </a:outerShdw>
                </a:effectLst>
              </a:rPr>
              <a:t> =&gt; NEXT =&gt; </a:t>
            </a:r>
            <a:r>
              <a:rPr lang="es-AR" sz="2400" b="1" dirty="0" err="1">
                <a:solidFill>
                  <a:schemeClr val="bg1"/>
                </a:solidFill>
                <a:effectLst>
                  <a:outerShdw blurRad="38100" dist="38100" dir="2700000" algn="tl">
                    <a:srgbClr val="000000">
                      <a:alpha val="43137"/>
                    </a:srgbClr>
                  </a:outerShdw>
                </a:effectLst>
              </a:rPr>
              <a:t>Config</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Type</a:t>
            </a:r>
            <a:r>
              <a:rPr lang="es-AR" sz="2400" b="1" dirty="0">
                <a:solidFill>
                  <a:schemeClr val="bg1"/>
                </a:solidFill>
                <a:effectLst>
                  <a:outerShdw blurRad="38100" dist="38100" dir="2700000" algn="tl">
                    <a:srgbClr val="000000">
                      <a:alpha val="43137"/>
                    </a:srgbClr>
                  </a:outerShdw>
                </a:effectLst>
              </a:rPr>
              <a:t> =</a:t>
            </a:r>
            <a:r>
              <a:rPr lang="es-ES" sz="2400" b="1" dirty="0">
                <a:solidFill>
                  <a:schemeClr val="bg1"/>
                </a:solidFill>
                <a:effectLst>
                  <a:outerShdw blurRad="38100" dist="38100" dir="2700000" algn="tl">
                    <a:srgbClr val="000000">
                      <a:alpha val="43137"/>
                    </a:srgbClr>
                  </a:outerShdw>
                </a:effectLst>
              </a:rPr>
              <a:t>&gt; Seleccionamos </a:t>
            </a:r>
            <a:r>
              <a:rPr lang="es-ES" sz="2400" b="1" dirty="0" err="1">
                <a:solidFill>
                  <a:schemeClr val="bg1"/>
                </a:solidFill>
                <a:effectLst>
                  <a:outerShdw blurRad="38100" dist="38100" dir="2700000" algn="tl">
                    <a:srgbClr val="000000">
                      <a:alpha val="43137"/>
                    </a:srgbClr>
                  </a:outerShdw>
                </a:effectLst>
              </a:rPr>
              <a:t>Development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Computer</a:t>
            </a:r>
            <a:r>
              <a:rPr lang="es-ES" sz="2400" b="1" dirty="0">
                <a:solidFill>
                  <a:schemeClr val="bg1"/>
                </a:solidFill>
                <a:effectLst>
                  <a:outerShdw blurRad="38100" dist="38100" dir="2700000" algn="tl">
                    <a:srgbClr val="000000">
                      <a:alpha val="43137"/>
                    </a:srgbClr>
                  </a:outerShdw>
                </a:effectLst>
              </a:rPr>
              <a:t> =&gt; Port </a:t>
            </a:r>
            <a:r>
              <a:rPr lang="es-ES" sz="2400" b="1" dirty="0" err="1">
                <a:solidFill>
                  <a:schemeClr val="bg1"/>
                </a:solidFill>
                <a:effectLst>
                  <a:outerShdw blurRad="38100" dist="38100" dir="2700000" algn="tl">
                    <a:srgbClr val="000000">
                      <a:alpha val="43137"/>
                    </a:srgbClr>
                  </a:outerShdw>
                </a:effectLst>
              </a:rPr>
              <a:t>Number</a:t>
            </a:r>
            <a:r>
              <a:rPr lang="es-ES" sz="2400" b="1" dirty="0">
                <a:solidFill>
                  <a:schemeClr val="bg1"/>
                </a:solidFill>
                <a:effectLst>
                  <a:outerShdw blurRad="38100" dist="38100" dir="2700000" algn="tl">
                    <a:srgbClr val="000000">
                      <a:alpha val="43137"/>
                    </a:srgbClr>
                  </a:outerShdw>
                </a:effectLst>
              </a:rPr>
              <a:t> =&gt; dejamos el por defecto 3306 =&gt; NEXT.</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Seleccionamos la contraseña de nuestro Usuario </a:t>
            </a:r>
            <a:r>
              <a:rPr lang="es-ES" sz="2400" b="1" dirty="0" err="1">
                <a:solidFill>
                  <a:schemeClr val="bg1"/>
                </a:solidFill>
                <a:effectLst>
                  <a:outerShdw blurRad="38100" dist="38100" dir="2700000" algn="tl">
                    <a:srgbClr val="000000">
                      <a:alpha val="43137"/>
                    </a:srgbClr>
                  </a:outerShdw>
                </a:effectLst>
              </a:rPr>
              <a:t>root</a:t>
            </a:r>
            <a:r>
              <a:rPr lang="es-ES" sz="2400" b="1" dirty="0">
                <a:solidFill>
                  <a:schemeClr val="bg1"/>
                </a:solidFill>
                <a:effectLst>
                  <a:outerShdw blurRad="38100" dist="38100" dir="2700000" algn="tl">
                    <a:srgbClr val="000000">
                      <a:alpha val="43137"/>
                    </a:srgbClr>
                  </a:outerShdw>
                </a:effectLst>
              </a:rPr>
              <a:t> =&gt; 12345 =&gt; NEXT =&gt; datos todo NEXT =&gt; EXECUTE.</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Ya tenemos instalado y configurado </a:t>
            </a:r>
            <a:r>
              <a:rPr lang="es-ES" sz="2400" b="1" dirty="0" err="1">
                <a:solidFill>
                  <a:schemeClr val="bg1"/>
                </a:solidFill>
                <a:effectLst>
                  <a:outerShdw blurRad="38100" dist="38100" dir="2700000" algn="tl">
                    <a:srgbClr val="000000">
                      <a:alpha val="43137"/>
                    </a:srgbClr>
                  </a:outerShdw>
                </a:effectLst>
              </a:rPr>
              <a:t>MySql</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WorkBench</a:t>
            </a:r>
            <a:r>
              <a:rPr lang="es-ES" sz="2400" b="1" dirty="0">
                <a:solidFill>
                  <a:schemeClr val="bg1"/>
                </a:solidFill>
                <a:effectLst>
                  <a:outerShdw blurRad="38100" dist="38100" dir="2700000" algn="tl">
                    <a:srgbClr val="000000">
                      <a:alpha val="43137"/>
                    </a:srgbClr>
                  </a:outerShdw>
                </a:effectLst>
              </a:rPr>
              <a:t> en nuestro SO.</a:t>
            </a: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4107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8032568-8866-4008-AA4C-C137205F82B0}"/>
              </a:ext>
            </a:extLst>
          </p:cNvPr>
          <p:cNvSpPr txBox="1"/>
          <p:nvPr/>
        </p:nvSpPr>
        <p:spPr>
          <a:xfrm>
            <a:off x="422031" y="239151"/>
            <a:ext cx="11479237" cy="513986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instalamos 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https://visualstudio.microsoft.com/es/downloads/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Visual Studio 2019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como administrador =&gt; debemos seleccionar las librerías necesarias para instalar en el IDE =&gt; seleccionamos ASP.NET (Desarrollo Web) =&gt; C# Lenguaje =&gt; </a:t>
            </a:r>
            <a:r>
              <a:rPr lang="es-AR" sz="2400" b="1" dirty="0" err="1">
                <a:solidFill>
                  <a:schemeClr val="bg1"/>
                </a:solidFill>
                <a:effectLst>
                  <a:outerShdw blurRad="38100" dist="38100" dir="2700000" algn="tl">
                    <a:srgbClr val="000000">
                      <a:alpha val="43137"/>
                    </a:srgbClr>
                  </a:outerShdw>
                </a:effectLst>
              </a:rPr>
              <a:t>Install</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Ya contamos con Visual Studio 2019 disponible en nuestro SO.</a:t>
            </a:r>
          </a:p>
        </p:txBody>
      </p:sp>
    </p:spTree>
    <p:extLst>
      <p:ext uri="{BB962C8B-B14F-4D97-AF65-F5344CB8AC3E}">
        <p14:creationId xmlns:p14="http://schemas.microsoft.com/office/powerpoint/2010/main" val="35377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77335D0-6D0D-4F04-B904-0E3308735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16" y="4360986"/>
            <a:ext cx="4839286" cy="2300066"/>
          </a:xfrm>
        </p:spPr>
      </p:pic>
      <p:sp>
        <p:nvSpPr>
          <p:cNvPr id="3" name="CuadroTexto 2">
            <a:extLst>
              <a:ext uri="{FF2B5EF4-FFF2-40B4-BE49-F238E27FC236}">
                <a16:creationId xmlns:a16="http://schemas.microsoft.com/office/drawing/2014/main" id="{B830F6D6-1231-4B88-B9EA-05454DABB87D}"/>
              </a:ext>
            </a:extLst>
          </p:cNvPr>
          <p:cNvSpPr txBox="1"/>
          <p:nvPr/>
        </p:nvSpPr>
        <p:spPr>
          <a:xfrm>
            <a:off x="262598" y="196948"/>
            <a:ext cx="11666804" cy="4524315"/>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QUINTO PASO</a:t>
            </a:r>
          </a:p>
          <a:p>
            <a:endParaRPr lang="es-ES" sz="32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Desde el repositorio de GitHub que contiene el proyecto, clonamos el mismo</a:t>
            </a:r>
          </a:p>
          <a:p>
            <a:r>
              <a:rPr lang="es-ES" sz="2400" b="1" dirty="0">
                <a:solidFill>
                  <a:schemeClr val="bg1"/>
                </a:solidFill>
                <a:effectLst>
                  <a:outerShdw blurRad="38100" dist="38100" dir="2700000" algn="tl">
                    <a:srgbClr val="000000">
                      <a:alpha val="43137"/>
                    </a:srgbClr>
                  </a:outerShdw>
                </a:effectLst>
              </a:rPr>
              <a:t>a una carpeta que hayamos creado en el escritorio de nuestro SO. Para eso hacemos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derecho dentro de la carpeta =&gt; seleccionamos Git </a:t>
            </a:r>
            <a:r>
              <a:rPr lang="es-ES" sz="2400" b="1" dirty="0" err="1">
                <a:solidFill>
                  <a:schemeClr val="bg1"/>
                </a:solidFill>
                <a:effectLst>
                  <a:outerShdw blurRad="38100" dist="38100" dir="2700000" algn="tl">
                    <a:srgbClr val="000000">
                      <a:alpha val="43137"/>
                    </a:srgbClr>
                  </a:outerShdw>
                </a:effectLst>
              </a:rPr>
              <a:t>Bash</a:t>
            </a:r>
            <a:r>
              <a:rPr lang="es-ES" sz="2400" b="1" dirty="0">
                <a:solidFill>
                  <a:schemeClr val="bg1"/>
                </a:solidFill>
                <a:effectLst>
                  <a:outerShdw blurRad="38100" dist="38100" dir="2700000" algn="tl">
                    <a:srgbClr val="000000">
                      <a:alpha val="43137"/>
                    </a:srgbClr>
                  </a:outerShdw>
                </a:effectLst>
              </a:rPr>
              <a:t> Here =&gt; se abre la consola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con la ruta del proyecto =&gt; ingresamos comando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clone (se guarda el proyecto en nuestra PC)</a:t>
            </a:r>
          </a:p>
          <a:p>
            <a:endParaRPr lang="es-ES"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repositorio proyecto:</a:t>
            </a:r>
            <a:br>
              <a:rPr lang="es-AR" sz="2400" b="1" dirty="0">
                <a:solidFill>
                  <a:schemeClr val="bg1"/>
                </a:solidFill>
                <a:effectLst>
                  <a:outerShdw blurRad="38100" dist="38100" dir="2700000" algn="tl">
                    <a:srgbClr val="000000">
                      <a:alpha val="43137"/>
                    </a:srgbClr>
                  </a:outerShdw>
                </a:effectLst>
              </a:rPr>
            </a:br>
            <a:r>
              <a:rPr lang="es-AR" sz="2400" b="1" dirty="0">
                <a:solidFill>
                  <a:srgbClr val="FF0000"/>
                </a:solidFill>
                <a:effectLst>
                  <a:outerShdw blurRad="38100" dist="38100" dir="2700000" algn="tl">
                    <a:srgbClr val="000000">
                      <a:alpha val="43137"/>
                    </a:srgbClr>
                  </a:outerShdw>
                </a:effectLst>
              </a:rPr>
              <a:t>https://github.com/FedeConciencia/Proyecto_Final_Comedores_2021</a:t>
            </a:r>
            <a:endParaRPr lang="es-ES" sz="2400" b="1" dirty="0">
              <a:solidFill>
                <a:srgbClr val="FF0000"/>
              </a:solidFill>
              <a:effectLst>
                <a:outerShdw blurRad="38100" dist="38100" dir="2700000" algn="tl">
                  <a:srgbClr val="000000">
                    <a:alpha val="43137"/>
                  </a:srgbClr>
                </a:outerShdw>
              </a:effectLst>
            </a:endParaRPr>
          </a:p>
          <a:p>
            <a:endParaRPr lang="es-AR"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120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EC6FAC-49C1-4A68-B03C-8361EEE2041D}"/>
              </a:ext>
            </a:extLst>
          </p:cNvPr>
          <p:cNvSpPr txBox="1"/>
          <p:nvPr/>
        </p:nvSpPr>
        <p:spPr>
          <a:xfrm>
            <a:off x="365760" y="323557"/>
            <a:ext cx="11549575" cy="6924973"/>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SEXTO PASO</a:t>
            </a:r>
          </a:p>
          <a:p>
            <a:endParaRPr lang="es-ES"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ya instalado y configurado en los pasos anteriores.</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Ingresamos al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Connections</a:t>
            </a:r>
            <a:r>
              <a:rPr lang="es-AR" sz="2000" b="1" dirty="0">
                <a:solidFill>
                  <a:schemeClr val="bg1"/>
                </a:solidFill>
                <a:effectLst>
                  <a:outerShdw blurRad="38100" dist="38100" dir="2700000" algn="tl">
                    <a:srgbClr val="000000">
                      <a:alpha val="43137"/>
                    </a:srgbClr>
                  </a:outerShdw>
                </a:effectLst>
              </a:rPr>
              <a:t> configurado =&gt; ingresamos el usuario </a:t>
            </a:r>
            <a:r>
              <a:rPr lang="es-AR" sz="2000" b="1" dirty="0" err="1">
                <a:solidFill>
                  <a:schemeClr val="bg1"/>
                </a:solidFill>
                <a:effectLst>
                  <a:outerShdw blurRad="38100" dist="38100" dir="2700000" algn="tl">
                    <a:srgbClr val="000000">
                      <a:alpha val="43137"/>
                    </a:srgbClr>
                  </a:outerShdw>
                </a:effectLst>
              </a:rPr>
              <a:t>root</a:t>
            </a:r>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contraseña 12345 (Importante seguir esta configuración ya que son los datos ingresados en el proyecto clase Conexión para establecer la </a:t>
            </a:r>
            <a:r>
              <a:rPr lang="es-AR" sz="2000" b="1" dirty="0" err="1">
                <a:solidFill>
                  <a:schemeClr val="bg1"/>
                </a:solidFill>
                <a:effectLst>
                  <a:outerShdw blurRad="38100" dist="38100" dir="2700000" algn="tl">
                    <a:srgbClr val="000000">
                      <a:alpha val="43137"/>
                    </a:srgbClr>
                  </a:outerShdw>
                </a:effectLst>
              </a:rPr>
              <a:t>comunicacion</a:t>
            </a:r>
            <a:r>
              <a:rPr lang="es-AR" sz="2000" b="1" dirty="0">
                <a:solidFill>
                  <a:schemeClr val="bg1"/>
                </a:solidFill>
                <a:effectLst>
                  <a:outerShdw blurRad="38100" dist="38100" dir="2700000" algn="tl">
                    <a:srgbClr val="000000">
                      <a:alpha val="43137"/>
                    </a:srgbClr>
                  </a:outerShdw>
                </a:effectLst>
              </a:rPr>
              <a:t> con la base de datos).</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Creamos una base de datos =&gt; seleccionamos créate a new </a:t>
            </a:r>
            <a:r>
              <a:rPr lang="es-AR" sz="2000" b="1" dirty="0" err="1">
                <a:solidFill>
                  <a:schemeClr val="bg1"/>
                </a:solidFill>
                <a:effectLst>
                  <a:outerShdw blurRad="38100" dist="38100" dir="2700000" algn="tl">
                    <a:srgbClr val="000000">
                      <a:alpha val="43137"/>
                    </a:srgbClr>
                  </a:outerShdw>
                </a:effectLst>
              </a:rPr>
              <a:t>shema</a:t>
            </a:r>
            <a:r>
              <a:rPr lang="es-AR" sz="2000" b="1" dirty="0">
                <a:solidFill>
                  <a:schemeClr val="bg1"/>
                </a:solidFill>
                <a:effectLst>
                  <a:outerShdw blurRad="38100" dist="38100" dir="2700000" algn="tl">
                    <a:srgbClr val="000000">
                      <a:alpha val="43137"/>
                    </a:srgbClr>
                  </a:outerShdw>
                </a:effectLst>
              </a:rPr>
              <a:t> =&gt; nombramos la misma =&gt; </a:t>
            </a:r>
            <a:r>
              <a:rPr lang="es-AR" sz="2000" b="1" dirty="0" err="1">
                <a:solidFill>
                  <a:schemeClr val="bg1"/>
                </a:solidFill>
                <a:effectLst>
                  <a:outerShdw blurRad="38100" dist="38100" dir="2700000" algn="tl">
                    <a:srgbClr val="000000">
                      <a:alpha val="43137"/>
                    </a:srgbClr>
                  </a:outerShdw>
                </a:effectLst>
              </a:rPr>
              <a:t>Apply</a:t>
            </a:r>
            <a:endParaRPr lang="es-AR" sz="2000" b="1" dirty="0">
              <a:solidFill>
                <a:schemeClr val="bg1"/>
              </a:solidFill>
              <a:effectLst>
                <a:outerShdw blurRad="38100" dist="38100" dir="2700000" algn="tl">
                  <a:srgbClr val="000000">
                    <a:alpha val="43137"/>
                  </a:srgbClr>
                </a:outerShdw>
              </a:effectLst>
            </a:endParaRP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a:t>
            </a:r>
            <a:r>
              <a:rPr lang="es-AR" sz="2000" b="1" dirty="0" err="1">
                <a:solidFill>
                  <a:schemeClr val="bg1"/>
                </a:solidFill>
                <a:effectLst>
                  <a:outerShdw blurRad="38100" dist="38100" dir="2700000" algn="tl">
                    <a:srgbClr val="000000">
                      <a:alpha val="43137"/>
                    </a:srgbClr>
                  </a:outerShdw>
                </a:effectLst>
              </a:rPr>
              <a:t>Menu</a:t>
            </a:r>
            <a:r>
              <a:rPr lang="es-AR" sz="2000" b="1" dirty="0">
                <a:solidFill>
                  <a:schemeClr val="bg1"/>
                </a:solidFill>
                <a:effectLst>
                  <a:outerShdw blurRad="38100" dist="38100" dir="2700000" algn="tl">
                    <a:srgbClr val="000000">
                      <a:alpha val="43137"/>
                    </a:srgbClr>
                  </a:outerShdw>
                </a:effectLst>
              </a:rPr>
              <a:t> =&gt; Server =&gt; Data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Form</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Selft</a:t>
            </a:r>
            <a:r>
              <a:rPr lang="es-AR" sz="2000" b="1" dirty="0">
                <a:solidFill>
                  <a:schemeClr val="bg1"/>
                </a:solidFill>
                <a:effectLst>
                  <a:outerShdw blurRad="38100" dist="38100" dir="2700000" algn="tl">
                    <a:srgbClr val="000000">
                      <a:alpha val="43137"/>
                    </a:srgbClr>
                  </a:outerShdw>
                </a:effectLst>
              </a:rPr>
              <a:t>-</a:t>
            </a:r>
            <a:r>
              <a:rPr lang="es-AR" sz="2000" b="1" dirty="0" err="1">
                <a:solidFill>
                  <a:schemeClr val="bg1"/>
                </a:solidFill>
                <a:effectLst>
                  <a:outerShdw blurRad="38100" dist="38100" dir="2700000" algn="tl">
                    <a:srgbClr val="000000">
                      <a:alpha val="43137"/>
                    </a:srgbClr>
                  </a:outerShdw>
                </a:effectLst>
              </a:rPr>
              <a:t>Contained</a:t>
            </a:r>
            <a:r>
              <a:rPr lang="es-AR" sz="2000" b="1" dirty="0">
                <a:solidFill>
                  <a:schemeClr val="bg1"/>
                </a:solidFill>
                <a:effectLst>
                  <a:outerShdw blurRad="38100" dist="38100" dir="2700000" algn="tl">
                    <a:srgbClr val="000000">
                      <a:alpha val="43137"/>
                    </a:srgbClr>
                  </a:outerShdw>
                </a:effectLst>
              </a:rPr>
              <a:t>-File =&gt; buscamos en la carpeta Proyecto =&gt; Base de Datos Proyecto Comedores =&gt; archivo </a:t>
            </a:r>
            <a:r>
              <a:rPr lang="es-AR" sz="2000" b="1" dirty="0" err="1">
                <a:solidFill>
                  <a:schemeClr val="bg1"/>
                </a:solidFill>
                <a:effectLst>
                  <a:outerShdw blurRad="38100" dist="38100" dir="2700000" algn="tl">
                    <a:srgbClr val="000000">
                      <a:alpha val="43137"/>
                    </a:srgbClr>
                  </a:outerShdw>
                </a:effectLst>
              </a:rPr>
              <a:t>BaseDatosProyectoMetodologia.sql</a:t>
            </a:r>
            <a:r>
              <a:rPr lang="es-AR" sz="2000" b="1" dirty="0">
                <a:solidFill>
                  <a:schemeClr val="bg1"/>
                </a:solidFill>
                <a:effectLst>
                  <a:outerShdw blurRad="38100" dist="38100" dir="2700000" algn="tl">
                    <a:srgbClr val="000000">
                      <a:alpha val="43137"/>
                    </a:srgbClr>
                  </a:outerShdw>
                </a:effectLst>
              </a:rPr>
              <a:t> =&gt; Default Target </a:t>
            </a:r>
            <a:r>
              <a:rPr lang="es-AR" sz="2000" b="1" dirty="0" err="1">
                <a:solidFill>
                  <a:schemeClr val="bg1"/>
                </a:solidFill>
                <a:effectLst>
                  <a:outerShdw blurRad="38100" dist="38100" dir="2700000" algn="tl">
                    <a:srgbClr val="000000">
                      <a:alpha val="43137"/>
                    </a:srgbClr>
                  </a:outerShdw>
                </a:effectLst>
              </a:rPr>
              <a:t>Shemma</a:t>
            </a:r>
            <a:r>
              <a:rPr lang="es-AR" sz="2000" b="1" dirty="0">
                <a:solidFill>
                  <a:schemeClr val="bg1"/>
                </a:solidFill>
                <a:effectLst>
                  <a:outerShdw blurRad="38100" dist="38100" dir="2700000" algn="tl">
                    <a:srgbClr val="000000">
                      <a:alpha val="43137"/>
                    </a:srgbClr>
                  </a:outerShdw>
                </a:effectLst>
              </a:rPr>
              <a:t> seleccionamos la base de datos creada =&gt; Vamos 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Progress</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Start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Ahora ya contamos con la Base de Datos descargada en nuestra PC.</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554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188A8E4-3CAC-4B5A-A42D-4DFCD1D7A073}"/>
              </a:ext>
            </a:extLst>
          </p:cNvPr>
          <p:cNvSpPr txBox="1"/>
          <p:nvPr/>
        </p:nvSpPr>
        <p:spPr>
          <a:xfrm>
            <a:off x="351692" y="253218"/>
            <a:ext cx="11648050" cy="7355860"/>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SEPTIMO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IDE Visual Studio 2019 =&gt; Seleccionamos continuar Sin Código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Archivo =&gt; Abrir =&gt; Sitio Web =&gt; En Sistema de archivos nos dirigimos a la ruta de nuestra carpeta donde clonamos el proyecto comedores desde el repositorio GitHub =&gt; Seleccionamos la carpeta </a:t>
            </a:r>
            <a:r>
              <a:rPr lang="es-AR" sz="2400" b="1" dirty="0" err="1">
                <a:solidFill>
                  <a:schemeClr val="bg1"/>
                </a:solidFill>
                <a:effectLst>
                  <a:outerShdw blurRad="38100" dist="38100" dir="2700000" algn="tl">
                    <a:srgbClr val="000000">
                      <a:alpha val="43137"/>
                    </a:srgbClr>
                  </a:outerShdw>
                </a:effectLst>
              </a:rPr>
              <a:t>ProyectoMetodologia</a:t>
            </a:r>
            <a:r>
              <a:rPr lang="es-AR" sz="2400" b="1" dirty="0">
                <a:solidFill>
                  <a:schemeClr val="bg1"/>
                </a:solidFill>
                <a:effectLst>
                  <a:outerShdw blurRad="38100" dist="38100" dir="2700000" algn="tl">
                    <a:srgbClr val="000000">
                      <a:alpha val="43137"/>
                    </a:srgbClr>
                  </a:outerShdw>
                </a:effectLst>
              </a:rPr>
              <a:t> =&gt; ABRIR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Automáticamente el IDE va a asignar un </a:t>
            </a:r>
            <a:r>
              <a:rPr lang="es-AR" sz="2400" b="1" dirty="0" err="1">
                <a:solidFill>
                  <a:schemeClr val="bg1"/>
                </a:solidFill>
                <a:effectLst>
                  <a:outerShdw blurRad="38100" dist="38100" dir="2700000" algn="tl">
                    <a:srgbClr val="000000">
                      <a:alpha val="43137"/>
                    </a:srgbClr>
                  </a:outerShdw>
                </a:effectLst>
              </a:rPr>
              <a:t>LocalHost</a:t>
            </a:r>
            <a:r>
              <a:rPr lang="es-AR" sz="2400" b="1" dirty="0">
                <a:solidFill>
                  <a:schemeClr val="bg1"/>
                </a:solidFill>
                <a:effectLst>
                  <a:outerShdw blurRad="38100" dist="38100" dir="2700000" algn="tl">
                    <a:srgbClr val="000000">
                      <a:alpha val="43137"/>
                    </a:srgbClr>
                  </a:outerShdw>
                </a:effectLst>
              </a:rPr>
              <a:t> con un puerto aleatorio a nuestro Proyecto.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Explorador de Soluciones nos dirigimos a la carpeta Formulario =&gt; seleccionamos el archivo principal.aspx (Vista) =&gt;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=&gt; ver en explorador Google Chrome =&gt; Nos Compila el Proyecto y abre el mismo para comenzar a interactuar con el Desarrollo Web Comedores (</a:t>
            </a:r>
            <a:r>
              <a:rPr lang="es-AR" sz="2400" b="1" dirty="0">
                <a:solidFill>
                  <a:srgbClr val="FF0000"/>
                </a:solidFill>
                <a:effectLst>
                  <a:outerShdw blurRad="38100" dist="38100" dir="2700000" algn="tl">
                    <a:srgbClr val="000000">
                      <a:alpha val="43137"/>
                    </a:srgbClr>
                  </a:outerShdw>
                </a:effectLst>
              </a:rPr>
              <a:t>GUIA FULL DETALLADA PASO A PASO PROYECTO COMEDORES</a:t>
            </a:r>
            <a:r>
              <a:rPr lang="es-AR" sz="2400" b="1" dirty="0">
                <a:solidFill>
                  <a:schemeClr val="bg1"/>
                </a:solidFill>
                <a:effectLst>
                  <a:outerShdw blurRad="38100" dist="38100" dir="2700000" algn="tl">
                    <a:srgbClr val="000000">
                      <a:alpha val="43137"/>
                    </a:srgbClr>
                  </a:outerShdw>
                </a:effectLst>
              </a:rPr>
              <a:t>).</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46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E1DE-52A0-4225-99F5-6C63DD6F7800}"/>
              </a:ext>
            </a:extLst>
          </p:cNvPr>
          <p:cNvSpPr>
            <a:spLocks noGrp="1"/>
          </p:cNvSpPr>
          <p:nvPr>
            <p:ph type="title"/>
          </p:nvPr>
        </p:nvSpPr>
        <p:spPr>
          <a:xfrm>
            <a:off x="407963" y="2799471"/>
            <a:ext cx="11535508" cy="3896751"/>
          </a:xfrm>
        </p:spPr>
        <p:txBody>
          <a:bodyPr>
            <a:normAutofit/>
          </a:bodyPr>
          <a:lstStyle/>
          <a:p>
            <a:r>
              <a:rPr lang="es-AR" sz="2000" b="1" dirty="0">
                <a:solidFill>
                  <a:schemeClr val="bg1"/>
                </a:solidFill>
                <a:effectLst>
                  <a:outerShdw blurRad="38100" dist="38100" dir="2700000" algn="tl">
                    <a:srgbClr val="000000">
                      <a:alpha val="43137"/>
                    </a:srgbClr>
                  </a:outerShdw>
                </a:effectLst>
              </a:rPr>
              <a:t>EN LA PRESENTE GUIA ACOMPAÑADA DE VIDEOS INSTRUCTIVO TUTORIAL SE EXPLICARA EN FORMA DETALLADA LA INSTALACION EN MAQUINA VIRTUAL (VIRTUAL BOX) SISTEMA OPERATIVO WINDOWS 10, Donde se instalara </a:t>
            </a:r>
            <a:r>
              <a:rPr lang="es-AR" sz="2000" b="1" dirty="0" err="1">
                <a:solidFill>
                  <a:schemeClr val="bg1"/>
                </a:solidFill>
                <a:effectLst>
                  <a:outerShdw blurRad="38100" dist="38100" dir="2700000" algn="tl">
                    <a:srgbClr val="000000">
                      <a:alpha val="43137"/>
                    </a:srgbClr>
                  </a:outerShdw>
                </a:effectLst>
              </a:rPr>
              <a:t>ide</a:t>
            </a:r>
            <a:r>
              <a:rPr lang="es-AR" sz="2000" b="1" dirty="0">
                <a:solidFill>
                  <a:schemeClr val="bg1"/>
                </a:solidFill>
                <a:effectLst>
                  <a:outerShdw blurRad="38100" dist="38100" dir="2700000" algn="tl">
                    <a:srgbClr val="000000">
                      <a:alpha val="43137"/>
                    </a:srgbClr>
                  </a:outerShdw>
                </a:effectLst>
              </a:rPr>
              <a:t> visual </a:t>
            </a:r>
            <a:r>
              <a:rPr lang="es-AR" sz="2000" b="1" dirty="0" err="1">
                <a:solidFill>
                  <a:schemeClr val="bg1"/>
                </a:solidFill>
                <a:effectLst>
                  <a:outerShdw blurRad="38100" dist="38100" dir="2700000" algn="tl">
                    <a:srgbClr val="000000">
                      <a:alpha val="43137"/>
                    </a:srgbClr>
                  </a:outerShdw>
                </a:effectLst>
              </a:rPr>
              <a:t>studio</a:t>
            </a:r>
            <a:r>
              <a:rPr lang="es-AR" sz="2000" b="1" dirty="0">
                <a:solidFill>
                  <a:schemeClr val="bg1"/>
                </a:solidFill>
                <a:effectLst>
                  <a:outerShdw blurRad="38100" dist="38100" dir="2700000" algn="tl">
                    <a:srgbClr val="000000">
                      <a:alpha val="43137"/>
                    </a:srgbClr>
                  </a:outerShdw>
                </a:effectLst>
              </a:rPr>
              <a:t> 2019 y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workbench</a:t>
            </a:r>
            <a:r>
              <a:rPr lang="es-AR" sz="2000" b="1" dirty="0">
                <a:solidFill>
                  <a:schemeClr val="bg1"/>
                </a:solidFill>
                <a:effectLst>
                  <a:outerShdw blurRad="38100" dist="38100" dir="2700000" algn="tl">
                    <a:srgbClr val="000000">
                      <a:alpha val="43137"/>
                    </a:srgbClr>
                  </a:outerShdw>
                </a:effectLst>
              </a:rPr>
              <a:t>, GIT donde posteriormente se clonara proyecto desde repositorio </a:t>
            </a:r>
            <a:r>
              <a:rPr lang="es-AR" sz="2000" b="1" dirty="0" err="1">
                <a:solidFill>
                  <a:schemeClr val="bg1"/>
                </a:solidFill>
                <a:effectLst>
                  <a:outerShdw blurRad="38100" dist="38100" dir="2700000" algn="tl">
                    <a:srgbClr val="000000">
                      <a:alpha val="43137"/>
                    </a:srgbClr>
                  </a:outerShdw>
                </a:effectLst>
              </a:rPr>
              <a:t>github</a:t>
            </a:r>
            <a:r>
              <a:rPr lang="es-AR" sz="2000" b="1" dirty="0">
                <a:solidFill>
                  <a:schemeClr val="bg1"/>
                </a:solidFill>
                <a:effectLst>
                  <a:outerShdw blurRad="38100" dist="38100" dir="2700000" algn="tl">
                    <a:srgbClr val="000000">
                      <a:alpha val="43137"/>
                    </a:srgbClr>
                  </a:outerShdw>
                </a:effectLst>
              </a:rPr>
              <a:t> para compilar proyecto web comedores 2021. la actual guía es complementaria a guía full detallada paso a paso (100 diapositivas). </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Link Google Drive </a:t>
            </a:r>
            <a:r>
              <a:rPr lang="es-AR" sz="2000" b="1" dirty="0">
                <a:solidFill>
                  <a:schemeClr val="bg1"/>
                </a:solidFill>
                <a:effectLst>
                  <a:outerShdw blurRad="38100" dist="38100" dir="2700000" algn="tl">
                    <a:srgbClr val="000000">
                      <a:alpha val="43137"/>
                    </a:srgbClr>
                  </a:outerShdw>
                </a:effectLst>
              </a:rPr>
              <a:t>(Contiene guía detallada, videos Tutoriales, </a:t>
            </a:r>
            <a:r>
              <a:rPr lang="es-AR" sz="2000" b="1" dirty="0" err="1">
                <a:solidFill>
                  <a:schemeClr val="bg1"/>
                </a:solidFill>
                <a:effectLst>
                  <a:outerShdw blurRad="38100" dist="38100" dir="2700000" algn="tl">
                    <a:srgbClr val="000000">
                      <a:alpha val="43137"/>
                    </a:srgbClr>
                  </a:outerShdw>
                </a:effectLst>
              </a:rPr>
              <a:t>iso</a:t>
            </a:r>
            <a:r>
              <a:rPr lang="es-AR" sz="2000" b="1" dirty="0">
                <a:solidFill>
                  <a:schemeClr val="bg1"/>
                </a:solidFill>
                <a:effectLst>
                  <a:outerShdw blurRad="38100" dist="38100" dir="2700000" algn="tl">
                    <a:srgbClr val="000000">
                      <a:alpha val="43137"/>
                    </a:srgbClr>
                  </a:outerShdw>
                </a:effectLst>
              </a:rPr>
              <a:t> Windows vista):</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https://drive.google.com/drive/u/1/folders/1lTEP2jvtDPgIM72192FhpHMfxjldJ-Ij</a:t>
            </a:r>
            <a:br>
              <a:rPr lang="es-AR" sz="2000" b="1" dirty="0">
                <a:solidFill>
                  <a:schemeClr val="bg1"/>
                </a:solidFill>
                <a:effectLst>
                  <a:outerShdw blurRad="38100" dist="38100" dir="2700000" algn="tl">
                    <a:srgbClr val="000000">
                      <a:alpha val="43137"/>
                    </a:srgbClr>
                  </a:outerShdw>
                </a:effectLst>
              </a:rPr>
            </a:br>
            <a:endParaRPr lang="es-AR" sz="2000" b="1" dirty="0">
              <a:solidFill>
                <a:schemeClr val="bg1"/>
              </a:solidFill>
              <a:effectLst>
                <a:outerShdw blurRad="38100" dist="38100" dir="2700000" algn="tl">
                  <a:srgbClr val="000000">
                    <a:alpha val="43137"/>
                  </a:srgbClr>
                </a:outerShdw>
              </a:effectLst>
            </a:endParaRPr>
          </a:p>
        </p:txBody>
      </p:sp>
      <p:pic>
        <p:nvPicPr>
          <p:cNvPr id="5" name="Marcador de contenido 4">
            <a:extLst>
              <a:ext uri="{FF2B5EF4-FFF2-40B4-BE49-F238E27FC236}">
                <a16:creationId xmlns:a16="http://schemas.microsoft.com/office/drawing/2014/main" id="{C2304AC4-2099-4C94-81E4-C21420815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161" y="295421"/>
            <a:ext cx="5819677" cy="2264899"/>
          </a:xfrm>
        </p:spPr>
      </p:pic>
    </p:spTree>
    <p:extLst>
      <p:ext uri="{BB962C8B-B14F-4D97-AF65-F5344CB8AC3E}">
        <p14:creationId xmlns:p14="http://schemas.microsoft.com/office/powerpoint/2010/main" val="35878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CDCFFE4-186A-4058-B454-80DD1928D436}"/>
              </a:ext>
            </a:extLst>
          </p:cNvPr>
          <p:cNvSpPr txBox="1"/>
          <p:nvPr/>
        </p:nvSpPr>
        <p:spPr>
          <a:xfrm>
            <a:off x="168812" y="464234"/>
            <a:ext cx="11802794" cy="5878532"/>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PRIMER PASO </a:t>
            </a:r>
          </a:p>
          <a:p>
            <a:endParaRPr lang="es-AR" sz="32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Instalamos en el Sistema Operativo Principal (Windows – Linux - Ubuntu), el</a:t>
            </a:r>
          </a:p>
          <a:p>
            <a:r>
              <a:rPr lang="es-AR" sz="2400" b="1" dirty="0">
                <a:solidFill>
                  <a:schemeClr val="bg1"/>
                </a:solidFill>
                <a:effectLst>
                  <a:outerShdw blurRad="38100" dist="38100" dir="2700000" algn="tl">
                    <a:srgbClr val="000000">
                      <a:alpha val="43137"/>
                    </a:srgbClr>
                  </a:outerShdw>
                </a:effectLst>
              </a:rPr>
              <a:t>Software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 de Oracle VirtualBox que nos permite crear maquinas virtuales para instalar y simular otros sistemas operativos (Windows – Linux - Ubuntu).</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VirtualBox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https://www.virtualbox.org/wiki/Downloads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que tenemos y gestionamos la descarga de la aplicación.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al instalador descargado y ejecutamos como Administrador. (Damos Next a las pantallas y se instala el software en la PC).</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170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C629749-DE40-4C9C-B398-DC348F90F98F}"/>
              </a:ext>
            </a:extLst>
          </p:cNvPr>
          <p:cNvSpPr txBox="1"/>
          <p:nvPr/>
        </p:nvSpPr>
        <p:spPr>
          <a:xfrm>
            <a:off x="267286" y="422031"/>
            <a:ext cx="11662117" cy="6494085"/>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SEGUNDO PASO </a:t>
            </a:r>
          </a:p>
          <a:p>
            <a:endParaRPr lang="es-AR" sz="24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Descargar el ISO del sistema Operativo que deseamos montar en forma virtual en VirtualBox, en este caso seleccionaríamos un SO de Windows que sea compatible con la versión del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este caso seleccionamos Windows 10 64 bits (Compatible)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Previamente se descarga Imagen ISO de la Pagina Oficial Microsoft =&gt;</a:t>
            </a:r>
          </a:p>
          <a:p>
            <a:r>
              <a:rPr lang="es-AR" sz="2400" b="1" dirty="0">
                <a:solidFill>
                  <a:srgbClr val="FF0000"/>
                </a:solidFill>
                <a:effectLst>
                  <a:outerShdw blurRad="38100" dist="38100" dir="2700000" algn="tl">
                    <a:srgbClr val="000000">
                      <a:alpha val="43137"/>
                    </a:srgbClr>
                  </a:outerShdw>
                </a:effectLst>
              </a:rPr>
              <a:t>https://www.microsoft.com/es-es/software-download/windows10%20</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Google Drive Windows 10 64 bits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https://drive.google.com/drive/u/1/folders/1lTEP2jvtDPgIM72192FhpHMfxjldJ-Ij</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Una vez finalizada la descarga del archivo ISO, podemos proceder a montar el mismo en nuestra maquina virtual (VirtualBox).</a:t>
            </a:r>
          </a:p>
        </p:txBody>
      </p:sp>
    </p:spTree>
    <p:extLst>
      <p:ext uri="{BB962C8B-B14F-4D97-AF65-F5344CB8AC3E}">
        <p14:creationId xmlns:p14="http://schemas.microsoft.com/office/powerpoint/2010/main" val="23353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D826C67-9578-4808-BE73-FDF1C71DC295}"/>
              </a:ext>
            </a:extLst>
          </p:cNvPr>
          <p:cNvSpPr txBox="1"/>
          <p:nvPr/>
        </p:nvSpPr>
        <p:spPr>
          <a:xfrm>
            <a:off x="239151" y="267286"/>
            <a:ext cx="11718387" cy="8002191"/>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TERCER PASO </a:t>
            </a:r>
          </a:p>
          <a:p>
            <a:endParaRPr lang="es-AR" sz="18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Montamos la imagen ISO (Sistema Operativo) en la maquina virtual (VirtualBox) </a:t>
            </a:r>
            <a:r>
              <a:rPr lang="es-AR" sz="2400" b="1" dirty="0">
                <a:solidFill>
                  <a:srgbClr val="FF0000"/>
                </a:solidFill>
                <a:effectLst>
                  <a:outerShdw blurRad="38100" dist="38100" dir="2700000" algn="tl">
                    <a:srgbClr val="000000">
                      <a:alpha val="43137"/>
                    </a:srgbClr>
                  </a:outerShdw>
                </a:effectLst>
              </a:rPr>
              <a:t>CONFIGURACION</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VirtualBox seleccionamos Nueva =&gt; En Nombre escribimos Windows 10 =&gt; En Tipo seleccionamos Microsoft Windows =&gt; Seleccionamos en Versión si es la de 32 bits o 64 bits (Depende el ISO descargado) en nuestro caso seleccionamos la de 64 bits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la RAM deseada =&gt; en nuestro caso 4096 MB (4GB)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crear un Disco Virtual Ahora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VDI (VirtualBox Disk </a:t>
            </a:r>
            <a:r>
              <a:rPr lang="es-AR" sz="2000" b="1" dirty="0" err="1">
                <a:solidFill>
                  <a:schemeClr val="bg1"/>
                </a:solidFill>
                <a:effectLst>
                  <a:outerShdw blurRad="38100" dist="38100" dir="2700000" algn="tl">
                    <a:srgbClr val="000000">
                      <a:alpha val="43137"/>
                    </a:srgbClr>
                  </a:outerShdw>
                </a:effectLst>
              </a:rPr>
              <a:t>Image</a:t>
            </a:r>
            <a:r>
              <a:rPr lang="es-AR" sz="2000" b="1" dirty="0">
                <a:solidFill>
                  <a:schemeClr val="bg1"/>
                </a:solidFill>
                <a:effectLst>
                  <a:outerShdw blurRad="38100" dist="38100" dir="2700000" algn="tl">
                    <a:srgbClr val="000000">
                      <a:alpha val="43137"/>
                    </a:srgbClr>
                  </a:outerShdw>
                </a:effectLst>
              </a:rPr>
              <a:t>)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Reservado Dinámicamente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el Tamaño del Disco Virtual Deseado 30 GB =&gt; CREAR </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180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AEE5039-6844-46D6-B6A6-A3FBEDD97AAA}"/>
              </a:ext>
            </a:extLst>
          </p:cNvPr>
          <p:cNvSpPr txBox="1"/>
          <p:nvPr/>
        </p:nvSpPr>
        <p:spPr>
          <a:xfrm>
            <a:off x="196948" y="267286"/>
            <a:ext cx="11816861" cy="6247864"/>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r>
              <a:rPr lang="es-AR" sz="3200" b="1" dirty="0">
                <a:solidFill>
                  <a:schemeClr val="bg1"/>
                </a:solidFill>
                <a:effectLst>
                  <a:outerShdw blurRad="38100" dist="38100" dir="2700000" algn="tl">
                    <a:srgbClr val="000000">
                      <a:alpha val="43137"/>
                    </a:srgbClr>
                  </a:outerShdw>
                </a:effectLst>
              </a:rPr>
              <a:t> </a:t>
            </a:r>
          </a:p>
          <a:p>
            <a:r>
              <a:rPr lang="es-AR" sz="2400" b="1" dirty="0">
                <a:solidFill>
                  <a:schemeClr val="bg1"/>
                </a:solidFill>
                <a:effectLst>
                  <a:outerShdw blurRad="38100" dist="38100" dir="2700000" algn="tl">
                    <a:srgbClr val="000000">
                      <a:alpha val="43137"/>
                    </a:srgbClr>
                  </a:outerShdw>
                </a:effectLst>
              </a:rPr>
              <a:t>Seleccionamos la maquina virtual configurada en el paso anterior y gestionamos doble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sobre la misma.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Buscamos en nuestro directorio el archivo ISO (SO) descargado, seleccionamos la misma =&gt; INICIAR =&gt; monta la misma y comienza el proceso de instalación del SO Windows 10 64 bits.</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idioma (Español) =&gt; Formato de Hora (</a:t>
            </a:r>
            <a:r>
              <a:rPr lang="es-AR" sz="2400" b="1" dirty="0" err="1">
                <a:solidFill>
                  <a:schemeClr val="bg1"/>
                </a:solidFill>
                <a:effectLst>
                  <a:outerShdw blurRad="38100" dist="38100" dir="2700000" algn="tl">
                    <a:srgbClr val="000000">
                      <a:alpha val="43137"/>
                    </a:srgbClr>
                  </a:outerShdw>
                </a:effectLst>
              </a:rPr>
              <a:t>Pais</a:t>
            </a:r>
            <a:r>
              <a:rPr lang="es-AR" sz="2400" b="1" dirty="0">
                <a:solidFill>
                  <a:schemeClr val="bg1"/>
                </a:solidFill>
                <a:effectLst>
                  <a:outerShdw blurRad="38100" dist="38100" dir="2700000" algn="tl">
                    <a:srgbClr val="000000">
                      <a:alpha val="43137"/>
                    </a:srgbClr>
                  </a:outerShdw>
                </a:effectLst>
              </a:rPr>
              <a:t>) =&gt; Teclado (</a:t>
            </a:r>
            <a:r>
              <a:rPr lang="es-AR" sz="2400" b="1" dirty="0" err="1">
                <a:solidFill>
                  <a:schemeClr val="bg1"/>
                </a:solidFill>
                <a:effectLst>
                  <a:outerShdw blurRad="38100" dist="38100" dir="2700000" algn="tl">
                    <a:srgbClr val="000000">
                      <a:alpha val="43137"/>
                    </a:srgbClr>
                  </a:outerShdw>
                </a:effectLst>
              </a:rPr>
              <a:t>LatinoAmerica</a:t>
            </a:r>
            <a:r>
              <a:rPr lang="es-AR" sz="2400" b="1" dirty="0">
                <a:solidFill>
                  <a:schemeClr val="bg1"/>
                </a:solidFill>
                <a:effectLst>
                  <a:outerShdw blurRad="38100" dist="38100" dir="2700000" algn="tl">
                    <a:srgbClr val="000000">
                      <a:alpha val="43137"/>
                    </a:srgbClr>
                  </a:outerShdw>
                </a:effectLst>
              </a:rPr>
              <a:t>) =&gt; SIGUIENTE =&gt; INSTALAR AHORA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Creamos la partición de memoria principal 30 GB y formateamos la misma, seleccionamos esta y damos en Siguiente.</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C7C3F0E-64AD-4A89-B285-796E4F84372A}"/>
              </a:ext>
            </a:extLst>
          </p:cNvPr>
          <p:cNvSpPr txBox="1"/>
          <p:nvPr/>
        </p:nvSpPr>
        <p:spPr>
          <a:xfrm>
            <a:off x="347004" y="253218"/>
            <a:ext cx="11596468" cy="763285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que no tenemos clave del producto =&gt; seleccionamos Windows 10 Pro =&gt; Aceptamos los términos de licencia.</a:t>
            </a:r>
          </a:p>
          <a:p>
            <a:endParaRPr lang="es-AR"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Usar Configuración rápida =&gt; seleccionamos unirse a un dominio local =&gt;</a:t>
            </a:r>
          </a:p>
          <a:p>
            <a:r>
              <a:rPr lang="es-ES" sz="2400" b="1" dirty="0">
                <a:solidFill>
                  <a:schemeClr val="bg1"/>
                </a:solidFill>
                <a:effectLst>
                  <a:outerShdw blurRad="38100" dist="38100" dir="2700000" algn="tl">
                    <a:srgbClr val="000000">
                      <a:alpha val="43137"/>
                    </a:srgbClr>
                  </a:outerShdw>
                </a:effectLst>
              </a:rPr>
              <a:t>Ingresamos el nombre de usuario =&gt; </a:t>
            </a:r>
            <a:r>
              <a:rPr lang="es-ES" sz="2400" b="1" dirty="0" err="1">
                <a:solidFill>
                  <a:schemeClr val="bg1"/>
                </a:solidFill>
                <a:effectLst>
                  <a:outerShdw blurRad="38100" dist="38100" dir="2700000" algn="tl">
                    <a:srgbClr val="000000">
                      <a:alpha val="43137"/>
                    </a:srgbClr>
                  </a:outerShdw>
                </a:effectLst>
              </a:rPr>
              <a:t>admin</a:t>
            </a:r>
            <a:r>
              <a:rPr lang="es-ES" sz="2400" b="1" dirty="0">
                <a:solidFill>
                  <a:schemeClr val="bg1"/>
                </a:solidFill>
                <a:effectLst>
                  <a:outerShdw blurRad="38100" dist="38100" dir="2700000" algn="tl">
                    <a:srgbClr val="000000">
                      <a:alpha val="43137"/>
                    </a:srgbClr>
                  </a:outerShdw>
                </a:effectLst>
              </a:rPr>
              <a:t> =&gt; contraseña =&gt; admin123</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Finaliza la Instalación del SO Windows 10 64 bits (Maquina Virtual).</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Instalamos por ultimo un paquete de configuración =&gt; dispositivos (menú de virtual box) =&gt; Insertar imagen </a:t>
            </a:r>
            <a:r>
              <a:rPr lang="es-ES" sz="2400" b="1" dirty="0" err="1">
                <a:solidFill>
                  <a:schemeClr val="bg1"/>
                </a:solidFill>
                <a:effectLst>
                  <a:outerShdw blurRad="38100" dist="38100" dir="2700000" algn="tl">
                    <a:srgbClr val="000000">
                      <a:alpha val="43137"/>
                    </a:srgbClr>
                  </a:outerShdw>
                </a:effectLst>
              </a:rPr>
              <a:t>Guest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Additions</a:t>
            </a:r>
            <a:r>
              <a:rPr lang="es-ES" sz="2400" b="1" dirty="0">
                <a:solidFill>
                  <a:schemeClr val="bg1"/>
                </a:solidFill>
                <a:effectLst>
                  <a:outerShdw blurRad="38100" dist="38100" dir="2700000" algn="tl">
                    <a:srgbClr val="000000">
                      <a:alpha val="43137"/>
                    </a:srgbClr>
                  </a:outerShdw>
                </a:effectLst>
              </a:rPr>
              <a:t> =&gt; vamos al explorador de Windows =&gt; damos doble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en </a:t>
            </a:r>
            <a:r>
              <a:rPr lang="es-ES" sz="2400" b="1" dirty="0" err="1">
                <a:solidFill>
                  <a:schemeClr val="bg1"/>
                </a:solidFill>
                <a:effectLst>
                  <a:outerShdw blurRad="38100" dist="38100" dir="2700000" algn="tl">
                    <a:srgbClr val="000000">
                      <a:alpha val="43137"/>
                    </a:srgbClr>
                  </a:outerShdw>
                </a:effectLst>
              </a:rPr>
              <a:t>Guest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Additions</a:t>
            </a:r>
            <a:r>
              <a:rPr lang="es-ES" sz="2400" b="1" dirty="0">
                <a:solidFill>
                  <a:schemeClr val="bg1"/>
                </a:solidFill>
                <a:effectLst>
                  <a:outerShdw blurRad="38100" dist="38100" dir="2700000" algn="tl">
                    <a:srgbClr val="000000">
                      <a:alpha val="43137"/>
                    </a:srgbClr>
                  </a:outerShdw>
                </a:effectLst>
              </a:rPr>
              <a:t> =&gt; doble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en </a:t>
            </a:r>
            <a:r>
              <a:rPr lang="es-ES" sz="2400" b="1" dirty="0" err="1">
                <a:solidFill>
                  <a:schemeClr val="bg1"/>
                </a:solidFill>
                <a:effectLst>
                  <a:outerShdw blurRad="38100" dist="38100" dir="2700000" algn="tl">
                    <a:srgbClr val="000000">
                      <a:alpha val="43137"/>
                    </a:srgbClr>
                  </a:outerShdw>
                </a:effectLst>
              </a:rPr>
              <a:t>VBoxWindowsAdditions</a:t>
            </a:r>
            <a:r>
              <a:rPr lang="es-ES" sz="2400" b="1" dirty="0">
                <a:solidFill>
                  <a:schemeClr val="bg1"/>
                </a:solidFill>
                <a:effectLst>
                  <a:outerShdw blurRad="38100" dist="38100" dir="2700000" algn="tl">
                    <a:srgbClr val="000000">
                      <a:alpha val="43137"/>
                    </a:srgbClr>
                  </a:outerShdw>
                </a:effectLst>
              </a:rPr>
              <a:t> =&gt; Next =&gt; </a:t>
            </a:r>
            <a:r>
              <a:rPr lang="es-ES" sz="2400" b="1" dirty="0" err="1">
                <a:solidFill>
                  <a:schemeClr val="bg1"/>
                </a:solidFill>
                <a:effectLst>
                  <a:outerShdw blurRad="38100" dist="38100" dir="2700000" algn="tl">
                    <a:srgbClr val="000000">
                      <a:alpha val="43137"/>
                    </a:srgbClr>
                  </a:outerShdw>
                </a:effectLst>
              </a:rPr>
              <a:t>Install</a:t>
            </a:r>
            <a:r>
              <a:rPr lang="es-ES" sz="2400" b="1" dirty="0">
                <a:solidFill>
                  <a:schemeClr val="bg1"/>
                </a:solidFill>
                <a:effectLst>
                  <a:outerShdw blurRad="38100" dist="38100" dir="2700000" algn="tl">
                    <a:srgbClr val="000000">
                      <a:alpha val="43137"/>
                    </a:srgbClr>
                  </a:outerShdw>
                </a:effectLst>
              </a:rPr>
              <a:t> =&gt; </a:t>
            </a:r>
            <a:r>
              <a:rPr lang="es-ES" sz="2400" b="1" dirty="0" err="1">
                <a:solidFill>
                  <a:schemeClr val="bg1"/>
                </a:solidFill>
                <a:effectLst>
                  <a:outerShdw blurRad="38100" dist="38100" dir="2700000" algn="tl">
                    <a:srgbClr val="000000">
                      <a:alpha val="43137"/>
                    </a:srgbClr>
                  </a:outerShdw>
                </a:effectLst>
              </a:rPr>
              <a:t>Reboot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Now</a:t>
            </a:r>
            <a:r>
              <a:rPr lang="es-ES" sz="2400" b="1" dirty="0">
                <a:solidFill>
                  <a:schemeClr val="bg1"/>
                </a:solidFill>
                <a:effectLst>
                  <a:outerShdw blurRad="38100" dist="38100" dir="2700000" algn="tl">
                    <a:srgbClr val="000000">
                      <a:alpha val="43137"/>
                    </a:srgbClr>
                  </a:outerShdw>
                </a:effectLst>
              </a:rPr>
              <a:t> =&gt; Reiniciamos</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Logramos mejor integración entre la maquina virtual y el sistema operativo principal.</a:t>
            </a:r>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02709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0BBA529-3DB2-48C7-A696-7B8C53A6B0E8}"/>
              </a:ext>
            </a:extLst>
          </p:cNvPr>
          <p:cNvSpPr txBox="1"/>
          <p:nvPr/>
        </p:nvSpPr>
        <p:spPr>
          <a:xfrm>
            <a:off x="257907" y="464233"/>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debemos gestionar la instalación del software necesario para lograr ejecutar el Proyecto Web Comedores 2021 (Visual Studio 2019,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Git, Navegador (Chrome)).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Instalación Navegador Chrome =&gt; vamos al link de la pagina oficial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https://www.google.com/intl/es-419/chrome/</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en Descargar Chrome =&gt; Aceptamos las condiciones =&gt; Ejecutar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 esta forma queda instalado el navegador Chrome en nuestro SO</a:t>
            </a:r>
          </a:p>
          <a:p>
            <a:endParaRPr lang="es-AR" dirty="0"/>
          </a:p>
        </p:txBody>
      </p:sp>
    </p:spTree>
    <p:extLst>
      <p:ext uri="{BB962C8B-B14F-4D97-AF65-F5344CB8AC3E}">
        <p14:creationId xmlns:p14="http://schemas.microsoft.com/office/powerpoint/2010/main" val="420864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6601630-F4AC-4377-BEB9-95EB252CD713}"/>
              </a:ext>
            </a:extLst>
          </p:cNvPr>
          <p:cNvSpPr txBox="1"/>
          <p:nvPr/>
        </p:nvSpPr>
        <p:spPr>
          <a:xfrm>
            <a:off x="309489" y="182880"/>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GIT.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GIT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https://git-scm.com/downloads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y descargamos el archivo ejecutable.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y procedemos a instalar GIT en nuestro SO.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198501931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1491</TotalTime>
  <Words>1430</Words>
  <Application>Microsoft Office PowerPoint</Application>
  <PresentationFormat>Panorámica</PresentationFormat>
  <Paragraphs>151</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Century Gothic</vt:lpstr>
      <vt:lpstr>Wingdings 3</vt:lpstr>
      <vt:lpstr>Sector</vt:lpstr>
      <vt:lpstr>GUIA DETALLADA CONFIGURACION Y EJECUCION PROYECTO COMEDORES 2021.</vt:lpstr>
      <vt:lpstr>EN LA PRESENTE GUIA ACOMPAÑADA DE VIDEOS INSTRUCTIVO TUTORIAL SE EXPLICARA EN FORMA DETALLADA LA INSTALACION EN MAQUINA VIRTUAL (VIRTUAL BOX) SISTEMA OPERATIVO WINDOWS 10, Donde se instalara ide visual studio 2019 y mysql workbench, GIT donde posteriormente se clonara proyecto desde repositorio github para compilar proyecto web comedores 2021. la actual guía es complementaria a guía full detallada paso a paso (100 diapositivas).   Link Google Drive (Contiene guía detallada, videos Tutoriales, iso Windows vista):  https://drive.google.com/drive/u/1/folders/1lTEP2jvtDPgIM72192FhpHMfxjldJ-Ij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DETALLADA PASO A PASO DESARROLLO WEB COMEDORES.</dc:title>
  <dc:creator>Fede sabatini</dc:creator>
  <cp:lastModifiedBy>Fede sabatini</cp:lastModifiedBy>
  <cp:revision>391</cp:revision>
  <dcterms:created xsi:type="dcterms:W3CDTF">2021-03-26T11:08:57Z</dcterms:created>
  <dcterms:modified xsi:type="dcterms:W3CDTF">2021-07-25T00:07:52Z</dcterms:modified>
</cp:coreProperties>
</file>