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54" r:id="rId4"/>
    <p:sldId id="355" r:id="rId5"/>
    <p:sldId id="356" r:id="rId6"/>
    <p:sldId id="357" r:id="rId7"/>
    <p:sldId id="358" r:id="rId8"/>
    <p:sldId id="359" r:id="rId9"/>
    <p:sldId id="362" r:id="rId10"/>
    <p:sldId id="363" r:id="rId11"/>
    <p:sldId id="364" r:id="rId12"/>
    <p:sldId id="365" r:id="rId13"/>
    <p:sldId id="353" r:id="rId14"/>
    <p:sldId id="360" r:id="rId15"/>
    <p:sldId id="3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68" d="100"/>
          <a:sy n="68"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04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622E614-C442-4980-A111-CFFBFABE81DB}" type="datetimeFigureOut">
              <a:rPr lang="es-AR" smtClean="0"/>
              <a:t>23/7/2021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48072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20333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6054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029371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546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89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756807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24939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40790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622E614-C442-4980-A111-CFFBFABE81DB}" type="datetimeFigureOut">
              <a:rPr lang="es-AR" smtClean="0"/>
              <a:t>23/7/2021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5560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22E614-C442-4980-A111-CFFBFABE81DB}" type="datetimeFigureOut">
              <a:rPr lang="es-AR" smtClean="0"/>
              <a:t>23/7/2021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47887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22E614-C442-4980-A111-CFFBFABE81DB}" type="datetimeFigureOut">
              <a:rPr lang="es-AR" smtClean="0"/>
              <a:t>23/7/2021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64761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22E614-C442-4980-A111-CFFBFABE81DB}" type="datetimeFigureOut">
              <a:rPr lang="es-AR" smtClean="0"/>
              <a:t>23/7/2021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32461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2E614-C442-4980-A111-CFFBFABE81DB}" type="datetimeFigureOut">
              <a:rPr lang="es-AR" smtClean="0"/>
              <a:t>23/7/2021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153011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23/7/2021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21091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622E614-C442-4980-A111-CFFBFABE81DB}" type="datetimeFigureOut">
              <a:rPr lang="es-AR" smtClean="0"/>
              <a:t>23/7/2021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78AA57-2B98-4FAC-96AA-46E5E7301F32}" type="slidenum">
              <a:rPr lang="es-AR" smtClean="0"/>
              <a:t>‹Nº›</a:t>
            </a:fld>
            <a:endParaRPr lang="es-AR"/>
          </a:p>
        </p:txBody>
      </p:sp>
    </p:spTree>
    <p:extLst>
      <p:ext uri="{BB962C8B-B14F-4D97-AF65-F5344CB8AC3E}">
        <p14:creationId xmlns:p14="http://schemas.microsoft.com/office/powerpoint/2010/main" val="3563497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22E614-C442-4980-A111-CFFBFABE81DB}" type="datetimeFigureOut">
              <a:rPr lang="es-AR" smtClean="0"/>
              <a:t>23/7/2021</a:t>
            </a:fld>
            <a:endParaRPr lang="es-A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A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78AA57-2B98-4FAC-96AA-46E5E7301F32}" type="slidenum">
              <a:rPr lang="es-AR" smtClean="0"/>
              <a:t>‹Nº›</a:t>
            </a:fld>
            <a:endParaRPr lang="es-AR"/>
          </a:p>
        </p:txBody>
      </p:sp>
    </p:spTree>
    <p:extLst>
      <p:ext uri="{BB962C8B-B14F-4D97-AF65-F5344CB8AC3E}">
        <p14:creationId xmlns:p14="http://schemas.microsoft.com/office/powerpoint/2010/main" val="34150344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ysql.com/products/workben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visualstudio.microsoft.com/es/downloa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intl/es-419/chro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8BF66-CA84-4590-82DC-A870CFD49E49}"/>
              </a:ext>
            </a:extLst>
          </p:cNvPr>
          <p:cNvSpPr>
            <a:spLocks noGrp="1"/>
          </p:cNvSpPr>
          <p:nvPr>
            <p:ph type="ctrTitle"/>
          </p:nvPr>
        </p:nvSpPr>
        <p:spPr>
          <a:xfrm>
            <a:off x="684212" y="348174"/>
            <a:ext cx="8001000" cy="2971801"/>
          </a:xfrm>
        </p:spPr>
        <p:txBody>
          <a:bodyPr>
            <a:normAutofit fontScale="90000"/>
          </a:bodyPr>
          <a:lstStyle/>
          <a:p>
            <a:r>
              <a:rPr lang="es-AR" b="1" dirty="0">
                <a:effectLst>
                  <a:outerShdw blurRad="38100" dist="38100" dir="2700000" algn="tl">
                    <a:srgbClr val="000000">
                      <a:alpha val="43137"/>
                    </a:srgbClr>
                  </a:outerShdw>
                </a:effectLst>
              </a:rPr>
              <a:t>GUIA DETALLADA CONFIGURACION Y EJECUCION PROYECTO COMEDORES 2021.</a:t>
            </a:r>
          </a:p>
        </p:txBody>
      </p:sp>
      <p:sp>
        <p:nvSpPr>
          <p:cNvPr id="3" name="Subtítulo 2">
            <a:extLst>
              <a:ext uri="{FF2B5EF4-FFF2-40B4-BE49-F238E27FC236}">
                <a16:creationId xmlns:a16="http://schemas.microsoft.com/office/drawing/2014/main" id="{D1D13281-4222-4014-A675-ECCD2C3006A2}"/>
              </a:ext>
            </a:extLst>
          </p:cNvPr>
          <p:cNvSpPr>
            <a:spLocks noGrp="1"/>
          </p:cNvSpPr>
          <p:nvPr>
            <p:ph type="subTitle" idx="1"/>
          </p:nvPr>
        </p:nvSpPr>
        <p:spPr>
          <a:xfrm>
            <a:off x="684212" y="4448778"/>
            <a:ext cx="6400800" cy="1947333"/>
          </a:xfrm>
        </p:spPr>
        <p:txBody>
          <a:bodyPr/>
          <a:lstStyle/>
          <a:p>
            <a:r>
              <a:rPr lang="es-AR" dirty="0">
                <a:solidFill>
                  <a:schemeClr val="bg1"/>
                </a:solidFill>
                <a:effectLst>
                  <a:outerShdw blurRad="38100" dist="38100" dir="2700000" algn="tl">
                    <a:srgbClr val="000000">
                      <a:alpha val="43137"/>
                    </a:srgbClr>
                  </a:outerShdw>
                </a:effectLst>
              </a:rPr>
              <a:t>JUAN IGNACIO ORTIZ.</a:t>
            </a:r>
          </a:p>
          <a:p>
            <a:r>
              <a:rPr lang="es-AR" dirty="0">
                <a:solidFill>
                  <a:schemeClr val="bg1"/>
                </a:solidFill>
                <a:effectLst>
                  <a:outerShdw blurRad="38100" dist="38100" dir="2700000" algn="tl">
                    <a:srgbClr val="000000">
                      <a:alpha val="43137"/>
                    </a:srgbClr>
                  </a:outerShdw>
                </a:effectLst>
              </a:rPr>
              <a:t>BRUNO MERINO.</a:t>
            </a:r>
          </a:p>
          <a:p>
            <a:r>
              <a:rPr lang="es-AR" dirty="0">
                <a:solidFill>
                  <a:schemeClr val="bg1"/>
                </a:solidFill>
                <a:effectLst>
                  <a:outerShdw blurRad="38100" dist="38100" dir="2700000" algn="tl">
                    <a:srgbClr val="000000">
                      <a:alpha val="43137"/>
                    </a:srgbClr>
                  </a:outerShdw>
                </a:effectLst>
              </a:rPr>
              <a:t>FEDERICO SABATINI.</a:t>
            </a:r>
          </a:p>
        </p:txBody>
      </p:sp>
    </p:spTree>
    <p:extLst>
      <p:ext uri="{BB962C8B-B14F-4D97-AF65-F5344CB8AC3E}">
        <p14:creationId xmlns:p14="http://schemas.microsoft.com/office/powerpoint/2010/main" val="3008828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923C7CF-C2DD-4790-91EB-5B0BF23C9945}"/>
              </a:ext>
            </a:extLst>
          </p:cNvPr>
          <p:cNvSpPr txBox="1"/>
          <p:nvPr/>
        </p:nvSpPr>
        <p:spPr>
          <a:xfrm>
            <a:off x="187569" y="140677"/>
            <a:ext cx="11816861" cy="6894195"/>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https://www.mysql.com/products/workbench/</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Vamos a la pestaña de </a:t>
            </a:r>
            <a:r>
              <a:rPr lang="es-AR" sz="2400" b="1" dirty="0" err="1">
                <a:solidFill>
                  <a:schemeClr val="bg1"/>
                </a:solidFill>
                <a:effectLst>
                  <a:outerShdw blurRad="38100" dist="38100" dir="2700000" algn="tl">
                    <a:srgbClr val="000000">
                      <a:alpha val="43137"/>
                    </a:srgbClr>
                  </a:outerShdw>
                </a:effectLst>
              </a:rPr>
              <a:t>Downloads</a:t>
            </a:r>
            <a:r>
              <a:rPr lang="es-AR" sz="2400" b="1" dirty="0">
                <a:solidFill>
                  <a:schemeClr val="bg1"/>
                </a:solidFill>
                <a:effectLst>
                  <a:outerShdw blurRad="38100" dist="38100" dir="2700000" algn="tl">
                    <a:srgbClr val="000000">
                      <a:alpha val="43137"/>
                    </a:srgbClr>
                  </a:outerShdw>
                </a:effectLst>
              </a:rPr>
              <a:t> =&gt; al final de la pagina seleccionamos </a:t>
            </a:r>
          </a:p>
          <a:p>
            <a:r>
              <a:rPr lang="es-AR" sz="2400" b="1" dirty="0">
                <a:solidFill>
                  <a:schemeClr val="bg1"/>
                </a:solidFill>
                <a:effectLst>
                  <a:outerShdw blurRad="38100" dist="38100" dir="2700000" algn="tl">
                    <a:srgbClr val="000000">
                      <a:alpha val="43137"/>
                    </a:srgbClr>
                  </a:outerShdw>
                </a:effectLst>
              </a:rPr>
              <a:t>MySQL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(GPL) </a:t>
            </a:r>
            <a:r>
              <a:rPr lang="es-AR" sz="2400" b="1" dirty="0" err="1">
                <a:solidFill>
                  <a:schemeClr val="bg1"/>
                </a:solidFill>
                <a:effectLst>
                  <a:outerShdw blurRad="38100" dist="38100" dir="2700000" algn="tl">
                    <a:srgbClr val="000000">
                      <a:alpha val="43137"/>
                    </a:srgbClr>
                  </a:outerShdw>
                </a:effectLst>
              </a:rPr>
              <a:t>Downloads</a:t>
            </a:r>
            <a:r>
              <a:rPr lang="es-AR" sz="2400" b="1" dirty="0">
                <a:solidFill>
                  <a:schemeClr val="bg1"/>
                </a:solidFill>
                <a:effectLst>
                  <a:outerShdw blurRad="38100" dist="38100" dir="2700000" algn="tl">
                    <a:srgbClr val="000000">
                      <a:alpha val="43137"/>
                    </a:srgbClr>
                  </a:outerShdw>
                </a:effectLst>
              </a:rPr>
              <a:t> =&gt; Y luego seleccionamos </a:t>
            </a:r>
          </a:p>
          <a:p>
            <a:r>
              <a:rPr lang="es-AR" sz="2400" b="1" dirty="0">
                <a:solidFill>
                  <a:schemeClr val="bg1"/>
                </a:solidFill>
                <a:effectLst>
                  <a:outerShdw blurRad="38100" dist="38100" dir="2700000" algn="tl">
                    <a:srgbClr val="000000">
                      <a:alpha val="43137"/>
                    </a:srgbClr>
                  </a:outerShdw>
                </a:effectLst>
              </a:rPr>
              <a:t>MySQL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Server.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 recomienda siempre buscar una versión anterior ya que se predispone a ser mas estable para eso presionamos en =&gt; </a:t>
            </a:r>
            <a:r>
              <a:rPr lang="en-US" sz="2400" b="1" dirty="0">
                <a:solidFill>
                  <a:schemeClr val="bg1"/>
                </a:solidFill>
                <a:effectLst>
                  <a:outerShdw blurRad="38100" dist="38100" dir="2700000" algn="tl">
                    <a:srgbClr val="000000">
                      <a:alpha val="43137"/>
                    </a:srgbClr>
                  </a:outerShdw>
                </a:effectLst>
              </a:rPr>
              <a:t>Looking for the latest GA version?</a:t>
            </a:r>
          </a:p>
          <a:p>
            <a:endParaRPr lang="en-US" sz="2400" b="1" dirty="0">
              <a:solidFill>
                <a:schemeClr val="bg1"/>
              </a:solidFill>
              <a:effectLst>
                <a:outerShdw blurRad="38100" dist="38100" dir="2700000" algn="tl">
                  <a:srgbClr val="000000">
                    <a:alpha val="43137"/>
                  </a:srgbClr>
                </a:outerShdw>
              </a:effectLst>
            </a:endParaRPr>
          </a:p>
          <a:p>
            <a:r>
              <a:rPr lang="en-US" sz="2400" b="1" dirty="0" err="1">
                <a:solidFill>
                  <a:schemeClr val="bg1"/>
                </a:solidFill>
                <a:effectLst>
                  <a:outerShdw blurRad="38100" dist="38100" dir="2700000" algn="tl">
                    <a:srgbClr val="000000">
                      <a:alpha val="43137"/>
                    </a:srgbClr>
                  </a:outerShdw>
                </a:effectLst>
              </a:rPr>
              <a:t>Ahora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el</a:t>
            </a:r>
            <a:r>
              <a:rPr lang="en-US" sz="2400" b="1" dirty="0">
                <a:solidFill>
                  <a:schemeClr val="bg1"/>
                </a:solidFill>
                <a:effectLst>
                  <a:outerShdw blurRad="38100" dist="38100" dir="2700000" algn="tl">
                    <a:srgbClr val="000000">
                      <a:alpha val="43137"/>
                    </a:srgbClr>
                  </a:outerShdw>
                </a:effectLst>
              </a:rPr>
              <a:t> Sistema </a:t>
            </a:r>
            <a:r>
              <a:rPr lang="en-US" sz="2400" b="1" dirty="0" err="1">
                <a:solidFill>
                  <a:schemeClr val="bg1"/>
                </a:solidFill>
                <a:effectLst>
                  <a:outerShdw blurRad="38100" dist="38100" dir="2700000" algn="tl">
                    <a:srgbClr val="000000">
                      <a:alpha val="43137"/>
                    </a:srgbClr>
                  </a:outerShdw>
                </a:effectLst>
              </a:rPr>
              <a:t>Operativo</a:t>
            </a:r>
            <a:r>
              <a:rPr lang="en-US" sz="2400" b="1" dirty="0">
                <a:solidFill>
                  <a:schemeClr val="bg1"/>
                </a:solidFill>
                <a:effectLst>
                  <a:outerShdw blurRad="38100" dist="38100" dir="2700000" algn="tl">
                    <a:srgbClr val="000000">
                      <a:alpha val="43137"/>
                    </a:srgbClr>
                  </a:outerShdw>
                </a:effectLst>
              </a:rPr>
              <a:t> y </a:t>
            </a:r>
            <a:r>
              <a:rPr lang="en-US" sz="2400" b="1" dirty="0" err="1">
                <a:solidFill>
                  <a:schemeClr val="bg1"/>
                </a:solidFill>
                <a:effectLst>
                  <a:outerShdw blurRad="38100" dist="38100" dir="2700000" algn="tl">
                    <a:srgbClr val="000000">
                      <a:alpha val="43137"/>
                    </a:srgbClr>
                  </a:outerShdw>
                </a:effectLst>
              </a:rPr>
              <a:t>si</a:t>
            </a:r>
            <a:r>
              <a:rPr lang="en-US" sz="2400" b="1" dirty="0">
                <a:solidFill>
                  <a:schemeClr val="bg1"/>
                </a:solidFill>
                <a:effectLst>
                  <a:outerShdw blurRad="38100" dist="38100" dir="2700000" algn="tl">
                    <a:srgbClr val="000000">
                      <a:alpha val="43137"/>
                    </a:srgbClr>
                  </a:outerShdw>
                </a:effectLst>
              </a:rPr>
              <a:t> es 32 o 64 bits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Go to Download Page =&gt;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la </a:t>
            </a:r>
            <a:r>
              <a:rPr lang="en-US" sz="2400" b="1" dirty="0" err="1">
                <a:solidFill>
                  <a:schemeClr val="bg1"/>
                </a:solidFill>
                <a:effectLst>
                  <a:outerShdw blurRad="38100" dist="38100" dir="2700000" algn="tl">
                    <a:srgbClr val="000000">
                      <a:alpha val="43137"/>
                    </a:srgbClr>
                  </a:outerShdw>
                </a:effectLst>
              </a:rPr>
              <a:t>descarga</a:t>
            </a:r>
            <a:r>
              <a:rPr lang="en-US" sz="2400" b="1" dirty="0">
                <a:solidFill>
                  <a:schemeClr val="bg1"/>
                </a:solidFill>
                <a:effectLst>
                  <a:outerShdw blurRad="38100" dist="38100" dir="2700000" algn="tl">
                    <a:srgbClr val="000000">
                      <a:alpha val="43137"/>
                    </a:srgbClr>
                  </a:outerShdw>
                </a:effectLst>
              </a:rPr>
              <a:t> mas </a:t>
            </a:r>
            <a:r>
              <a:rPr lang="en-US" sz="2400" b="1" dirty="0" err="1">
                <a:solidFill>
                  <a:schemeClr val="bg1"/>
                </a:solidFill>
                <a:effectLst>
                  <a:outerShdw blurRad="38100" dist="38100" dir="2700000" algn="tl">
                    <a:srgbClr val="000000">
                      <a:alpha val="43137"/>
                    </a:srgbClr>
                  </a:outerShdw>
                </a:effectLst>
              </a:rPr>
              <a:t>pesada</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donde</a:t>
            </a:r>
            <a:r>
              <a:rPr lang="en-US" sz="2400" b="1" dirty="0">
                <a:solidFill>
                  <a:schemeClr val="bg1"/>
                </a:solidFill>
                <a:effectLst>
                  <a:outerShdw blurRad="38100" dist="38100" dir="2700000" algn="tl">
                    <a:srgbClr val="000000">
                      <a:alpha val="43137"/>
                    </a:srgbClr>
                  </a:outerShdw>
                </a:effectLst>
              </a:rPr>
              <a:t> no es </a:t>
            </a:r>
            <a:r>
              <a:rPr lang="en-US" sz="2400" b="1" dirty="0" err="1">
                <a:solidFill>
                  <a:schemeClr val="bg1"/>
                </a:solidFill>
                <a:effectLst>
                  <a:outerShdw blurRad="38100" dist="38100" dir="2700000" algn="tl">
                    <a:srgbClr val="000000">
                      <a:alpha val="43137"/>
                    </a:srgbClr>
                  </a:outerShdw>
                </a:effectLst>
              </a:rPr>
              <a:t>necesario</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estar</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conectado</a:t>
            </a:r>
            <a:r>
              <a:rPr lang="en-US" sz="2400" b="1" dirty="0">
                <a:solidFill>
                  <a:schemeClr val="bg1"/>
                </a:solidFill>
                <a:effectLst>
                  <a:outerShdw blurRad="38100" dist="38100" dir="2700000" algn="tl">
                    <a:srgbClr val="000000">
                      <a:alpha val="43137"/>
                    </a:srgbClr>
                  </a:outerShdw>
                </a:effectLst>
              </a:rPr>
              <a:t> a internet =&gt; Como ultimo paso </a:t>
            </a:r>
            <a:r>
              <a:rPr lang="en-US" sz="2400" b="1" dirty="0" err="1">
                <a:solidFill>
                  <a:schemeClr val="bg1"/>
                </a:solidFill>
                <a:effectLst>
                  <a:outerShdw blurRad="38100" dist="38100" dir="2700000" algn="tl">
                    <a:srgbClr val="000000">
                      <a:alpha val="43137"/>
                    </a:srgbClr>
                  </a:outerShdw>
                </a:effectLst>
              </a:rPr>
              <a:t>seleccionamos</a:t>
            </a:r>
            <a:r>
              <a:rPr lang="en-US" sz="2400" b="1" dirty="0">
                <a:solidFill>
                  <a:schemeClr val="bg1"/>
                </a:solidFill>
                <a:effectLst>
                  <a:outerShdw blurRad="38100" dist="38100" dir="2700000" algn="tl">
                    <a:srgbClr val="000000">
                      <a:alpha val="43137"/>
                    </a:srgbClr>
                  </a:outerShdw>
                </a:effectLst>
              </a:rPr>
              <a:t> que no </a:t>
            </a:r>
            <a:r>
              <a:rPr lang="en-US" sz="2400" b="1" dirty="0" err="1">
                <a:solidFill>
                  <a:schemeClr val="bg1"/>
                </a:solidFill>
                <a:effectLst>
                  <a:outerShdw blurRad="38100" dist="38100" dir="2700000" algn="tl">
                    <a:srgbClr val="000000">
                      <a:alpha val="43137"/>
                    </a:srgbClr>
                  </a:outerShdw>
                </a:effectLst>
              </a:rPr>
              <a:t>deseamos</a:t>
            </a:r>
            <a:r>
              <a:rPr lang="en-US" sz="2400" b="1" dirty="0">
                <a:solidFill>
                  <a:schemeClr val="bg1"/>
                </a:solidFill>
                <a:effectLst>
                  <a:outerShdw blurRad="38100" dist="38100" dir="2700000" algn="tl">
                    <a:srgbClr val="000000">
                      <a:alpha val="43137"/>
                    </a:srgbClr>
                  </a:outerShdw>
                </a:effectLst>
              </a:rPr>
              <a:t> </a:t>
            </a:r>
            <a:r>
              <a:rPr lang="en-US" sz="2400" b="1" dirty="0" err="1">
                <a:solidFill>
                  <a:schemeClr val="bg1"/>
                </a:solidFill>
                <a:effectLst>
                  <a:outerShdw blurRad="38100" dist="38100" dir="2700000" algn="tl">
                    <a:srgbClr val="000000">
                      <a:alpha val="43137"/>
                    </a:srgbClr>
                  </a:outerShdw>
                </a:effectLst>
              </a:rPr>
              <a:t>registrarnos</a:t>
            </a:r>
            <a:r>
              <a:rPr lang="en-US" sz="2400" b="1" dirty="0">
                <a:solidFill>
                  <a:schemeClr val="bg1"/>
                </a:solidFill>
                <a:effectLst>
                  <a:outerShdw blurRad="38100" dist="38100" dir="2700000" algn="tl">
                    <a:srgbClr val="000000">
                      <a:alpha val="43137"/>
                    </a:srgbClr>
                  </a:outerShdw>
                </a:effectLst>
              </a:rPr>
              <a:t> solo </a:t>
            </a:r>
            <a:r>
              <a:rPr lang="en-US" sz="2400" b="1" dirty="0" err="1">
                <a:solidFill>
                  <a:schemeClr val="bg1"/>
                </a:solidFill>
                <a:effectLst>
                  <a:outerShdw blurRad="38100" dist="38100" dir="2700000" algn="tl">
                    <a:srgbClr val="000000">
                      <a:alpha val="43137"/>
                    </a:srgbClr>
                  </a:outerShdw>
                </a:effectLst>
              </a:rPr>
              <a:t>descargar</a:t>
            </a:r>
            <a:r>
              <a:rPr lang="en-US" sz="2400" b="1" dirty="0">
                <a:solidFill>
                  <a:schemeClr val="bg1"/>
                </a:solidFill>
                <a:effectLst>
                  <a:outerShdw blurRad="38100" dist="38100" dir="2700000" algn="tl">
                    <a:srgbClr val="000000">
                      <a:alpha val="43137"/>
                    </a:srgbClr>
                  </a:outerShdw>
                </a:effectLst>
              </a:rPr>
              <a:t>.</a:t>
            </a:r>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40863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640D07E-E6E3-4E79-AEE2-BC41C00670B1}"/>
              </a:ext>
            </a:extLst>
          </p:cNvPr>
          <p:cNvSpPr txBox="1"/>
          <p:nvPr/>
        </p:nvSpPr>
        <p:spPr>
          <a:xfrm>
            <a:off x="243840" y="168812"/>
            <a:ext cx="11704320" cy="7263527"/>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instalador de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=&gt; Aceptamos los términos =&gt; NEXT =&gt; Seleccionamos </a:t>
            </a:r>
            <a:r>
              <a:rPr lang="es-AR" sz="2400" b="1" dirty="0" err="1">
                <a:solidFill>
                  <a:schemeClr val="bg1"/>
                </a:solidFill>
                <a:effectLst>
                  <a:outerShdw blurRad="38100" dist="38100" dir="2700000" algn="tl">
                    <a:srgbClr val="000000">
                      <a:alpha val="43137"/>
                    </a:srgbClr>
                  </a:outerShdw>
                </a:effectLst>
              </a:rPr>
              <a:t>Custom</a:t>
            </a:r>
            <a:r>
              <a:rPr lang="es-AR" sz="2400" b="1" dirty="0">
                <a:solidFill>
                  <a:schemeClr val="bg1"/>
                </a:solidFill>
                <a:effectLst>
                  <a:outerShdw blurRad="38100" dist="38100" dir="2700000" algn="tl">
                    <a:srgbClr val="000000">
                      <a:alpha val="43137"/>
                    </a:srgbClr>
                  </a:outerShdw>
                </a:effectLst>
              </a:rPr>
              <a:t> =&gt; NEXT =&gt; Seleccionamos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Server =&gt; Seleccionamos </a:t>
            </a:r>
            <a:r>
              <a:rPr lang="es-AR" sz="2400" b="1" dirty="0" err="1">
                <a:solidFill>
                  <a:schemeClr val="bg1"/>
                </a:solidFill>
                <a:effectLst>
                  <a:outerShdw blurRad="38100" dist="38100" dir="2700000" algn="tl">
                    <a:srgbClr val="000000">
                      <a:alpha val="43137"/>
                    </a:srgbClr>
                  </a:outerShdw>
                </a:effectLst>
              </a:rPr>
              <a:t>Applications</a:t>
            </a:r>
            <a:r>
              <a:rPr lang="es-AR" sz="2400" b="1" dirty="0">
                <a:solidFill>
                  <a:schemeClr val="bg1"/>
                </a:solidFill>
                <a:effectLst>
                  <a:outerShdw blurRad="38100" dist="38100" dir="2700000" algn="tl">
                    <a:srgbClr val="000000">
                      <a:alpha val="43137"/>
                    </a:srgbClr>
                  </a:outerShdw>
                </a:effectLst>
              </a:rPr>
              <a:t> =&gt;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=&gt; NEXT =&gt; EXECUTE.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Configuración =&gt; </a:t>
            </a:r>
            <a:r>
              <a:rPr lang="es-AR" sz="2400" b="1" dirty="0" err="1">
                <a:solidFill>
                  <a:schemeClr val="bg1"/>
                </a:solidFill>
                <a:effectLst>
                  <a:outerShdw blurRad="38100" dist="38100" dir="2700000" algn="tl">
                    <a:srgbClr val="000000">
                      <a:alpha val="43137"/>
                    </a:srgbClr>
                  </a:outerShdw>
                </a:effectLst>
              </a:rPr>
              <a:t>Group</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Replication</a:t>
            </a:r>
            <a:r>
              <a:rPr lang="es-AR" sz="2400" b="1" dirty="0">
                <a:solidFill>
                  <a:schemeClr val="bg1"/>
                </a:solidFill>
                <a:effectLst>
                  <a:outerShdw blurRad="38100" dist="38100" dir="2700000" algn="tl">
                    <a:srgbClr val="000000">
                      <a:alpha val="43137"/>
                    </a:srgbClr>
                  </a:outerShdw>
                </a:effectLst>
              </a:rPr>
              <a:t> =&gt; NEXT =&gt; </a:t>
            </a:r>
            <a:r>
              <a:rPr lang="es-AR" sz="2400" b="1" dirty="0" err="1">
                <a:solidFill>
                  <a:schemeClr val="bg1"/>
                </a:solidFill>
                <a:effectLst>
                  <a:outerShdw blurRad="38100" dist="38100" dir="2700000" algn="tl">
                    <a:srgbClr val="000000">
                      <a:alpha val="43137"/>
                    </a:srgbClr>
                  </a:outerShdw>
                </a:effectLst>
              </a:rPr>
              <a:t>Config</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Type</a:t>
            </a:r>
            <a:r>
              <a:rPr lang="es-AR" sz="2400" b="1" dirty="0">
                <a:solidFill>
                  <a:schemeClr val="bg1"/>
                </a:solidFill>
                <a:effectLst>
                  <a:outerShdw blurRad="38100" dist="38100" dir="2700000" algn="tl">
                    <a:srgbClr val="000000">
                      <a:alpha val="43137"/>
                    </a:srgbClr>
                  </a:outerShdw>
                </a:effectLst>
              </a:rPr>
              <a:t> =</a:t>
            </a:r>
            <a:r>
              <a:rPr lang="es-ES" sz="2400" b="1" dirty="0">
                <a:solidFill>
                  <a:schemeClr val="bg1"/>
                </a:solidFill>
                <a:effectLst>
                  <a:outerShdw blurRad="38100" dist="38100" dir="2700000" algn="tl">
                    <a:srgbClr val="000000">
                      <a:alpha val="43137"/>
                    </a:srgbClr>
                  </a:outerShdw>
                </a:effectLst>
              </a:rPr>
              <a:t>&gt; Seleccionamos </a:t>
            </a:r>
            <a:r>
              <a:rPr lang="es-ES" sz="2400" b="1" dirty="0" err="1">
                <a:solidFill>
                  <a:schemeClr val="bg1"/>
                </a:solidFill>
                <a:effectLst>
                  <a:outerShdw blurRad="38100" dist="38100" dir="2700000" algn="tl">
                    <a:srgbClr val="000000">
                      <a:alpha val="43137"/>
                    </a:srgbClr>
                  </a:outerShdw>
                </a:effectLst>
              </a:rPr>
              <a:t>Development</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Computer</a:t>
            </a:r>
            <a:r>
              <a:rPr lang="es-ES" sz="2400" b="1" dirty="0">
                <a:solidFill>
                  <a:schemeClr val="bg1"/>
                </a:solidFill>
                <a:effectLst>
                  <a:outerShdw blurRad="38100" dist="38100" dir="2700000" algn="tl">
                    <a:srgbClr val="000000">
                      <a:alpha val="43137"/>
                    </a:srgbClr>
                  </a:outerShdw>
                </a:effectLst>
              </a:rPr>
              <a:t> =&gt; Port </a:t>
            </a:r>
            <a:r>
              <a:rPr lang="es-ES" sz="2400" b="1" dirty="0" err="1">
                <a:solidFill>
                  <a:schemeClr val="bg1"/>
                </a:solidFill>
                <a:effectLst>
                  <a:outerShdw blurRad="38100" dist="38100" dir="2700000" algn="tl">
                    <a:srgbClr val="000000">
                      <a:alpha val="43137"/>
                    </a:srgbClr>
                  </a:outerShdw>
                </a:effectLst>
              </a:rPr>
              <a:t>Number</a:t>
            </a:r>
            <a:r>
              <a:rPr lang="es-ES" sz="2400" b="1" dirty="0">
                <a:solidFill>
                  <a:schemeClr val="bg1"/>
                </a:solidFill>
                <a:effectLst>
                  <a:outerShdw blurRad="38100" dist="38100" dir="2700000" algn="tl">
                    <a:srgbClr val="000000">
                      <a:alpha val="43137"/>
                    </a:srgbClr>
                  </a:outerShdw>
                </a:effectLst>
              </a:rPr>
              <a:t> =&gt; dejamos el por defecto 3306 =&gt; NEXT.</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Seleccionamos la contraseña de nuestro Usuario </a:t>
            </a:r>
            <a:r>
              <a:rPr lang="es-ES" sz="2400" b="1" dirty="0" err="1">
                <a:solidFill>
                  <a:schemeClr val="bg1"/>
                </a:solidFill>
                <a:effectLst>
                  <a:outerShdw blurRad="38100" dist="38100" dir="2700000" algn="tl">
                    <a:srgbClr val="000000">
                      <a:alpha val="43137"/>
                    </a:srgbClr>
                  </a:outerShdw>
                </a:effectLst>
              </a:rPr>
              <a:t>root</a:t>
            </a:r>
            <a:r>
              <a:rPr lang="es-ES" sz="2400" b="1" dirty="0">
                <a:solidFill>
                  <a:schemeClr val="bg1"/>
                </a:solidFill>
                <a:effectLst>
                  <a:outerShdw blurRad="38100" dist="38100" dir="2700000" algn="tl">
                    <a:srgbClr val="000000">
                      <a:alpha val="43137"/>
                    </a:srgbClr>
                  </a:outerShdw>
                </a:effectLst>
              </a:rPr>
              <a:t> =&gt; 12345 =&gt; NEXT =&gt; datos todo NEXT =&gt; EXECUTE.</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Ya tenemos instalado y configurado </a:t>
            </a:r>
            <a:r>
              <a:rPr lang="es-ES" sz="2400" b="1" dirty="0" err="1">
                <a:solidFill>
                  <a:schemeClr val="bg1"/>
                </a:solidFill>
                <a:effectLst>
                  <a:outerShdw blurRad="38100" dist="38100" dir="2700000" algn="tl">
                    <a:srgbClr val="000000">
                      <a:alpha val="43137"/>
                    </a:srgbClr>
                  </a:outerShdw>
                </a:effectLst>
              </a:rPr>
              <a:t>MySql</a:t>
            </a:r>
            <a:r>
              <a:rPr lang="es-ES" sz="2400" b="1" dirty="0">
                <a:solidFill>
                  <a:schemeClr val="bg1"/>
                </a:solidFill>
                <a:effectLst>
                  <a:outerShdw blurRad="38100" dist="38100" dir="2700000" algn="tl">
                    <a:srgbClr val="000000">
                      <a:alpha val="43137"/>
                    </a:srgbClr>
                  </a:outerShdw>
                </a:effectLst>
              </a:rPr>
              <a:t> </a:t>
            </a:r>
            <a:r>
              <a:rPr lang="es-ES" sz="2400" b="1" dirty="0" err="1">
                <a:solidFill>
                  <a:schemeClr val="bg1"/>
                </a:solidFill>
                <a:effectLst>
                  <a:outerShdw blurRad="38100" dist="38100" dir="2700000" algn="tl">
                    <a:srgbClr val="000000">
                      <a:alpha val="43137"/>
                    </a:srgbClr>
                  </a:outerShdw>
                </a:effectLst>
              </a:rPr>
              <a:t>WorkBench</a:t>
            </a:r>
            <a:r>
              <a:rPr lang="es-ES" sz="2400" b="1" dirty="0">
                <a:solidFill>
                  <a:schemeClr val="bg1"/>
                </a:solidFill>
                <a:effectLst>
                  <a:outerShdw blurRad="38100" dist="38100" dir="2700000" algn="tl">
                    <a:srgbClr val="000000">
                      <a:alpha val="43137"/>
                    </a:srgbClr>
                  </a:outerShdw>
                </a:effectLst>
              </a:rPr>
              <a:t> en nuestro SO.</a:t>
            </a: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ES" sz="2400" b="1" dirty="0">
              <a:solidFill>
                <a:schemeClr val="bg1"/>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41072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8032568-8866-4008-AA4C-C137205F82B0}"/>
              </a:ext>
            </a:extLst>
          </p:cNvPr>
          <p:cNvSpPr txBox="1"/>
          <p:nvPr/>
        </p:nvSpPr>
        <p:spPr>
          <a:xfrm>
            <a:off x="422031" y="239151"/>
            <a:ext cx="11479237" cy="5139869"/>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instalamos 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https://visualstudio.microsoft.com/es/downloads/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Visual Studio 2019 </a:t>
            </a:r>
            <a:r>
              <a:rPr lang="es-AR" sz="2400" b="1" dirty="0" err="1">
                <a:solidFill>
                  <a:schemeClr val="bg1"/>
                </a:solidFill>
                <a:effectLst>
                  <a:outerShdw blurRad="38100" dist="38100" dir="2700000" algn="tl">
                    <a:srgbClr val="000000">
                      <a:alpha val="43137"/>
                    </a:srgbClr>
                  </a:outerShdw>
                </a:effectLst>
              </a:rPr>
              <a:t>Community</a:t>
            </a:r>
            <a:r>
              <a:rPr lang="es-AR" sz="2400" b="1" dirty="0">
                <a:solidFill>
                  <a:schemeClr val="bg1"/>
                </a:solidFill>
                <a:effectLst>
                  <a:outerShdw blurRad="38100" dist="38100" dir="2700000" algn="tl">
                    <a:srgbClr val="000000">
                      <a:alpha val="43137"/>
                    </a:srgbClr>
                  </a:outerShdw>
                </a:effectLst>
              </a:rPr>
              <a:t>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como administrador =&gt; debemos seleccionar las librerías necesarias para instalar en el IDE =&gt; seleccionamos ASP.NET (Desarrollo Web) =&gt; C# Lenguaje =&gt; </a:t>
            </a:r>
            <a:r>
              <a:rPr lang="es-AR" sz="2400" b="1" dirty="0" err="1">
                <a:solidFill>
                  <a:schemeClr val="bg1"/>
                </a:solidFill>
                <a:effectLst>
                  <a:outerShdw blurRad="38100" dist="38100" dir="2700000" algn="tl">
                    <a:srgbClr val="000000">
                      <a:alpha val="43137"/>
                    </a:srgbClr>
                  </a:outerShdw>
                </a:effectLst>
              </a:rPr>
              <a:t>Install</a:t>
            </a:r>
            <a:r>
              <a:rPr lang="es-AR" sz="2400" b="1" dirty="0">
                <a:solidFill>
                  <a:schemeClr val="bg1"/>
                </a:solidFill>
                <a:effectLst>
                  <a:outerShdw blurRad="38100" dist="38100" dir="2700000" algn="tl">
                    <a:srgbClr val="000000">
                      <a:alpha val="43137"/>
                    </a:srgbClr>
                  </a:outerShdw>
                </a:effectLst>
              </a:rPr>
              <a: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Ya contamos con Visual Studio 2019 disponible en nuestro SO.</a:t>
            </a:r>
          </a:p>
        </p:txBody>
      </p:sp>
    </p:spTree>
    <p:extLst>
      <p:ext uri="{BB962C8B-B14F-4D97-AF65-F5344CB8AC3E}">
        <p14:creationId xmlns:p14="http://schemas.microsoft.com/office/powerpoint/2010/main" val="353770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77335D0-6D0D-4F04-B904-0E33087356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16" y="4360986"/>
            <a:ext cx="4839286" cy="2300066"/>
          </a:xfrm>
        </p:spPr>
      </p:pic>
      <p:sp>
        <p:nvSpPr>
          <p:cNvPr id="3" name="CuadroTexto 2">
            <a:extLst>
              <a:ext uri="{FF2B5EF4-FFF2-40B4-BE49-F238E27FC236}">
                <a16:creationId xmlns:a16="http://schemas.microsoft.com/office/drawing/2014/main" id="{B830F6D6-1231-4B88-B9EA-05454DABB87D}"/>
              </a:ext>
            </a:extLst>
          </p:cNvPr>
          <p:cNvSpPr txBox="1"/>
          <p:nvPr/>
        </p:nvSpPr>
        <p:spPr>
          <a:xfrm>
            <a:off x="262598" y="196948"/>
            <a:ext cx="11666804" cy="4524315"/>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QUINTO PASO</a:t>
            </a:r>
          </a:p>
          <a:p>
            <a:endParaRPr lang="es-ES" sz="32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Desde el repositorio de GitHub que contiene el proyecto, clonamos el mismo</a:t>
            </a:r>
          </a:p>
          <a:p>
            <a:r>
              <a:rPr lang="es-ES" sz="2400" b="1" dirty="0">
                <a:solidFill>
                  <a:schemeClr val="bg1"/>
                </a:solidFill>
                <a:effectLst>
                  <a:outerShdw blurRad="38100" dist="38100" dir="2700000" algn="tl">
                    <a:srgbClr val="000000">
                      <a:alpha val="43137"/>
                    </a:srgbClr>
                  </a:outerShdw>
                </a:effectLst>
              </a:rPr>
              <a:t>a una carpeta que hayamos creado en el escritorio de nuestro SO. Para eso hacemos </a:t>
            </a:r>
            <a:r>
              <a:rPr lang="es-ES" sz="2400" b="1" dirty="0" err="1">
                <a:solidFill>
                  <a:schemeClr val="bg1"/>
                </a:solidFill>
                <a:effectLst>
                  <a:outerShdw blurRad="38100" dist="38100" dir="2700000" algn="tl">
                    <a:srgbClr val="000000">
                      <a:alpha val="43137"/>
                    </a:srgbClr>
                  </a:outerShdw>
                </a:effectLst>
              </a:rPr>
              <a:t>click</a:t>
            </a:r>
            <a:r>
              <a:rPr lang="es-ES" sz="2400" b="1" dirty="0">
                <a:solidFill>
                  <a:schemeClr val="bg1"/>
                </a:solidFill>
                <a:effectLst>
                  <a:outerShdw blurRad="38100" dist="38100" dir="2700000" algn="tl">
                    <a:srgbClr val="000000">
                      <a:alpha val="43137"/>
                    </a:srgbClr>
                  </a:outerShdw>
                </a:effectLst>
              </a:rPr>
              <a:t> derecho dentro de la carpeta =&gt; seleccionamos Git </a:t>
            </a:r>
            <a:r>
              <a:rPr lang="es-ES" sz="2400" b="1" dirty="0" err="1">
                <a:solidFill>
                  <a:schemeClr val="bg1"/>
                </a:solidFill>
                <a:effectLst>
                  <a:outerShdw blurRad="38100" dist="38100" dir="2700000" algn="tl">
                    <a:srgbClr val="000000">
                      <a:alpha val="43137"/>
                    </a:srgbClr>
                  </a:outerShdw>
                </a:effectLst>
              </a:rPr>
              <a:t>Bash</a:t>
            </a:r>
            <a:r>
              <a:rPr lang="es-ES" sz="2400" b="1" dirty="0">
                <a:solidFill>
                  <a:schemeClr val="bg1"/>
                </a:solidFill>
                <a:effectLst>
                  <a:outerShdw blurRad="38100" dist="38100" dir="2700000" algn="tl">
                    <a:srgbClr val="000000">
                      <a:alpha val="43137"/>
                    </a:srgbClr>
                  </a:outerShdw>
                </a:effectLst>
              </a:rPr>
              <a:t> Here =&gt; se abre la consola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con la ruta del proyecto =&gt; ingresamos comando </a:t>
            </a:r>
            <a:r>
              <a:rPr lang="es-ES" sz="2400" b="1" dirty="0" err="1">
                <a:solidFill>
                  <a:schemeClr val="bg1"/>
                </a:solidFill>
                <a:effectLst>
                  <a:outerShdw blurRad="38100" dist="38100" dir="2700000" algn="tl">
                    <a:srgbClr val="000000">
                      <a:alpha val="43137"/>
                    </a:srgbClr>
                  </a:outerShdw>
                </a:effectLst>
              </a:rPr>
              <a:t>git</a:t>
            </a:r>
            <a:r>
              <a:rPr lang="es-ES" sz="2400" b="1" dirty="0">
                <a:solidFill>
                  <a:schemeClr val="bg1"/>
                </a:solidFill>
                <a:effectLst>
                  <a:outerShdw blurRad="38100" dist="38100" dir="2700000" algn="tl">
                    <a:srgbClr val="000000">
                      <a:alpha val="43137"/>
                    </a:srgbClr>
                  </a:outerShdw>
                </a:effectLst>
              </a:rPr>
              <a:t> clone (se guarda el proyecto en nuestra PC)</a:t>
            </a:r>
          </a:p>
          <a:p>
            <a:endParaRPr lang="es-ES"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repositorio proyecto:</a:t>
            </a:r>
            <a:br>
              <a:rPr lang="es-AR" sz="2400" b="1" dirty="0">
                <a:solidFill>
                  <a:schemeClr val="bg1"/>
                </a:solidFill>
                <a:effectLst>
                  <a:outerShdw blurRad="38100" dist="38100" dir="2700000" algn="tl">
                    <a:srgbClr val="000000">
                      <a:alpha val="43137"/>
                    </a:srgbClr>
                  </a:outerShdw>
                </a:effectLst>
              </a:rPr>
            </a:br>
            <a:r>
              <a:rPr lang="es-AR" sz="2400" b="1" dirty="0">
                <a:solidFill>
                  <a:srgbClr val="FF0000"/>
                </a:solidFill>
                <a:effectLst>
                  <a:outerShdw blurRad="38100" dist="38100" dir="2700000" algn="tl">
                    <a:srgbClr val="000000">
                      <a:alpha val="43137"/>
                    </a:srgbClr>
                  </a:outerShdw>
                </a:effectLst>
              </a:rPr>
              <a:t>https://github.com/FedeConciencia/Proyecto_Final_Comedores_2021</a:t>
            </a:r>
            <a:endParaRPr lang="es-ES" sz="2400" b="1" dirty="0">
              <a:solidFill>
                <a:srgbClr val="FF0000"/>
              </a:solidFill>
              <a:effectLst>
                <a:outerShdw blurRad="38100" dist="38100" dir="2700000" algn="tl">
                  <a:srgbClr val="000000">
                    <a:alpha val="43137"/>
                  </a:srgbClr>
                </a:outerShdw>
              </a:effectLst>
            </a:endParaRPr>
          </a:p>
          <a:p>
            <a:endParaRPr lang="es-AR" sz="3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8120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EC6FAC-49C1-4A68-B03C-8361EEE2041D}"/>
              </a:ext>
            </a:extLst>
          </p:cNvPr>
          <p:cNvSpPr txBox="1"/>
          <p:nvPr/>
        </p:nvSpPr>
        <p:spPr>
          <a:xfrm>
            <a:off x="365760" y="323557"/>
            <a:ext cx="11549575" cy="6924973"/>
          </a:xfrm>
          <a:prstGeom prst="rect">
            <a:avLst/>
          </a:prstGeom>
          <a:noFill/>
        </p:spPr>
        <p:txBody>
          <a:bodyPr wrap="square" rtlCol="0">
            <a:spAutoFit/>
          </a:bodyPr>
          <a:lstStyle/>
          <a:p>
            <a:r>
              <a:rPr lang="es-ES" sz="3200" b="1" dirty="0">
                <a:effectLst>
                  <a:outerShdw blurRad="38100" dist="38100" dir="2700000" algn="tl">
                    <a:srgbClr val="000000">
                      <a:alpha val="43137"/>
                    </a:srgbClr>
                  </a:outerShdw>
                </a:effectLst>
              </a:rPr>
              <a:t>SEXTO PASO</a:t>
            </a:r>
          </a:p>
          <a:p>
            <a:endParaRPr lang="es-ES"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ya instalado y configurado en los pasos anteriores.</a:t>
            </a:r>
          </a:p>
          <a:p>
            <a:endParaRPr lang="es-AR" sz="24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Ingresamos al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Connections</a:t>
            </a:r>
            <a:r>
              <a:rPr lang="es-AR" sz="2000" b="1" dirty="0">
                <a:solidFill>
                  <a:schemeClr val="bg1"/>
                </a:solidFill>
                <a:effectLst>
                  <a:outerShdw blurRad="38100" dist="38100" dir="2700000" algn="tl">
                    <a:srgbClr val="000000">
                      <a:alpha val="43137"/>
                    </a:srgbClr>
                  </a:outerShdw>
                </a:effectLst>
              </a:rPr>
              <a:t> configurado =&gt; ingresamos el usuario </a:t>
            </a:r>
            <a:r>
              <a:rPr lang="es-AR" sz="2000" b="1" dirty="0" err="1">
                <a:solidFill>
                  <a:schemeClr val="bg1"/>
                </a:solidFill>
                <a:effectLst>
                  <a:outerShdw blurRad="38100" dist="38100" dir="2700000" algn="tl">
                    <a:srgbClr val="000000">
                      <a:alpha val="43137"/>
                    </a:srgbClr>
                  </a:outerShdw>
                </a:effectLst>
              </a:rPr>
              <a:t>root</a:t>
            </a:r>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contraseña 12345 (Importante seguir esta configuración ya que son los datos ingresados en el proyecto clase Conexión para establecer la </a:t>
            </a:r>
            <a:r>
              <a:rPr lang="es-AR" sz="2000" b="1" dirty="0" err="1">
                <a:solidFill>
                  <a:schemeClr val="bg1"/>
                </a:solidFill>
                <a:effectLst>
                  <a:outerShdw blurRad="38100" dist="38100" dir="2700000" algn="tl">
                    <a:srgbClr val="000000">
                      <a:alpha val="43137"/>
                    </a:srgbClr>
                  </a:outerShdw>
                </a:effectLst>
              </a:rPr>
              <a:t>comunicacion</a:t>
            </a:r>
            <a:r>
              <a:rPr lang="es-AR" sz="2000" b="1" dirty="0">
                <a:solidFill>
                  <a:schemeClr val="bg1"/>
                </a:solidFill>
                <a:effectLst>
                  <a:outerShdw blurRad="38100" dist="38100" dir="2700000" algn="tl">
                    <a:srgbClr val="000000">
                      <a:alpha val="43137"/>
                    </a:srgbClr>
                  </a:outerShdw>
                </a:effectLst>
              </a:rPr>
              <a:t> con la base de datos).</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Creamos una base de datos =&gt; seleccionamos créate a new </a:t>
            </a:r>
            <a:r>
              <a:rPr lang="es-AR" sz="2000" b="1" dirty="0" err="1">
                <a:solidFill>
                  <a:schemeClr val="bg1"/>
                </a:solidFill>
                <a:effectLst>
                  <a:outerShdw blurRad="38100" dist="38100" dir="2700000" algn="tl">
                    <a:srgbClr val="000000">
                      <a:alpha val="43137"/>
                    </a:srgbClr>
                  </a:outerShdw>
                </a:effectLst>
              </a:rPr>
              <a:t>shema</a:t>
            </a:r>
            <a:r>
              <a:rPr lang="es-AR" sz="2000" b="1" dirty="0">
                <a:solidFill>
                  <a:schemeClr val="bg1"/>
                </a:solidFill>
                <a:effectLst>
                  <a:outerShdw blurRad="38100" dist="38100" dir="2700000" algn="tl">
                    <a:srgbClr val="000000">
                      <a:alpha val="43137"/>
                    </a:srgbClr>
                  </a:outerShdw>
                </a:effectLst>
              </a:rPr>
              <a:t> =&gt; nombramos la misma =&gt; </a:t>
            </a:r>
            <a:r>
              <a:rPr lang="es-AR" sz="2000" b="1" dirty="0" err="1">
                <a:solidFill>
                  <a:schemeClr val="bg1"/>
                </a:solidFill>
                <a:effectLst>
                  <a:outerShdw blurRad="38100" dist="38100" dir="2700000" algn="tl">
                    <a:srgbClr val="000000">
                      <a:alpha val="43137"/>
                    </a:srgbClr>
                  </a:outerShdw>
                </a:effectLst>
              </a:rPr>
              <a:t>Apply</a:t>
            </a:r>
            <a:endParaRPr lang="es-AR" sz="2000" b="1" dirty="0">
              <a:solidFill>
                <a:schemeClr val="bg1"/>
              </a:solidFill>
              <a:effectLst>
                <a:outerShdw blurRad="38100" dist="38100" dir="2700000" algn="tl">
                  <a:srgbClr val="000000">
                    <a:alpha val="43137"/>
                  </a:srgbClr>
                </a:outerShdw>
              </a:effectLst>
            </a:endParaRP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a:t>
            </a:r>
            <a:r>
              <a:rPr lang="es-AR" sz="2000" b="1" dirty="0" err="1">
                <a:solidFill>
                  <a:schemeClr val="bg1"/>
                </a:solidFill>
                <a:effectLst>
                  <a:outerShdw blurRad="38100" dist="38100" dir="2700000" algn="tl">
                    <a:srgbClr val="000000">
                      <a:alpha val="43137"/>
                    </a:srgbClr>
                  </a:outerShdw>
                </a:effectLst>
              </a:rPr>
              <a:t>Menu</a:t>
            </a:r>
            <a:r>
              <a:rPr lang="es-AR" sz="2000" b="1" dirty="0">
                <a:solidFill>
                  <a:schemeClr val="bg1"/>
                </a:solidFill>
                <a:effectLst>
                  <a:outerShdw blurRad="38100" dist="38100" dir="2700000" algn="tl">
                    <a:srgbClr val="000000">
                      <a:alpha val="43137"/>
                    </a:srgbClr>
                  </a:outerShdw>
                </a:effectLst>
              </a:rPr>
              <a:t> =&gt; Server =&gt; Data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Form</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Selft</a:t>
            </a:r>
            <a:r>
              <a:rPr lang="es-AR" sz="2000" b="1" dirty="0">
                <a:solidFill>
                  <a:schemeClr val="bg1"/>
                </a:solidFill>
                <a:effectLst>
                  <a:outerShdw blurRad="38100" dist="38100" dir="2700000" algn="tl">
                    <a:srgbClr val="000000">
                      <a:alpha val="43137"/>
                    </a:srgbClr>
                  </a:outerShdw>
                </a:effectLst>
              </a:rPr>
              <a:t>-</a:t>
            </a:r>
            <a:r>
              <a:rPr lang="es-AR" sz="2000" b="1" dirty="0" err="1">
                <a:solidFill>
                  <a:schemeClr val="bg1"/>
                </a:solidFill>
                <a:effectLst>
                  <a:outerShdw blurRad="38100" dist="38100" dir="2700000" algn="tl">
                    <a:srgbClr val="000000">
                      <a:alpha val="43137"/>
                    </a:srgbClr>
                  </a:outerShdw>
                </a:effectLst>
              </a:rPr>
              <a:t>Contained</a:t>
            </a:r>
            <a:r>
              <a:rPr lang="es-AR" sz="2000" b="1" dirty="0">
                <a:solidFill>
                  <a:schemeClr val="bg1"/>
                </a:solidFill>
                <a:effectLst>
                  <a:outerShdw blurRad="38100" dist="38100" dir="2700000" algn="tl">
                    <a:srgbClr val="000000">
                      <a:alpha val="43137"/>
                    </a:srgbClr>
                  </a:outerShdw>
                </a:effectLst>
              </a:rPr>
              <a:t>-File =&gt; buscamos en la carpeta Proyecto =&gt; Base de Datos Proyecto Comedores =&gt; archivo </a:t>
            </a:r>
            <a:r>
              <a:rPr lang="es-AR" sz="2000" b="1" dirty="0" err="1">
                <a:solidFill>
                  <a:schemeClr val="bg1"/>
                </a:solidFill>
                <a:effectLst>
                  <a:outerShdw blurRad="38100" dist="38100" dir="2700000" algn="tl">
                    <a:srgbClr val="000000">
                      <a:alpha val="43137"/>
                    </a:srgbClr>
                  </a:outerShdw>
                </a:effectLst>
              </a:rPr>
              <a:t>BaseDatosProyectoMetodologia.sql</a:t>
            </a:r>
            <a:r>
              <a:rPr lang="es-AR" sz="2000" b="1" dirty="0">
                <a:solidFill>
                  <a:schemeClr val="bg1"/>
                </a:solidFill>
                <a:effectLst>
                  <a:outerShdw blurRad="38100" dist="38100" dir="2700000" algn="tl">
                    <a:srgbClr val="000000">
                      <a:alpha val="43137"/>
                    </a:srgbClr>
                  </a:outerShdw>
                </a:effectLst>
              </a:rPr>
              <a:t> =&gt; Default Target </a:t>
            </a:r>
            <a:r>
              <a:rPr lang="es-AR" sz="2000" b="1" dirty="0" err="1">
                <a:solidFill>
                  <a:schemeClr val="bg1"/>
                </a:solidFill>
                <a:effectLst>
                  <a:outerShdw blurRad="38100" dist="38100" dir="2700000" algn="tl">
                    <a:srgbClr val="000000">
                      <a:alpha val="43137"/>
                    </a:srgbClr>
                  </a:outerShdw>
                </a:effectLst>
              </a:rPr>
              <a:t>Shemma</a:t>
            </a:r>
            <a:r>
              <a:rPr lang="es-AR" sz="2000" b="1" dirty="0">
                <a:solidFill>
                  <a:schemeClr val="bg1"/>
                </a:solidFill>
                <a:effectLst>
                  <a:outerShdw blurRad="38100" dist="38100" dir="2700000" algn="tl">
                    <a:srgbClr val="000000">
                      <a:alpha val="43137"/>
                    </a:srgbClr>
                  </a:outerShdw>
                </a:effectLst>
              </a:rPr>
              <a:t> seleccionamos la base de datos creada =&gt; Vamos a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Progress</a:t>
            </a:r>
            <a:r>
              <a:rPr lang="es-AR" sz="2000" b="1" dirty="0">
                <a:solidFill>
                  <a:schemeClr val="bg1"/>
                </a:solidFill>
                <a:effectLst>
                  <a:outerShdw blurRad="38100" dist="38100" dir="2700000" algn="tl">
                    <a:srgbClr val="000000">
                      <a:alpha val="43137"/>
                    </a:srgbClr>
                  </a:outerShdw>
                </a:effectLst>
              </a:rPr>
              <a:t> =&gt; </a:t>
            </a:r>
            <a:r>
              <a:rPr lang="es-AR" sz="2000" b="1" dirty="0" err="1">
                <a:solidFill>
                  <a:schemeClr val="bg1"/>
                </a:solidFill>
                <a:effectLst>
                  <a:outerShdw blurRad="38100" dist="38100" dir="2700000" algn="tl">
                    <a:srgbClr val="000000">
                      <a:alpha val="43137"/>
                    </a:srgbClr>
                  </a:outerShdw>
                </a:effectLst>
              </a:rPr>
              <a:t>Start</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Import</a:t>
            </a:r>
            <a:r>
              <a:rPr lang="es-AR" sz="2000" b="1" dirty="0">
                <a:solidFill>
                  <a:schemeClr val="bg1"/>
                </a:solidFill>
                <a:effectLst>
                  <a:outerShdw blurRad="38100" dist="38100" dir="2700000" algn="tl">
                    <a:srgbClr val="000000">
                      <a:alpha val="43137"/>
                    </a:srgbClr>
                  </a:outerShdw>
                </a:effectLst>
              </a:rPr>
              <a: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Ahora ya contamos con la Base de Datos descargada en nuestra PC.</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554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188A8E4-3CAC-4B5A-A42D-4DFCD1D7A073}"/>
              </a:ext>
            </a:extLst>
          </p:cNvPr>
          <p:cNvSpPr txBox="1"/>
          <p:nvPr/>
        </p:nvSpPr>
        <p:spPr>
          <a:xfrm>
            <a:off x="351692" y="253218"/>
            <a:ext cx="11648050" cy="7355860"/>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SEPTIMO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Abrimos el IDE Visual Studio 2019 =&gt; Seleccionamos continuar Sin Código</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Archivo =&gt; Abrir =&gt; Sitio Web =&gt; En Sistema de archivos nos dirigimos a la ruta de nuestra carpeta donde clonamos el proyecto comedores desde el repositorio GitHub =&gt; Seleccionamos la carpeta </a:t>
            </a:r>
            <a:r>
              <a:rPr lang="es-AR" sz="2400" b="1" dirty="0" err="1">
                <a:solidFill>
                  <a:schemeClr val="bg1"/>
                </a:solidFill>
                <a:effectLst>
                  <a:outerShdw blurRad="38100" dist="38100" dir="2700000" algn="tl">
                    <a:srgbClr val="000000">
                      <a:alpha val="43137"/>
                    </a:srgbClr>
                  </a:outerShdw>
                </a:effectLst>
              </a:rPr>
              <a:t>ProyectoMetodologia</a:t>
            </a:r>
            <a:r>
              <a:rPr lang="es-AR" sz="2400" b="1" dirty="0">
                <a:solidFill>
                  <a:schemeClr val="bg1"/>
                </a:solidFill>
                <a:effectLst>
                  <a:outerShdw blurRad="38100" dist="38100" dir="2700000" algn="tl">
                    <a:srgbClr val="000000">
                      <a:alpha val="43137"/>
                    </a:srgbClr>
                  </a:outerShdw>
                </a:effectLst>
              </a:rPr>
              <a:t> =&gt; ABRIR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Automáticamente el IDE va a asignar un </a:t>
            </a:r>
            <a:r>
              <a:rPr lang="es-AR" sz="2400" b="1" dirty="0" err="1">
                <a:solidFill>
                  <a:schemeClr val="bg1"/>
                </a:solidFill>
                <a:effectLst>
                  <a:outerShdw blurRad="38100" dist="38100" dir="2700000" algn="tl">
                    <a:srgbClr val="000000">
                      <a:alpha val="43137"/>
                    </a:srgbClr>
                  </a:outerShdw>
                </a:effectLst>
              </a:rPr>
              <a:t>LocalHost</a:t>
            </a:r>
            <a:r>
              <a:rPr lang="es-AR" sz="2400" b="1" dirty="0">
                <a:solidFill>
                  <a:schemeClr val="bg1"/>
                </a:solidFill>
                <a:effectLst>
                  <a:outerShdw blurRad="38100" dist="38100" dir="2700000" algn="tl">
                    <a:srgbClr val="000000">
                      <a:alpha val="43137"/>
                    </a:srgbClr>
                  </a:outerShdw>
                </a:effectLst>
              </a:rPr>
              <a:t> con un puerto aleatorio a nuestro Proyecto.</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Abrimos el Explorador de Soluciones nos dirigimos a la carpeta Formulario =&gt; seleccionamos el archivo principal.aspx (Vista) =&gt;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derecho =&gt; ver en explorador Google Chrome =&gt; Nos Compila el Proyecto y abre el mismo para comenzar a interactuar con el Desarrollo Web Comedores (</a:t>
            </a:r>
            <a:r>
              <a:rPr lang="es-AR" sz="2400" b="1" dirty="0">
                <a:solidFill>
                  <a:srgbClr val="FF0000"/>
                </a:solidFill>
                <a:effectLst>
                  <a:outerShdw blurRad="38100" dist="38100" dir="2700000" algn="tl">
                    <a:srgbClr val="000000">
                      <a:alpha val="43137"/>
                    </a:srgbClr>
                  </a:outerShdw>
                </a:effectLst>
              </a:rPr>
              <a:t>GUIA FULL DETALLADA PASO A PASO PROYECTO COMEDORES</a:t>
            </a:r>
            <a:r>
              <a:rPr lang="es-AR" sz="2400" b="1" dirty="0">
                <a:solidFill>
                  <a:schemeClr val="bg1"/>
                </a:solidFill>
                <a:effectLst>
                  <a:outerShdw blurRad="38100" dist="38100" dir="2700000" algn="tl">
                    <a:srgbClr val="000000">
                      <a:alpha val="43137"/>
                    </a:srgbClr>
                  </a:outerShdw>
                </a:effectLst>
              </a:rPr>
              <a:t>).</a:t>
            </a: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469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AE1DE-52A0-4225-99F5-6C63DD6F7800}"/>
              </a:ext>
            </a:extLst>
          </p:cNvPr>
          <p:cNvSpPr>
            <a:spLocks noGrp="1"/>
          </p:cNvSpPr>
          <p:nvPr>
            <p:ph type="title"/>
          </p:nvPr>
        </p:nvSpPr>
        <p:spPr>
          <a:xfrm>
            <a:off x="407963" y="2799471"/>
            <a:ext cx="11535508" cy="3896751"/>
          </a:xfrm>
        </p:spPr>
        <p:txBody>
          <a:bodyPr>
            <a:normAutofit/>
          </a:bodyPr>
          <a:lstStyle/>
          <a:p>
            <a:r>
              <a:rPr lang="es-AR" sz="2000" b="1" dirty="0">
                <a:solidFill>
                  <a:schemeClr val="bg1"/>
                </a:solidFill>
                <a:effectLst>
                  <a:outerShdw blurRad="38100" dist="38100" dir="2700000" algn="tl">
                    <a:srgbClr val="000000">
                      <a:alpha val="43137"/>
                    </a:srgbClr>
                  </a:outerShdw>
                </a:effectLst>
              </a:rPr>
              <a:t>EN LA PRESENTE GUIA ACOMPAÑADA DE VIDEOS INSTRUCTIVO TUTORIAL SE EXPLICARA EN FORMA DETALLADA LA INSTALACION EN MAQUINA VIRTUAL (VIRTUAL BOX) SISTEMA OPERATIVO WINDOWS VISTA, Donde se instalara </a:t>
            </a:r>
            <a:r>
              <a:rPr lang="es-AR" sz="2000" b="1" dirty="0" err="1">
                <a:solidFill>
                  <a:schemeClr val="bg1"/>
                </a:solidFill>
                <a:effectLst>
                  <a:outerShdw blurRad="38100" dist="38100" dir="2700000" algn="tl">
                    <a:srgbClr val="000000">
                      <a:alpha val="43137"/>
                    </a:srgbClr>
                  </a:outerShdw>
                </a:effectLst>
              </a:rPr>
              <a:t>ide</a:t>
            </a:r>
            <a:r>
              <a:rPr lang="es-AR" sz="2000" b="1" dirty="0">
                <a:solidFill>
                  <a:schemeClr val="bg1"/>
                </a:solidFill>
                <a:effectLst>
                  <a:outerShdw blurRad="38100" dist="38100" dir="2700000" algn="tl">
                    <a:srgbClr val="000000">
                      <a:alpha val="43137"/>
                    </a:srgbClr>
                  </a:outerShdw>
                </a:effectLst>
              </a:rPr>
              <a:t> visual </a:t>
            </a:r>
            <a:r>
              <a:rPr lang="es-AR" sz="2000" b="1" dirty="0" err="1">
                <a:solidFill>
                  <a:schemeClr val="bg1"/>
                </a:solidFill>
                <a:effectLst>
                  <a:outerShdw blurRad="38100" dist="38100" dir="2700000" algn="tl">
                    <a:srgbClr val="000000">
                      <a:alpha val="43137"/>
                    </a:srgbClr>
                  </a:outerShdw>
                </a:effectLst>
              </a:rPr>
              <a:t>studio</a:t>
            </a:r>
            <a:r>
              <a:rPr lang="es-AR" sz="2000" b="1" dirty="0">
                <a:solidFill>
                  <a:schemeClr val="bg1"/>
                </a:solidFill>
                <a:effectLst>
                  <a:outerShdw blurRad="38100" dist="38100" dir="2700000" algn="tl">
                    <a:srgbClr val="000000">
                      <a:alpha val="43137"/>
                    </a:srgbClr>
                  </a:outerShdw>
                </a:effectLst>
              </a:rPr>
              <a:t> 2019 y </a:t>
            </a:r>
            <a:r>
              <a:rPr lang="es-AR" sz="2000" b="1" dirty="0" err="1">
                <a:solidFill>
                  <a:schemeClr val="bg1"/>
                </a:solidFill>
                <a:effectLst>
                  <a:outerShdw blurRad="38100" dist="38100" dir="2700000" algn="tl">
                    <a:srgbClr val="000000">
                      <a:alpha val="43137"/>
                    </a:srgbClr>
                  </a:outerShdw>
                </a:effectLst>
              </a:rPr>
              <a:t>mysql</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workbench</a:t>
            </a:r>
            <a:r>
              <a:rPr lang="es-AR" sz="2000" b="1" dirty="0">
                <a:solidFill>
                  <a:schemeClr val="bg1"/>
                </a:solidFill>
                <a:effectLst>
                  <a:outerShdw blurRad="38100" dist="38100" dir="2700000" algn="tl">
                    <a:srgbClr val="000000">
                      <a:alpha val="43137"/>
                    </a:srgbClr>
                  </a:outerShdw>
                </a:effectLst>
              </a:rPr>
              <a:t>, GIT donde posteriormente se clonara proyecto desde repositorio </a:t>
            </a:r>
            <a:r>
              <a:rPr lang="es-AR" sz="2000" b="1" dirty="0" err="1">
                <a:solidFill>
                  <a:schemeClr val="bg1"/>
                </a:solidFill>
                <a:effectLst>
                  <a:outerShdw blurRad="38100" dist="38100" dir="2700000" algn="tl">
                    <a:srgbClr val="000000">
                      <a:alpha val="43137"/>
                    </a:srgbClr>
                  </a:outerShdw>
                </a:effectLst>
              </a:rPr>
              <a:t>github</a:t>
            </a:r>
            <a:r>
              <a:rPr lang="es-AR" sz="2000" b="1" dirty="0">
                <a:solidFill>
                  <a:schemeClr val="bg1"/>
                </a:solidFill>
                <a:effectLst>
                  <a:outerShdw blurRad="38100" dist="38100" dir="2700000" algn="tl">
                    <a:srgbClr val="000000">
                      <a:alpha val="43137"/>
                    </a:srgbClr>
                  </a:outerShdw>
                </a:effectLst>
              </a:rPr>
              <a:t> para compilar proyecto web comedores 2021. la actual guía es complementaria a guía full detallada paso a paso (100 diapositivas). </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rPr>
              <a:t>Link Google Drive </a:t>
            </a:r>
            <a:r>
              <a:rPr lang="es-AR" sz="2000" b="1" dirty="0">
                <a:solidFill>
                  <a:schemeClr val="bg1"/>
                </a:solidFill>
                <a:effectLst>
                  <a:outerShdw blurRad="38100" dist="38100" dir="2700000" algn="tl">
                    <a:srgbClr val="000000">
                      <a:alpha val="43137"/>
                    </a:srgbClr>
                  </a:outerShdw>
                </a:effectLst>
              </a:rPr>
              <a:t>(Contiene guía detallada, videos Tutoriales, </a:t>
            </a:r>
            <a:r>
              <a:rPr lang="es-AR" sz="2000" b="1" dirty="0" err="1">
                <a:solidFill>
                  <a:schemeClr val="bg1"/>
                </a:solidFill>
                <a:effectLst>
                  <a:outerShdw blurRad="38100" dist="38100" dir="2700000" algn="tl">
                    <a:srgbClr val="000000">
                      <a:alpha val="43137"/>
                    </a:srgbClr>
                  </a:outerShdw>
                </a:effectLst>
              </a:rPr>
              <a:t>iso</a:t>
            </a:r>
            <a:r>
              <a:rPr lang="es-AR" sz="2000" b="1" dirty="0">
                <a:solidFill>
                  <a:schemeClr val="bg1"/>
                </a:solidFill>
                <a:effectLst>
                  <a:outerShdw blurRad="38100" dist="38100" dir="2700000" algn="tl">
                    <a:srgbClr val="000000">
                      <a:alpha val="43137"/>
                    </a:srgbClr>
                  </a:outerShdw>
                </a:effectLst>
              </a:rPr>
              <a:t> Windows vista):</a:t>
            </a:r>
            <a:br>
              <a:rPr lang="es-AR" sz="2000" b="1" dirty="0">
                <a:solidFill>
                  <a:schemeClr val="bg1"/>
                </a:solidFill>
                <a:effectLst>
                  <a:outerShdw blurRad="38100" dist="38100" dir="2700000" algn="tl">
                    <a:srgbClr val="000000">
                      <a:alpha val="43137"/>
                    </a:srgbClr>
                  </a:outerShdw>
                </a:effectLst>
              </a:rPr>
            </a:br>
            <a:br>
              <a:rPr lang="es-AR" sz="2000" b="1" dirty="0">
                <a:solidFill>
                  <a:schemeClr val="bg1"/>
                </a:solidFill>
                <a:effectLst>
                  <a:outerShdw blurRad="38100" dist="38100" dir="2700000" algn="tl">
                    <a:srgbClr val="000000">
                      <a:alpha val="43137"/>
                    </a:srgbClr>
                  </a:outerShdw>
                </a:effectLst>
              </a:rPr>
            </a:br>
            <a:r>
              <a:rPr lang="es-AR" sz="2000" b="1" dirty="0">
                <a:solidFill>
                  <a:srgbClr val="FF0000"/>
                </a:solidFill>
                <a:effectLst>
                  <a:outerShdw blurRad="38100" dist="38100" dir="2700000" algn="tl">
                    <a:srgbClr val="000000">
                      <a:alpha val="43137"/>
                    </a:srgbClr>
                  </a:outerShdw>
                </a:effectLst>
              </a:rPr>
              <a:t>https://drive.google.com/drive/u/1/folders/1lTEP2jvtDPgIM72192FhpHMfxjldJ-Ij</a:t>
            </a:r>
            <a:br>
              <a:rPr lang="es-AR" sz="2000" b="1" dirty="0">
                <a:solidFill>
                  <a:schemeClr val="bg1"/>
                </a:solidFill>
                <a:effectLst>
                  <a:outerShdw blurRad="38100" dist="38100" dir="2700000" algn="tl">
                    <a:srgbClr val="000000">
                      <a:alpha val="43137"/>
                    </a:srgbClr>
                  </a:outerShdw>
                </a:effectLst>
              </a:rPr>
            </a:br>
            <a:endParaRPr lang="es-AR" sz="2000" b="1" dirty="0">
              <a:solidFill>
                <a:schemeClr val="bg1"/>
              </a:solidFill>
              <a:effectLst>
                <a:outerShdw blurRad="38100" dist="38100" dir="2700000" algn="tl">
                  <a:srgbClr val="000000">
                    <a:alpha val="43137"/>
                  </a:srgbClr>
                </a:outerShdw>
              </a:effectLst>
            </a:endParaRPr>
          </a:p>
        </p:txBody>
      </p:sp>
      <p:pic>
        <p:nvPicPr>
          <p:cNvPr id="5" name="Marcador de contenido 4">
            <a:extLst>
              <a:ext uri="{FF2B5EF4-FFF2-40B4-BE49-F238E27FC236}">
                <a16:creationId xmlns:a16="http://schemas.microsoft.com/office/drawing/2014/main" id="{C2304AC4-2099-4C94-81E4-C21420815B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161" y="295421"/>
            <a:ext cx="5819677" cy="2264899"/>
          </a:xfrm>
        </p:spPr>
      </p:pic>
    </p:spTree>
    <p:extLst>
      <p:ext uri="{BB962C8B-B14F-4D97-AF65-F5344CB8AC3E}">
        <p14:creationId xmlns:p14="http://schemas.microsoft.com/office/powerpoint/2010/main" val="358789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CDCFFE4-186A-4058-B454-80DD1928D436}"/>
              </a:ext>
            </a:extLst>
          </p:cNvPr>
          <p:cNvSpPr txBox="1"/>
          <p:nvPr/>
        </p:nvSpPr>
        <p:spPr>
          <a:xfrm>
            <a:off x="168812" y="464234"/>
            <a:ext cx="11802794" cy="5878532"/>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PRIMER PASO </a:t>
            </a:r>
          </a:p>
          <a:p>
            <a:endParaRPr lang="es-AR" sz="32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Instalamos en el Sistema Operativo Principal (Windows – Linux - Ubuntu), el</a:t>
            </a:r>
          </a:p>
          <a:p>
            <a:r>
              <a:rPr lang="es-AR" sz="2400" b="1" dirty="0">
                <a:solidFill>
                  <a:schemeClr val="bg1"/>
                </a:solidFill>
                <a:effectLst>
                  <a:outerShdw blurRad="38100" dist="38100" dir="2700000" algn="tl">
                    <a:srgbClr val="000000">
                      <a:alpha val="43137"/>
                    </a:srgbClr>
                  </a:outerShdw>
                </a:effectLst>
              </a:rPr>
              <a:t>Software Open </a:t>
            </a:r>
            <a:r>
              <a:rPr lang="es-AR" sz="2400" b="1" dirty="0" err="1">
                <a:solidFill>
                  <a:schemeClr val="bg1"/>
                </a:solidFill>
                <a:effectLst>
                  <a:outerShdw blurRad="38100" dist="38100" dir="2700000" algn="tl">
                    <a:srgbClr val="000000">
                      <a:alpha val="43137"/>
                    </a:srgbClr>
                  </a:outerShdw>
                </a:effectLst>
              </a:rPr>
              <a:t>Source</a:t>
            </a:r>
            <a:r>
              <a:rPr lang="es-AR" sz="2400" b="1" dirty="0">
                <a:solidFill>
                  <a:schemeClr val="bg1"/>
                </a:solidFill>
                <a:effectLst>
                  <a:outerShdw blurRad="38100" dist="38100" dir="2700000" algn="tl">
                    <a:srgbClr val="000000">
                      <a:alpha val="43137"/>
                    </a:srgbClr>
                  </a:outerShdw>
                </a:effectLst>
              </a:rPr>
              <a:t> de Oracle VirtualBox que nos permite crear maquinas virtuales para instalar y simular otros sistemas operativos (Windows – Linux - Ubuntu).</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VirtualBox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https://www.virtualbox.org/wiki/Downloads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que tenemos y gestionamos la descarga de la aplicación.</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Derecho al instalador descargado y ejecutamos como Administrador. (Damos Next a las pantallas y se instala el software en la PC).</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5170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C629749-DE40-4C9C-B398-DC348F90F98F}"/>
              </a:ext>
            </a:extLst>
          </p:cNvPr>
          <p:cNvSpPr txBox="1"/>
          <p:nvPr/>
        </p:nvSpPr>
        <p:spPr>
          <a:xfrm>
            <a:off x="267286" y="422031"/>
            <a:ext cx="11662117" cy="5386090"/>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SEGUNDO PASO </a:t>
            </a:r>
          </a:p>
          <a:p>
            <a:endParaRPr lang="es-AR" sz="24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Descargar el ISO del sistema Operativo que deseamos montar en forma virtual en VirtualBox, en este caso seleccionaríamos un SO de Windows que sea compatible con la versión del IDE Visual Studio 2019.</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este caso seleccionamos Windows Vista 64 bits (Compatible) SP2</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Google Drive Windows Vista 64 bits =&gt;</a:t>
            </a:r>
          </a:p>
          <a:p>
            <a:r>
              <a:rPr lang="es-AR" sz="2400" b="1" dirty="0">
                <a:solidFill>
                  <a:srgbClr val="FF0000"/>
                </a:solidFill>
                <a:effectLst>
                  <a:outerShdw blurRad="38100" dist="38100" dir="2700000" algn="tl">
                    <a:srgbClr val="000000">
                      <a:alpha val="43137"/>
                    </a:srgbClr>
                  </a:outerShdw>
                </a:effectLst>
              </a:rPr>
              <a:t>https://drive.google.com/drive/u/1/folders/1lTEP2jvtDPgIM72192FhpHMfxjldJ-Ij</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Una vez finalizada la descarga del archivo </a:t>
            </a:r>
            <a:r>
              <a:rPr lang="es-AR" sz="2400" b="1" dirty="0" err="1">
                <a:solidFill>
                  <a:schemeClr val="bg1"/>
                </a:solidFill>
                <a:effectLst>
                  <a:outerShdw blurRad="38100" dist="38100" dir="2700000" algn="tl">
                    <a:srgbClr val="000000">
                      <a:alpha val="43137"/>
                    </a:srgbClr>
                  </a:outerShdw>
                </a:effectLst>
              </a:rPr>
              <a:t>iso</a:t>
            </a:r>
            <a:r>
              <a:rPr lang="es-AR" sz="2400" b="1" dirty="0">
                <a:solidFill>
                  <a:schemeClr val="bg1"/>
                </a:solidFill>
                <a:effectLst>
                  <a:outerShdw blurRad="38100" dist="38100" dir="2700000" algn="tl">
                    <a:srgbClr val="000000">
                      <a:alpha val="43137"/>
                    </a:srgbClr>
                  </a:outerShdw>
                </a:effectLst>
              </a:rPr>
              <a:t>, podemos proceder a montar el mismo en nuestra maquina virtual (VirtualBox).</a:t>
            </a:r>
          </a:p>
        </p:txBody>
      </p:sp>
    </p:spTree>
    <p:extLst>
      <p:ext uri="{BB962C8B-B14F-4D97-AF65-F5344CB8AC3E}">
        <p14:creationId xmlns:p14="http://schemas.microsoft.com/office/powerpoint/2010/main" val="233538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D826C67-9578-4808-BE73-FDF1C71DC295}"/>
              </a:ext>
            </a:extLst>
          </p:cNvPr>
          <p:cNvSpPr txBox="1"/>
          <p:nvPr/>
        </p:nvSpPr>
        <p:spPr>
          <a:xfrm>
            <a:off x="239151" y="267286"/>
            <a:ext cx="11718387" cy="8002191"/>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TERCER PASO </a:t>
            </a:r>
          </a:p>
          <a:p>
            <a:endParaRPr lang="es-AR" sz="1800" b="1" dirty="0">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Montamos la imagen ISO (Sistema Operativo) en la maquina virtual (VirtualBox).</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En VirtualBox seleccionamos Nueva =&gt; En Nombre escribimos Windows vista =&gt; En Tipo seleccionamos Microsoft Windows =&gt; Seleccionamos en Versión si es la de 32 bits o 64 bits (Depende el ISO descargado) en nuestro caso seleccionamos la de 64 bits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la RAM deseada =&gt; en nuestro caso 2049 MB (2GB)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crear un Disco Virtual Ahora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VDI (VirtualBox Disk </a:t>
            </a:r>
            <a:r>
              <a:rPr lang="es-AR" sz="2000" b="1" dirty="0" err="1">
                <a:solidFill>
                  <a:schemeClr val="bg1"/>
                </a:solidFill>
                <a:effectLst>
                  <a:outerShdw blurRad="38100" dist="38100" dir="2700000" algn="tl">
                    <a:srgbClr val="000000">
                      <a:alpha val="43137"/>
                    </a:srgbClr>
                  </a:outerShdw>
                </a:effectLst>
              </a:rPr>
              <a:t>Image</a:t>
            </a:r>
            <a:r>
              <a:rPr lang="es-AR" sz="2000" b="1" dirty="0">
                <a:solidFill>
                  <a:schemeClr val="bg1"/>
                </a:solidFill>
                <a:effectLst>
                  <a:outerShdw blurRad="38100" dist="38100" dir="2700000" algn="tl">
                    <a:srgbClr val="000000">
                      <a:alpha val="43137"/>
                    </a:srgbClr>
                  </a:outerShdw>
                </a:effectLst>
              </a:rPr>
              <a:t>)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Reservado Dinámicamente =&gt; NEXT</a:t>
            </a:r>
          </a:p>
          <a:p>
            <a:endParaRPr lang="es-AR" sz="2000" b="1" dirty="0">
              <a:solidFill>
                <a:schemeClr val="bg1"/>
              </a:solidFill>
              <a:effectLst>
                <a:outerShdw blurRad="38100" dist="38100" dir="2700000" algn="tl">
                  <a:srgbClr val="000000">
                    <a:alpha val="43137"/>
                  </a:srgbClr>
                </a:outerShdw>
              </a:effectLst>
            </a:endParaRPr>
          </a:p>
          <a:p>
            <a:r>
              <a:rPr lang="es-AR" sz="2000" b="1" dirty="0">
                <a:solidFill>
                  <a:schemeClr val="bg1"/>
                </a:solidFill>
                <a:effectLst>
                  <a:outerShdw blurRad="38100" dist="38100" dir="2700000" algn="tl">
                    <a:srgbClr val="000000">
                      <a:alpha val="43137"/>
                    </a:srgbClr>
                  </a:outerShdw>
                </a:effectLst>
              </a:rPr>
              <a:t>Seleccionamos el Tamaño del Disco Virtual Deseado 30 GB =&gt; CREAR </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3180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AEE5039-6844-46D6-B6A6-A3FBEDD97AAA}"/>
              </a:ext>
            </a:extLst>
          </p:cNvPr>
          <p:cNvSpPr txBox="1"/>
          <p:nvPr/>
        </p:nvSpPr>
        <p:spPr>
          <a:xfrm>
            <a:off x="196948" y="267286"/>
            <a:ext cx="11816861" cy="6986528"/>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TERCER PASO</a:t>
            </a:r>
          </a:p>
          <a:p>
            <a:r>
              <a:rPr lang="es-AR" sz="3200" b="1" dirty="0">
                <a:solidFill>
                  <a:schemeClr val="bg1"/>
                </a:solidFill>
                <a:effectLst>
                  <a:outerShdw blurRad="38100" dist="38100" dir="2700000" algn="tl">
                    <a:srgbClr val="000000">
                      <a:alpha val="43137"/>
                    </a:srgbClr>
                  </a:outerShdw>
                </a:effectLst>
              </a:rPr>
              <a:t> </a:t>
            </a:r>
          </a:p>
          <a:p>
            <a:r>
              <a:rPr lang="es-AR" sz="2400" b="1" dirty="0">
                <a:solidFill>
                  <a:schemeClr val="bg1"/>
                </a:solidFill>
                <a:effectLst>
                  <a:outerShdw blurRad="38100" dist="38100" dir="2700000" algn="tl">
                    <a:srgbClr val="000000">
                      <a:alpha val="43137"/>
                    </a:srgbClr>
                  </a:outerShdw>
                </a:effectLst>
              </a:rPr>
              <a:t>Seleccionamos la maquina virtual configurada en el paso anterior y gestionamos doble </a:t>
            </a:r>
            <a:r>
              <a:rPr lang="es-AR" sz="2400" b="1" dirty="0" err="1">
                <a:solidFill>
                  <a:schemeClr val="bg1"/>
                </a:solidFill>
                <a:effectLst>
                  <a:outerShdw blurRad="38100" dist="38100" dir="2700000" algn="tl">
                    <a:srgbClr val="000000">
                      <a:alpha val="43137"/>
                    </a:srgbClr>
                  </a:outerShdw>
                </a:effectLst>
              </a:rPr>
              <a:t>click</a:t>
            </a:r>
            <a:r>
              <a:rPr lang="es-AR" sz="2400" b="1" dirty="0">
                <a:solidFill>
                  <a:schemeClr val="bg1"/>
                </a:solidFill>
                <a:effectLst>
                  <a:outerShdw blurRad="38100" dist="38100" dir="2700000" algn="tl">
                    <a:srgbClr val="000000">
                      <a:alpha val="43137"/>
                    </a:srgbClr>
                  </a:outerShdw>
                </a:effectLst>
              </a:rPr>
              <a:t> sobre la misma.</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Buscamos en nuestro directorio el archivo ISO (SO) descargado, seleccionamos la misma =&gt; INICIAR =&gt; monta la misma y comienza la instalación del SO Windows Vista 64 bits.</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idioma (Español) =&gt; Formato de Hora (</a:t>
            </a:r>
            <a:r>
              <a:rPr lang="es-AR" sz="2400" b="1" dirty="0" err="1">
                <a:solidFill>
                  <a:schemeClr val="bg1"/>
                </a:solidFill>
                <a:effectLst>
                  <a:outerShdw blurRad="38100" dist="38100" dir="2700000" algn="tl">
                    <a:srgbClr val="000000">
                      <a:alpha val="43137"/>
                    </a:srgbClr>
                  </a:outerShdw>
                </a:effectLst>
              </a:rPr>
              <a:t>Pais</a:t>
            </a:r>
            <a:r>
              <a:rPr lang="es-AR" sz="2400" b="1" dirty="0">
                <a:solidFill>
                  <a:schemeClr val="bg1"/>
                </a:solidFill>
                <a:effectLst>
                  <a:outerShdw blurRad="38100" dist="38100" dir="2700000" algn="tl">
                    <a:srgbClr val="000000">
                      <a:alpha val="43137"/>
                    </a:srgbClr>
                  </a:outerShdw>
                </a:effectLst>
              </a:rPr>
              <a:t>) =&gt; Teclado (</a:t>
            </a:r>
            <a:r>
              <a:rPr lang="es-AR" sz="2400" b="1" dirty="0" err="1">
                <a:solidFill>
                  <a:schemeClr val="bg1"/>
                </a:solidFill>
                <a:effectLst>
                  <a:outerShdw blurRad="38100" dist="38100" dir="2700000" algn="tl">
                    <a:srgbClr val="000000">
                      <a:alpha val="43137"/>
                    </a:srgbClr>
                  </a:outerShdw>
                </a:effectLst>
              </a:rPr>
              <a:t>LatinoAmerica</a:t>
            </a:r>
            <a:r>
              <a:rPr lang="es-AR" sz="2400" b="1" dirty="0">
                <a:solidFill>
                  <a:schemeClr val="bg1"/>
                </a:solidFill>
                <a:effectLst>
                  <a:outerShdw blurRad="38100" dist="38100" dir="2700000" algn="tl">
                    <a:srgbClr val="000000">
                      <a:alpha val="43137"/>
                    </a:srgbClr>
                  </a:outerShdw>
                </a:effectLst>
              </a:rPr>
              <a:t>) =&gt; SIGUIENTE =&gt; INSTALAR AHORA</a:t>
            </a:r>
          </a:p>
          <a:p>
            <a:endParaRPr lang="es-AR" sz="2400" b="1" dirty="0">
              <a:solidFill>
                <a:schemeClr val="bg1"/>
              </a:solidFill>
              <a:effectLst>
                <a:outerShdw blurRad="38100" dist="38100" dir="2700000" algn="tl">
                  <a:srgbClr val="000000">
                    <a:alpha val="43137"/>
                  </a:srgbClr>
                </a:outerShdw>
              </a:effectLst>
            </a:endParaRPr>
          </a:p>
          <a:p>
            <a:r>
              <a:rPr lang="es-AR" sz="2400" b="1" dirty="0" err="1">
                <a:solidFill>
                  <a:schemeClr val="bg1"/>
                </a:solidFill>
                <a:effectLst>
                  <a:outerShdw blurRad="38100" dist="38100" dir="2700000" algn="tl">
                    <a:srgbClr val="000000">
                      <a:alpha val="43137"/>
                    </a:srgbClr>
                  </a:outerShdw>
                </a:effectLst>
              </a:rPr>
              <a:t>Destildamos</a:t>
            </a:r>
            <a:r>
              <a:rPr lang="es-AR" sz="2400" b="1" dirty="0">
                <a:solidFill>
                  <a:schemeClr val="bg1"/>
                </a:solidFill>
                <a:effectLst>
                  <a:outerShdw blurRad="38100" dist="38100" dir="2700000" algn="tl">
                    <a:srgbClr val="000000">
                      <a:alpha val="43137"/>
                    </a:srgbClr>
                  </a:outerShdw>
                </a:effectLst>
              </a:rPr>
              <a:t> donde dice ingresar Serial y continuamos con siguiente.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la versión de Windows Vista =&gt; ULTIMATE =&gt; SIGUIENTE =&gt; Aceptamos el contrato.</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28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C7C3F0E-64AD-4A89-B285-796E4F84372A}"/>
              </a:ext>
            </a:extLst>
          </p:cNvPr>
          <p:cNvSpPr txBox="1"/>
          <p:nvPr/>
        </p:nvSpPr>
        <p:spPr>
          <a:xfrm>
            <a:off x="347004" y="253218"/>
            <a:ext cx="11596468" cy="5786199"/>
          </a:xfrm>
          <a:prstGeom prst="rect">
            <a:avLst/>
          </a:prstGeom>
          <a:noFill/>
        </p:spPr>
        <p:txBody>
          <a:bodyPr wrap="square" rtlCol="0">
            <a:spAutoFit/>
          </a:bodyPr>
          <a:lstStyle/>
          <a:p>
            <a:r>
              <a:rPr lang="es-AR" sz="3200" b="1" dirty="0">
                <a:solidFill>
                  <a:schemeClr val="bg1"/>
                </a:solidFill>
                <a:effectLst>
                  <a:outerShdw blurRad="38100" dist="38100" dir="2700000" algn="tl">
                    <a:srgbClr val="000000">
                      <a:alpha val="43137"/>
                    </a:srgbClr>
                  </a:outerShdw>
                </a:effectLst>
              </a:rPr>
              <a:t>CONTINUAMOS TERCER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Instalación Personalizada =&gt; Seleccionamos el disco duro creado de 30 GB =&gt; SIGUIENTE =&gt; Comienza con el proceso de Instalación.</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nos permite seleccionar el Usuario (</a:t>
            </a:r>
            <a:r>
              <a:rPr lang="es-AR" sz="2400" b="1" dirty="0" err="1">
                <a:solidFill>
                  <a:schemeClr val="bg1"/>
                </a:solidFill>
                <a:effectLst>
                  <a:outerShdw blurRad="38100" dist="38100" dir="2700000" algn="tl">
                    <a:srgbClr val="000000">
                      <a:alpha val="43137"/>
                    </a:srgbClr>
                  </a:outerShdw>
                </a:effectLst>
              </a:rPr>
              <a:t>admin</a:t>
            </a:r>
            <a:r>
              <a:rPr lang="es-AR" sz="2400" b="1" dirty="0">
                <a:solidFill>
                  <a:schemeClr val="bg1"/>
                </a:solidFill>
                <a:effectLst>
                  <a:outerShdw blurRad="38100" dist="38100" dir="2700000" algn="tl">
                    <a:srgbClr val="000000">
                      <a:alpha val="43137"/>
                    </a:srgbClr>
                  </a:outerShdw>
                </a:effectLst>
              </a:rPr>
              <a:t>) y Contraseña (admin123).</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Escribimos en nombre del Equipo (admin1).</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la zona horario =</a:t>
            </a:r>
            <a:r>
              <a:rPr lang="es-ES" sz="2400" b="1" dirty="0">
                <a:solidFill>
                  <a:schemeClr val="bg1"/>
                </a:solidFill>
                <a:effectLst>
                  <a:outerShdw blurRad="38100" dist="38100" dir="2700000" algn="tl">
                    <a:srgbClr val="000000">
                      <a:alpha val="43137"/>
                    </a:srgbClr>
                  </a:outerShdw>
                </a:effectLst>
              </a:rPr>
              <a:t>&gt; Ubicación actual del Equipo (casa).</a:t>
            </a:r>
          </a:p>
          <a:p>
            <a:endParaRPr lang="es-ES" sz="2400" b="1" dirty="0">
              <a:solidFill>
                <a:schemeClr val="bg1"/>
              </a:solidFill>
              <a:effectLst>
                <a:outerShdw blurRad="38100" dist="38100" dir="2700000" algn="tl">
                  <a:srgbClr val="000000">
                    <a:alpha val="43137"/>
                  </a:srgbClr>
                </a:outerShdw>
              </a:effectLst>
            </a:endParaRPr>
          </a:p>
          <a:p>
            <a:r>
              <a:rPr lang="es-ES" sz="2400" b="1" dirty="0">
                <a:solidFill>
                  <a:schemeClr val="bg1"/>
                </a:solidFill>
                <a:effectLst>
                  <a:outerShdw blurRad="38100" dist="38100" dir="2700000" algn="tl">
                    <a:srgbClr val="000000">
                      <a:alpha val="43137"/>
                    </a:srgbClr>
                  </a:outerShdw>
                </a:effectLst>
              </a:rPr>
              <a:t>Finaliza la Instalación del SO Windows Vista 64 bits (Maquina Virtual).</a:t>
            </a:r>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302709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0BBA529-3DB2-48C7-A696-7B8C53A6B0E8}"/>
              </a:ext>
            </a:extLst>
          </p:cNvPr>
          <p:cNvSpPr txBox="1"/>
          <p:nvPr/>
        </p:nvSpPr>
        <p:spPr>
          <a:xfrm>
            <a:off x="257907" y="464233"/>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debemos gestionar la instalación del software necesario para lograr ejecutar el Proyecto Web Comedores 2021 (Visual Studio 2019, </a:t>
            </a:r>
            <a:r>
              <a:rPr lang="es-AR" sz="2400" b="1" dirty="0" err="1">
                <a:solidFill>
                  <a:schemeClr val="bg1"/>
                </a:solidFill>
                <a:effectLst>
                  <a:outerShdw blurRad="38100" dist="38100" dir="2700000" algn="tl">
                    <a:srgbClr val="000000">
                      <a:alpha val="43137"/>
                    </a:srgbClr>
                  </a:outerShdw>
                </a:effectLst>
              </a:rPr>
              <a:t>MySql</a:t>
            </a:r>
            <a:r>
              <a:rPr lang="es-AR" sz="2400" b="1" dirty="0">
                <a:solidFill>
                  <a:schemeClr val="bg1"/>
                </a:solidFill>
                <a:effectLst>
                  <a:outerShdw blurRad="38100" dist="38100" dir="2700000" algn="tl">
                    <a:srgbClr val="000000">
                      <a:alpha val="43137"/>
                    </a:srgbClr>
                  </a:outerShdw>
                </a:effectLst>
              </a:rPr>
              <a:t> </a:t>
            </a:r>
            <a:r>
              <a:rPr lang="es-AR" sz="2400" b="1" dirty="0" err="1">
                <a:solidFill>
                  <a:schemeClr val="bg1"/>
                </a:solidFill>
                <a:effectLst>
                  <a:outerShdw blurRad="38100" dist="38100" dir="2700000" algn="tl">
                    <a:srgbClr val="000000">
                      <a:alpha val="43137"/>
                    </a:srgbClr>
                  </a:outerShdw>
                </a:effectLst>
              </a:rPr>
              <a:t>Workbench</a:t>
            </a:r>
            <a:r>
              <a:rPr lang="es-AR" sz="2400" b="1" dirty="0">
                <a:solidFill>
                  <a:schemeClr val="bg1"/>
                </a:solidFill>
                <a:effectLst>
                  <a:outerShdw blurRad="38100" dist="38100" dir="2700000" algn="tl">
                    <a:srgbClr val="000000">
                      <a:alpha val="43137"/>
                    </a:srgbClr>
                  </a:outerShdw>
                </a:effectLst>
              </a:rPr>
              <a:t>, Git, Navegador (Chrome)).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Instalación Navegador Chrome =&gt; vamos al link de la pagina oficial =&gt;</a:t>
            </a:r>
          </a:p>
          <a:p>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https://www.google.com/intl/es-419/chrome/</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Damos en Descargar Chrome =&gt; Aceptamos las condiciones =&gt; Ejecutar</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De esta forma queda instalado el navegador Chrome en nuestro SO</a:t>
            </a:r>
          </a:p>
          <a:p>
            <a:endParaRPr lang="es-AR" dirty="0"/>
          </a:p>
        </p:txBody>
      </p:sp>
    </p:spTree>
    <p:extLst>
      <p:ext uri="{BB962C8B-B14F-4D97-AF65-F5344CB8AC3E}">
        <p14:creationId xmlns:p14="http://schemas.microsoft.com/office/powerpoint/2010/main" val="420864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C6601630-F4AC-4377-BEB9-95EB252CD713}"/>
              </a:ext>
            </a:extLst>
          </p:cNvPr>
          <p:cNvSpPr txBox="1"/>
          <p:nvPr/>
        </p:nvSpPr>
        <p:spPr>
          <a:xfrm>
            <a:off x="309489" y="182880"/>
            <a:ext cx="11676185" cy="5047536"/>
          </a:xfrm>
          <a:prstGeom prst="rect">
            <a:avLst/>
          </a:prstGeom>
          <a:noFill/>
        </p:spPr>
        <p:txBody>
          <a:bodyPr wrap="square" rtlCol="0">
            <a:spAutoFit/>
          </a:bodyPr>
          <a:lstStyle/>
          <a:p>
            <a:r>
              <a:rPr lang="es-AR" sz="3200" b="1" dirty="0">
                <a:effectLst>
                  <a:outerShdw blurRad="38100" dist="38100" dir="2700000" algn="tl">
                    <a:srgbClr val="000000">
                      <a:alpha val="43137"/>
                    </a:srgbClr>
                  </a:outerShdw>
                </a:effectLst>
              </a:rPr>
              <a:t>CONTINUAMOS CUARTO PASO</a:t>
            </a:r>
          </a:p>
          <a:p>
            <a:endParaRPr lang="es-AR" sz="32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Ahora procedemos con la instalación de GIT.</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Link Pagina Oficial GIT =&gt; </a:t>
            </a:r>
            <a:r>
              <a:rPr lang="es-AR" sz="2400" b="1" dirty="0">
                <a:solidFill>
                  <a:srgbClr val="FF0000"/>
                </a:solidFill>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https://git-scm.com/downloads</a:t>
            </a:r>
            <a:endParaRPr lang="es-AR" sz="2400" b="1" dirty="0">
              <a:solidFill>
                <a:srgbClr val="FF0000"/>
              </a:solidFill>
              <a:effectLst>
                <a:outerShdw blurRad="38100" dist="38100" dir="2700000" algn="tl">
                  <a:srgbClr val="000000">
                    <a:alpha val="43137"/>
                  </a:srgbClr>
                </a:outerShdw>
              </a:effectLst>
            </a:endParaRP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Seleccionamos el sistema Operativo y descargamos el archivo ejecutable.</a:t>
            </a:r>
          </a:p>
          <a:p>
            <a:endParaRPr lang="es-AR" sz="2400" b="1" dirty="0">
              <a:solidFill>
                <a:schemeClr val="bg1"/>
              </a:solidFill>
              <a:effectLst>
                <a:outerShdw blurRad="38100" dist="38100" dir="2700000" algn="tl">
                  <a:srgbClr val="000000">
                    <a:alpha val="43137"/>
                  </a:srgbClr>
                </a:outerShdw>
              </a:effectLst>
            </a:endParaRPr>
          </a:p>
          <a:p>
            <a:r>
              <a:rPr lang="es-AR" sz="2400" b="1" dirty="0">
                <a:solidFill>
                  <a:schemeClr val="bg1"/>
                </a:solidFill>
                <a:effectLst>
                  <a:outerShdw blurRad="38100" dist="38100" dir="2700000" algn="tl">
                    <a:srgbClr val="000000">
                      <a:alpha val="43137"/>
                    </a:srgbClr>
                  </a:outerShdw>
                </a:effectLst>
              </a:rPr>
              <a:t>Ejecutamos el archivo y procedemos a instalar GIT en nuestro SO.</a:t>
            </a:r>
          </a:p>
          <a:p>
            <a:endParaRPr lang="es-AR" sz="2400" b="1" dirty="0">
              <a:solidFill>
                <a:schemeClr val="bg1"/>
              </a:solidFill>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sz="2400" b="1" dirty="0">
              <a:effectLst>
                <a:outerShdw blurRad="38100" dist="38100" dir="2700000" algn="tl">
                  <a:srgbClr val="000000">
                    <a:alpha val="43137"/>
                  </a:srgbClr>
                </a:outerShdw>
              </a:effectLst>
            </a:endParaRPr>
          </a:p>
          <a:p>
            <a:endParaRPr lang="es-AR" dirty="0"/>
          </a:p>
        </p:txBody>
      </p:sp>
    </p:spTree>
    <p:extLst>
      <p:ext uri="{BB962C8B-B14F-4D97-AF65-F5344CB8AC3E}">
        <p14:creationId xmlns:p14="http://schemas.microsoft.com/office/powerpoint/2010/main" val="198501931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1202</TotalTime>
  <Words>1364</Words>
  <Application>Microsoft Office PowerPoint</Application>
  <PresentationFormat>Panorámica</PresentationFormat>
  <Paragraphs>149</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Century Gothic</vt:lpstr>
      <vt:lpstr>Wingdings 3</vt:lpstr>
      <vt:lpstr>Sector</vt:lpstr>
      <vt:lpstr>GUIA DETALLADA CONFIGURACION Y EJECUCION PROYECTO COMEDORES 2021.</vt:lpstr>
      <vt:lpstr>EN LA PRESENTE GUIA ACOMPAÑADA DE VIDEOS INSTRUCTIVO TUTORIAL SE EXPLICARA EN FORMA DETALLADA LA INSTALACION EN MAQUINA VIRTUAL (VIRTUAL BOX) SISTEMA OPERATIVO WINDOWS VISTA, Donde se instalara ide visual studio 2019 y mysql workbench, GIT donde posteriormente se clonara proyecto desde repositorio github para compilar proyecto web comedores 2021. la actual guía es complementaria a guía full detallada paso a paso (100 diapositivas).   Link Google Drive (Contiene guía detallada, videos Tutoriales, iso Windows vista):  https://drive.google.com/drive/u/1/folders/1lTEP2jvtDPgIM72192FhpHMfxjldJ-Ij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DETALLADA PASO A PASO DESARROLLO WEB COMEDORES.</dc:title>
  <dc:creator>Fede sabatini</dc:creator>
  <cp:lastModifiedBy>Fede sabatini</cp:lastModifiedBy>
  <cp:revision>356</cp:revision>
  <dcterms:created xsi:type="dcterms:W3CDTF">2021-03-26T11:08:57Z</dcterms:created>
  <dcterms:modified xsi:type="dcterms:W3CDTF">2021-07-23T14:32:05Z</dcterms:modified>
</cp:coreProperties>
</file>