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9" r:id="rId11"/>
    <p:sldId id="265" r:id="rId12"/>
    <p:sldId id="266" r:id="rId13"/>
    <p:sldId id="267" r:id="rId14"/>
    <p:sldId id="268" r:id="rId15"/>
    <p:sldId id="270" r:id="rId16"/>
    <p:sldId id="269"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30/3/2022</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PILARES</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a:latin typeface="Arial" panose="020B0604020202020204" pitchFamily="34" charset="0"/>
              </a:rPr>
              <a:t>clases</a:t>
            </a:r>
            <a:r>
              <a:rPr lang="es-AR" altLang="es-AR" dirty="0">
                <a:latin typeface="Arial" panose="020B0604020202020204" pitchFamily="34" charset="0"/>
              </a:rPr>
              <a:t> y las clases en </a:t>
            </a:r>
            <a:r>
              <a:rPr lang="es-AR" altLang="es-AR" i="1" dirty="0">
                <a:latin typeface="Arial" panose="020B0604020202020204" pitchFamily="34" charset="0"/>
              </a:rPr>
              <a:t>árboles</a:t>
            </a:r>
            <a:r>
              <a:rPr lang="es-AR" altLang="es-AR" dirty="0">
                <a:latin typeface="Arial" panose="020B0604020202020204" pitchFamily="34" charset="0"/>
              </a:rPr>
              <a:t> o </a:t>
            </a:r>
            <a:r>
              <a:rPr lang="es-AR" altLang="es-AR" i="1" dirty="0">
                <a:latin typeface="Arial" panose="020B0604020202020204" pitchFamily="34" charset="0"/>
              </a:rPr>
              <a:t>enrejados</a:t>
            </a:r>
            <a:r>
              <a:rPr lang="es-AR" altLang="es-AR" dirty="0">
                <a:latin typeface="Arial" panose="020B0604020202020204" pitchFamily="34" charset="0"/>
              </a:rPr>
              <a:t> que reflejan un comportamiento común. </a:t>
            </a:r>
          </a:p>
          <a:p>
            <a:pPr eaLnBrk="1" hangingPunct="1"/>
            <a:endParaRPr lang="es-ES" altLang="es-AR" dirty="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a:latin typeface="Arial" panose="020B0604020202020204" pitchFamily="34" charset="0"/>
              </a:rPr>
              <a:t>ring</a:t>
            </a:r>
            <a:r>
              <a:rPr lang="es-AR" altLang="es-AR" dirty="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a:latin typeface="Arial" panose="020B0604020202020204" pitchFamily="34" charset="0"/>
            </a:endParaRPr>
          </a:p>
          <a:p>
            <a:pPr eaLnBrk="1" hangingPunct="1"/>
            <a:r>
              <a:rPr lang="es-CR" altLang="es-AR" dirty="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3/30/2022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3/30/2022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3/30/2022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3/30/2022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Programación Orientada a Objetos</a:t>
            </a:r>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2</a:t>
            </a: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ED6F-8784-43A7-B288-C30E89DB452E}"/>
              </a:ext>
            </a:extLst>
          </p:cNvPr>
          <p:cNvSpPr>
            <a:spLocks noGrp="1"/>
          </p:cNvSpPr>
          <p:nvPr>
            <p:ph type="title"/>
          </p:nvPr>
        </p:nvSpPr>
        <p:spPr/>
        <p:txBody>
          <a:bodyPr/>
          <a:lstStyle/>
          <a:p>
            <a:r>
              <a:rPr lang="es-ES" dirty="0"/>
              <a:t>¿Qué grafías para nombres existe?</a:t>
            </a:r>
            <a:endParaRPr lang="es-AR" dirty="0"/>
          </a:p>
        </p:txBody>
      </p:sp>
      <p:sp>
        <p:nvSpPr>
          <p:cNvPr id="3" name="Marcador de contenido 2">
            <a:extLst>
              <a:ext uri="{FF2B5EF4-FFF2-40B4-BE49-F238E27FC236}">
                <a16:creationId xmlns:a16="http://schemas.microsoft.com/office/drawing/2014/main" id="{141C32F2-7BA6-4E3E-82C4-E62DBC8CA3C7}"/>
              </a:ext>
            </a:extLst>
          </p:cNvPr>
          <p:cNvSpPr>
            <a:spLocks noGrp="1"/>
          </p:cNvSpPr>
          <p:nvPr>
            <p:ph idx="1"/>
          </p:nvPr>
        </p:nvSpPr>
        <p:spPr/>
        <p:txBody>
          <a:bodyPr/>
          <a:lstStyle/>
          <a:p>
            <a:r>
              <a:rPr lang="es-ES" dirty="0">
                <a:effectLst>
                  <a:outerShdw blurRad="38100" dist="38100" dir="2700000" algn="tl">
                    <a:srgbClr val="000000">
                      <a:alpha val="43137"/>
                    </a:srgbClr>
                  </a:outerShdw>
                </a:effectLst>
              </a:rPr>
              <a:t>Las más conocidas son</a:t>
            </a:r>
          </a:p>
          <a:p>
            <a:pPr lvl="1"/>
            <a:r>
              <a:rPr lang="en-US" dirty="0" err="1">
                <a:effectLst>
                  <a:outerShdw blurRad="38100" dist="38100" dir="2700000" algn="tl">
                    <a:srgbClr val="000000">
                      <a:alpha val="43137"/>
                    </a:srgbClr>
                  </a:outerShdw>
                </a:effectLst>
              </a:rPr>
              <a:t>PascalCase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métodos</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clases</a:t>
            </a:r>
            <a:r>
              <a:rPr lang="en-US" dirty="0">
                <a:effectLst>
                  <a:outerShdw blurRad="38100" dist="38100" dir="2700000" algn="tl">
                    <a:srgbClr val="000000">
                      <a:alpha val="43137"/>
                    </a:srgbClr>
                  </a:outerShdw>
                </a:effectLst>
              </a:rPr>
              <a:t>, interfaces, </a:t>
            </a:r>
            <a:r>
              <a:rPr lang="en-US" dirty="0" err="1">
                <a:effectLst>
                  <a:outerShdw blurRad="38100" dist="38100" dir="2700000" algn="tl">
                    <a:srgbClr val="000000">
                      <a:alpha val="43137"/>
                    </a:srgbClr>
                  </a:outerShdw>
                </a:effectLst>
              </a:rPr>
              <a:t>etc</a:t>
            </a:r>
            <a:r>
              <a:rPr lang="en-US" dirty="0">
                <a:effectLst>
                  <a:outerShdw blurRad="38100" dist="38100" dir="2700000" algn="tl">
                    <a:srgbClr val="000000">
                      <a:alpha val="43137"/>
                    </a:srgbClr>
                  </a:outerShdw>
                </a:effectLst>
              </a:rPr>
              <a:t>)</a:t>
            </a:r>
          </a:p>
          <a:p>
            <a:pPr lvl="1"/>
            <a:r>
              <a:rPr lang="en-US" dirty="0">
                <a:effectLst>
                  <a:outerShdw blurRad="38100" dist="38100" dir="2700000" algn="tl">
                    <a:srgbClr val="000000">
                      <a:alpha val="43137"/>
                    </a:srgbClr>
                  </a:outerShdw>
                </a:effectLst>
              </a:rPr>
              <a:t>camelCase (variables, </a:t>
            </a:r>
            <a:r>
              <a:rPr lang="en-US" dirty="0" err="1">
                <a:effectLst>
                  <a:outerShdw blurRad="38100" dist="38100" dir="2700000" algn="tl">
                    <a:srgbClr val="000000">
                      <a:alpha val="43137"/>
                    </a:srgbClr>
                  </a:outerShdw>
                </a:effectLst>
              </a:rPr>
              <a:t>atributos</a:t>
            </a:r>
            <a:r>
              <a:rPr lang="en-US" dirty="0">
                <a:effectLst>
                  <a:outerShdw blurRad="38100" dist="38100" dir="2700000" algn="tl">
                    <a:srgbClr val="000000">
                      <a:alpha val="43137"/>
                    </a:srgbClr>
                  </a:outerShdw>
                </a:effectLst>
              </a:rPr>
              <a:t>)</a:t>
            </a:r>
          </a:p>
          <a:p>
            <a:pPr lvl="1"/>
            <a:r>
              <a:rPr lang="en-US" dirty="0" err="1">
                <a:effectLst>
                  <a:outerShdw blurRad="38100" dist="38100" dir="2700000" algn="tl">
                    <a:srgbClr val="000000">
                      <a:alpha val="43137"/>
                    </a:srgbClr>
                  </a:outerShdw>
                </a:effectLst>
              </a:rPr>
              <a:t>snake_case</a:t>
            </a:r>
            <a:endParaRPr lang="en-US"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kebab-case</a:t>
            </a:r>
            <a:endParaRPr lang="es-A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7439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Modificadores Clases</a:t>
            </a:r>
          </a:p>
        </p:txBody>
      </p:sp>
      <p:graphicFrame>
        <p:nvGraphicFramePr>
          <p:cNvPr id="4" name="Tabla 3"/>
          <p:cNvGraphicFramePr>
            <a:graphicFrameLocks noGrp="1"/>
          </p:cNvGraphicFramePr>
          <p:nvPr>
            <p:extLst>
              <p:ext uri="{D42A27DB-BD31-4B8C-83A1-F6EECF244321}">
                <p14:modId xmlns:p14="http://schemas.microsoft.com/office/powerpoint/2010/main" val="1323572792"/>
              </p:ext>
            </p:extLst>
          </p:nvPr>
        </p:nvGraphicFramePr>
        <p:xfrm>
          <a:off x="377370" y="2098523"/>
          <a:ext cx="11263086" cy="3935472"/>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78" marB="46778"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instanciarse.</a:t>
                      </a:r>
                    </a:p>
                  </a:txBody>
                  <a:tcPr marL="90000" marR="90000" marT="46778" marB="46778"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en todo el proyecto (Assembly).</a:t>
                      </a:r>
                    </a:p>
                  </a:txBody>
                  <a:tcPr marL="90000" marR="90000" marT="46778" marB="46778"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778" marB="46778"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Accesor por defecto.</a:t>
                      </a:r>
                    </a:p>
                  </a:txBody>
                  <a:tcPr marL="90000" marR="90000" marT="46778" marB="46778"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heredar.</a:t>
                      </a:r>
                    </a:p>
                  </a:txBody>
                  <a:tcPr marL="90000" marR="90000" marT="46778" marB="46778"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680321" y="6226628"/>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p>
        </p:txBody>
      </p:sp>
    </p:spTree>
    <p:extLst>
      <p:ext uri="{BB962C8B-B14F-4D97-AF65-F5344CB8AC3E}">
        <p14:creationId xmlns:p14="http://schemas.microsoft.com/office/powerpoint/2010/main" val="40096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Atributos</a:t>
            </a:r>
          </a:p>
        </p:txBody>
      </p:sp>
      <p:sp>
        <p:nvSpPr>
          <p:cNvPr id="3" name="Marcador de contenido 2"/>
          <p:cNvSpPr>
            <a:spLocks noGrp="1"/>
          </p:cNvSpPr>
          <p:nvPr>
            <p:ph idx="1"/>
          </p:nvPr>
        </p:nvSpPr>
        <p:spPr>
          <a:xfrm>
            <a:off x="680321" y="3078353"/>
            <a:ext cx="9613861" cy="3599316"/>
          </a:xfrm>
        </p:spPr>
        <p:txBody>
          <a:bodyPr/>
          <a:lstStyle/>
          <a:p>
            <a:pPr>
              <a:defRPr/>
            </a:pPr>
            <a:r>
              <a:rPr lang="es-ES" b="1" dirty="0">
                <a:effectLst>
                  <a:outerShdw blurRad="38100" dist="38100" dir="2700000" algn="tl">
                    <a:srgbClr val="000000">
                      <a:alpha val="43137"/>
                    </a:srgbClr>
                  </a:outerShdw>
                </a:effectLst>
                <a:latin typeface="Franklin Gothic Medium" panose="020B0603020102020204" pitchFamily="34" charset="0"/>
              </a:rPr>
              <a:t>modificador</a:t>
            </a:r>
            <a:r>
              <a:rPr lang="es-ES" dirty="0">
                <a:effectLst>
                  <a:outerShdw blurRad="38100" dist="38100" dir="2700000" algn="tl">
                    <a:srgbClr val="000000">
                      <a:alpha val="43137"/>
                    </a:srgbClr>
                  </a:outerShdw>
                </a:effectLst>
                <a:latin typeface="Franklin Gothic Medium" panose="020B0603020102020204" pitchFamily="34" charset="0"/>
              </a:rPr>
              <a:t>: Determina la accesibilidad que tendrán sobre él las demás clases. Por defecto son </a:t>
            </a:r>
            <a:r>
              <a:rPr lang="es-ES" b="1" dirty="0" err="1">
                <a:effectLst>
                  <a:outerShdw blurRad="38100" dist="38100" dir="2700000" algn="tl">
                    <a:srgbClr val="000000">
                      <a:alpha val="43137"/>
                    </a:srgbClr>
                  </a:outerShdw>
                </a:effectLst>
                <a:latin typeface="Franklin Gothic Medium" panose="020B0603020102020204" pitchFamily="34" charset="0"/>
              </a:rPr>
              <a:t>private</a:t>
            </a:r>
            <a:r>
              <a:rPr lang="es-ES" dirty="0">
                <a:effectLst>
                  <a:outerShdw blurRad="38100" dist="38100" dir="2700000" algn="tl">
                    <a:srgbClr val="000000">
                      <a:alpha val="43137"/>
                    </a:srgbClr>
                  </a:outerShdw>
                </a:effectLst>
                <a:latin typeface="Franklin Gothic Medium" panose="020B0603020102020204" pitchFamily="34" charset="0"/>
              </a:rPr>
              <a:t>.</a:t>
            </a:r>
            <a:endParaRPr lang="es-ES" b="1" dirty="0">
              <a:effectLst>
                <a:outerShdw blurRad="38100" dist="38100" dir="2700000" algn="tl">
                  <a:srgbClr val="000000">
                    <a:alpha val="43137"/>
                  </a:srgbClr>
                </a:outerShdw>
              </a:effectLst>
              <a:latin typeface="Franklin Gothic Medium" panose="020B0603020102020204" pitchFamily="34" charset="0"/>
            </a:endParaRPr>
          </a:p>
          <a:p>
            <a:pPr>
              <a:defRPr/>
            </a:pPr>
            <a:r>
              <a:rPr lang="es-ES" b="1" dirty="0">
                <a:effectLst>
                  <a:outerShdw blurRad="38100" dist="38100" dir="2700000" algn="tl">
                    <a:srgbClr val="000000">
                      <a:alpha val="43137"/>
                    </a:srgbClr>
                  </a:outerShdw>
                </a:effectLst>
                <a:latin typeface="Franklin Gothic Medium" panose="020B0603020102020204" pitchFamily="34" charset="0"/>
              </a:rPr>
              <a:t>tipo</a:t>
            </a:r>
            <a:r>
              <a:rPr lang="es-ES" dirty="0">
                <a:effectLst>
                  <a:outerShdw blurRad="38100" dist="38100" dir="2700000" algn="tl">
                    <a:srgbClr val="000000">
                      <a:alpha val="43137"/>
                    </a:srgbClr>
                  </a:outerShdw>
                </a:effectLst>
                <a:latin typeface="Franklin Gothic Medium" panose="020B0603020102020204" pitchFamily="34" charset="0"/>
              </a:rPr>
              <a:t>: Representa al tipo de dato. Ejemplo: </a:t>
            </a:r>
            <a:r>
              <a:rPr lang="es-ES" dirty="0" err="1">
                <a:effectLst>
                  <a:outerShdw blurRad="38100" dist="38100" dir="2700000" algn="tl">
                    <a:srgbClr val="000000">
                      <a:alpha val="43137"/>
                    </a:srgbClr>
                  </a:outerShdw>
                </a:effectLst>
                <a:latin typeface="Franklin Gothic Medium" panose="020B0603020102020204" pitchFamily="34" charset="0"/>
              </a:rPr>
              <a:t>int</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float</a:t>
            </a:r>
            <a:r>
              <a:rPr lang="es-ES" dirty="0">
                <a:effectLst>
                  <a:outerShdw blurRad="38100" dist="38100" dir="2700000" algn="tl">
                    <a:srgbClr val="000000">
                      <a:alpha val="43137"/>
                    </a:srgbClr>
                  </a:outerShdw>
                </a:effectLst>
                <a:latin typeface="Franklin Gothic Medium" panose="020B0603020102020204" pitchFamily="34" charset="0"/>
              </a:rPr>
              <a:t>, etc. </a:t>
            </a:r>
          </a:p>
          <a:p>
            <a:pPr>
              <a:defRPr/>
            </a:pPr>
            <a:r>
              <a:rPr lang="es-ES" b="1" dirty="0">
                <a:effectLst>
                  <a:outerShdw blurRad="38100" dist="38100" dir="2700000" algn="tl">
                    <a:srgbClr val="000000">
                      <a:alpha val="43137"/>
                    </a:srgbClr>
                  </a:outerShdw>
                </a:effectLst>
                <a:latin typeface="Franklin Gothic Medium" panose="020B0603020102020204" pitchFamily="34" charset="0"/>
              </a:rPr>
              <a:t>Identificador</a:t>
            </a:r>
            <a:r>
              <a:rPr lang="es-ES" dirty="0">
                <a:effectLst>
                  <a:outerShdw blurRad="38100" dist="38100" dir="2700000" algn="tl">
                    <a:srgbClr val="000000">
                      <a:alpha val="43137"/>
                    </a:srgbClr>
                  </a:outerShdw>
                </a:effectLst>
                <a:latin typeface="Franklin Gothic Medium" panose="020B0603020102020204" pitchFamily="34" charset="0"/>
              </a:rPr>
              <a:t>: Indica el nombre del atributo.</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tener todas sus letras en minúsculas.</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 primera letra de la segunda palabra estará en mayúsculas, las demás en minúsculas.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b="1" dirty="0">
                <a:effectLst>
                  <a:outerShdw blurRad="38100" dist="38100" dir="2700000" algn="tl">
                    <a:srgbClr val="000000">
                      <a:alpha val="43137"/>
                    </a:srgbClr>
                  </a:outerShdw>
                </a:effectLst>
                <a:latin typeface="Franklin Gothic Medium" panose="020B0603020102020204" pitchFamily="34" charset="0"/>
              </a:rPr>
              <a:t>Ejemplo</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string</a:t>
            </a: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miNombre</a:t>
            </a:r>
            <a:r>
              <a:rPr lang="es-ES" sz="2400" dirty="0">
                <a:effectLst>
                  <a:outerShdw blurRad="38100" dist="38100" dir="2700000" algn="tl">
                    <a:srgbClr val="000000">
                      <a:alpha val="43137"/>
                    </a:srgbClr>
                  </a:outerShdw>
                </a:effectLst>
                <a:latin typeface="Franklin Gothic Medium" panose="020B0603020102020204" pitchFamily="34" charset="0"/>
              </a:rPr>
              <a:t>;</a:t>
            </a:r>
          </a:p>
        </p:txBody>
      </p:sp>
      <p:sp>
        <p:nvSpPr>
          <p:cNvPr id="4" name="Google Shape;408;p22"/>
          <p:cNvSpPr txBox="1">
            <a:spLocks/>
          </p:cNvSpPr>
          <p:nvPr/>
        </p:nvSpPr>
        <p:spPr>
          <a:xfrm>
            <a:off x="680321" y="2219457"/>
            <a:ext cx="10588693"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a:solidFill>
                  <a:srgbClr val="0000FF"/>
                </a:solidFill>
                <a:latin typeface="Arial Narrow" panose="020B0606020202030204" pitchFamily="34" charset="0"/>
                <a:cs typeface="Times New Roman" panose="02020603050405020304" pitchFamily="18" charset="0"/>
              </a:rPr>
              <a:t>tipo </a:t>
            </a:r>
            <a:r>
              <a:rPr lang="es-AR" altLang="es-AR" sz="2000" b="1">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340025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Modificadores Atributos</a:t>
            </a:r>
          </a:p>
        </p:txBody>
      </p:sp>
      <p:graphicFrame>
        <p:nvGraphicFramePr>
          <p:cNvPr id="4" name="Tabla 3"/>
          <p:cNvGraphicFramePr>
            <a:graphicFrameLocks noGrp="1"/>
          </p:cNvGraphicFramePr>
          <p:nvPr>
            <p:extLst>
              <p:ext uri="{D42A27DB-BD31-4B8C-83A1-F6EECF244321}">
                <p14:modId xmlns:p14="http://schemas.microsoft.com/office/powerpoint/2010/main" val="1740482864"/>
              </p:ext>
            </p:extLst>
          </p:nvPr>
        </p:nvGraphicFramePr>
        <p:xfrm>
          <a:off x="377370" y="2098523"/>
          <a:ext cx="11263086" cy="3935700"/>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Puede ser accedido por...</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a:t>
                      </a:r>
                    </a:p>
                  </a:txBody>
                  <a:tcPr marL="90000" marR="90000" marT="46797" marB="46797"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 y clases derivadas o hijas.</a:t>
                      </a:r>
                    </a:p>
                  </a:txBody>
                  <a:tcPr marL="90000" marR="90000" marT="46797" marB="46797"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a:t>
                      </a:r>
                    </a:p>
                  </a:txBody>
                  <a:tcPr marL="90000" marR="90000" marT="46797" marB="46797"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 o clases derivadas.</a:t>
                      </a:r>
                    </a:p>
                  </a:txBody>
                  <a:tcPr marL="90000" marR="90000" marT="46797" marB="46797"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Cualquier miembro. Accesibilidad abierta.</a:t>
                      </a:r>
                    </a:p>
                  </a:txBody>
                  <a:tcPr marL="90000" marR="90000" marT="46797" marB="46797"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680321" y="6226628"/>
            <a:ext cx="2445093"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Acceso por defecto</a:t>
            </a:r>
          </a:p>
        </p:txBody>
      </p:sp>
    </p:spTree>
    <p:extLst>
      <p:ext uri="{BB962C8B-B14F-4D97-AF65-F5344CB8AC3E}">
        <p14:creationId xmlns:p14="http://schemas.microsoft.com/office/powerpoint/2010/main" val="360092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3585023"/>
            <a:ext cx="10742422" cy="3353898"/>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forma en que los métodos serán usados.</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retorno</a:t>
            </a:r>
            <a:r>
              <a:rPr lang="es-ES" sz="2800" dirty="0">
                <a:effectLst>
                  <a:outerShdw blurRad="38100" dist="38100" dir="2700000" algn="tl">
                    <a:srgbClr val="000000">
                      <a:alpha val="43137"/>
                    </a:srgbClr>
                  </a:outerShdw>
                </a:effectLst>
                <a:latin typeface="Franklin Gothic Medium" panose="020B0603020102020204" pitchFamily="34" charset="0"/>
              </a:rPr>
              <a:t>: Es el tipo de valor devuelto por el método (sólo </a:t>
            </a:r>
            <a:r>
              <a:rPr lang="es-ES" sz="2800" dirty="0" err="1">
                <a:effectLst>
                  <a:outerShdw blurRad="38100" dist="38100" dir="2700000" algn="tl">
                    <a:srgbClr val="000000">
                      <a:alpha val="43137"/>
                    </a:srgbClr>
                  </a:outerShdw>
                </a:effectLst>
                <a:latin typeface="Franklin Gothic Medium" panose="020B0603020102020204" pitchFamily="34" charset="0"/>
              </a:rPr>
              <a:t>retornán</a:t>
            </a:r>
            <a:r>
              <a:rPr lang="es-ES" sz="2800" dirty="0">
                <a:effectLst>
                  <a:outerShdw blurRad="38100" dist="38100" dir="2700000" algn="tl">
                    <a:srgbClr val="000000">
                      <a:alpha val="43137"/>
                    </a:srgbClr>
                  </a:outerShdw>
                </a:effectLst>
                <a:latin typeface="Franklin Gothic Medium" panose="020B0603020102020204" pitchFamily="34" charset="0"/>
              </a:rPr>
              <a:t> un único valor).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del método.</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verbos,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AgregarAlumno</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retorno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 [</a:t>
            </a:r>
            <a:r>
              <a:rPr lang="es-AR" altLang="es-AR" sz="2000" b="1" dirty="0" err="1">
                <a:solidFill>
                  <a:srgbClr val="000000"/>
                </a:solidFill>
                <a:latin typeface="Arial Narrow" panose="020B0606020202030204" pitchFamily="34" charset="0"/>
                <a:cs typeface="Times New Roman" panose="02020603050405020304" pitchFamily="18" charset="0"/>
              </a:rPr>
              <a:t>args</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Sentencias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74950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(2/2)</a:t>
            </a:r>
          </a:p>
        </p:txBody>
      </p:sp>
      <p:sp>
        <p:nvSpPr>
          <p:cNvPr id="3" name="Marcador de contenido 2"/>
          <p:cNvSpPr>
            <a:spLocks noGrp="1"/>
          </p:cNvSpPr>
          <p:nvPr>
            <p:ph idx="1"/>
          </p:nvPr>
        </p:nvSpPr>
        <p:spPr>
          <a:xfrm>
            <a:off x="680321" y="2336873"/>
            <a:ext cx="9613861" cy="4209070"/>
          </a:xfrm>
        </p:spPr>
        <p:txBody>
          <a:bodyPr>
            <a:normAutofit fontScale="92500" lnSpcReduction="10000"/>
          </a:bodyPr>
          <a:lstStyle/>
          <a:p>
            <a:pPr>
              <a:defRPr/>
            </a:pPr>
            <a:r>
              <a:rPr lang="es-ES" sz="2800" b="1" dirty="0" err="1">
                <a:effectLst>
                  <a:outerShdw blurRad="38100" dist="38100" dir="2700000" algn="tl">
                    <a:srgbClr val="000000">
                      <a:alpha val="43137"/>
                    </a:srgbClr>
                  </a:outerShdw>
                </a:effectLst>
                <a:latin typeface="Franklin Gothic Medium" panose="020B0603020102020204" pitchFamily="34" charset="0"/>
              </a:rPr>
              <a:t>args</a:t>
            </a:r>
            <a:r>
              <a:rPr lang="es-ES" sz="2800" dirty="0">
                <a:effectLst>
                  <a:outerShdw blurRad="38100" dist="38100" dir="2700000" algn="tl">
                    <a:srgbClr val="000000">
                      <a:alpha val="43137"/>
                    </a:srgbClr>
                  </a:outerShdw>
                </a:effectLst>
                <a:latin typeface="Franklin Gothic Medium" panose="020B0603020102020204" pitchFamily="34" charset="0"/>
              </a:rPr>
              <a:t>: Representan una lista de variables cuyos valores son pasados al método para ser usados por este. Los corchetes indican que los parámetros son opcionales.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Los parámetros se definen como: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b="1" dirty="0">
              <a:solidFill>
                <a:schemeClr val="bg2"/>
              </a:solidFill>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hay más de un parámetro, serán separados por una coma ( ,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un método no retorna ningún valor se usará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void</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Para retornar algún valor del método se utilizará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return</a:t>
            </a:r>
            <a:r>
              <a:rPr lang="es-ES" sz="2800" dirty="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796435" y="3903151"/>
            <a:ext cx="9497747"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tipo </a:t>
            </a:r>
            <a:r>
              <a:rPr lang="es-AR" altLang="es-AR" sz="2000" b="1" dirty="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8101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183795676"/>
              </p:ext>
            </p:extLst>
          </p:nvPr>
        </p:nvGraphicFramePr>
        <p:xfrm>
          <a:off x="130628" y="91180"/>
          <a:ext cx="10305144" cy="6504780"/>
        </p:xfrm>
        <a:graphic>
          <a:graphicData uri="http://schemas.openxmlformats.org/drawingml/2006/table">
            <a:tbl>
              <a:tblPr firstRow="1" bandRow="1">
                <a:tableStyleId>{5C22544A-7EE6-4342-B048-85BDC9FD1C3A}</a:tableStyleId>
              </a:tblPr>
              <a:tblGrid>
                <a:gridCol w="5152572">
                  <a:extLst>
                    <a:ext uri="{9D8B030D-6E8A-4147-A177-3AD203B41FA5}">
                      <a16:colId xmlns:a16="http://schemas.microsoft.com/office/drawing/2014/main" val="20000"/>
                    </a:ext>
                  </a:extLst>
                </a:gridCol>
                <a:gridCol w="5152572">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abstract</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la firma del método, sin implementar.</a:t>
                      </a:r>
                    </a:p>
                  </a:txBody>
                  <a:tcPr marL="90000" marR="90000" marT="46805" marB="46805"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extern</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Firma del método (para métodos externos).</a:t>
                      </a:r>
                    </a:p>
                  </a:txBody>
                  <a:tcPr marL="90000" marR="90000" marT="46805" marB="46805"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internal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el mismo proyecto.</a:t>
                      </a:r>
                    </a:p>
                  </a:txBody>
                  <a:tcPr marL="90000" marR="90000" marT="46805" marB="46805"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override</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Reemplaza la implementación del mismo método declarado como </a:t>
                      </a:r>
                      <a:r>
                        <a:rPr kumimoji="0" lang="es-ES" sz="2400" b="1" i="1" u="none" strike="noStrike" cap="none" normalizeH="0" baseline="0" dirty="0">
                          <a:ln>
                            <a:noFill/>
                          </a:ln>
                          <a:solidFill>
                            <a:srgbClr val="9D360E"/>
                          </a:solidFill>
                          <a:effectLst/>
                          <a:latin typeface="Franklin Gothic Medium" pitchFamily="34" charset="0"/>
                        </a:rPr>
                        <a:t>virtual</a:t>
                      </a:r>
                      <a:r>
                        <a:rPr kumimoji="0" lang="es-ES" sz="2400" b="0" i="0" u="none" strike="noStrike" cap="none" normalizeH="0" baseline="0" dirty="0">
                          <a:ln>
                            <a:noFill/>
                          </a:ln>
                          <a:solidFill>
                            <a:srgbClr val="9D360E"/>
                          </a:solidFill>
                          <a:effectLst/>
                          <a:latin typeface="Franklin Gothic Medium" pitchFamily="34" charset="0"/>
                        </a:rPr>
                        <a:t> en una clase padre.</a:t>
                      </a:r>
                    </a:p>
                  </a:txBody>
                  <a:tcPr marL="90000" marR="90000" marT="46805" marB="46805"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public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805" marB="46805" horzOverflow="overflow"/>
                </a:tc>
                <a:extLst>
                  <a:ext uri="{0D108BD9-81ED-4DB2-BD59-A6C34878D82A}">
                    <a16:rowId xmlns:a16="http://schemas.microsoft.com/office/drawing/2014/main" val="10005"/>
                  </a:ext>
                </a:extLst>
              </a:tr>
              <a:tr h="338235">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private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a:t>
                      </a:r>
                    </a:p>
                  </a:txBody>
                  <a:tcPr marL="90000" marR="90000" marT="46805" marB="46805" horzOverflow="overflow"/>
                </a:tc>
                <a:extLst>
                  <a:ext uri="{0D108BD9-81ED-4DB2-BD59-A6C34878D82A}">
                    <a16:rowId xmlns:a16="http://schemas.microsoft.com/office/drawing/2014/main" val="10006"/>
                  </a:ext>
                </a:extLst>
              </a:tr>
              <a:tr h="253676">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protected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 o derivadas.</a:t>
                      </a:r>
                    </a:p>
                  </a:txBody>
                  <a:tcPr marL="90000" marR="90000" marT="46805" marB="46805" horzOverflow="overflow"/>
                </a:tc>
                <a:extLst>
                  <a:ext uri="{0D108BD9-81ED-4DB2-BD59-A6C34878D82A}">
                    <a16:rowId xmlns:a16="http://schemas.microsoft.com/office/drawing/2014/main" val="10007"/>
                  </a:ext>
                </a:extLst>
              </a:tr>
              <a:tr h="16911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static</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Indica que es un método de clase.</a:t>
                      </a:r>
                    </a:p>
                  </a:txBody>
                  <a:tcPr marL="90000" marR="90000" marT="46805" marB="46805" horzOverflow="overflow"/>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virtual</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Permite definir métodos, con su implementación, que podrán ser sobrescritos en clases derivadas. </a:t>
                      </a:r>
                    </a:p>
                  </a:txBody>
                  <a:tcPr marL="90000" marR="90000" marT="46805" marB="46805" horzOverflow="overflow"/>
                </a:tc>
                <a:extLst>
                  <a:ext uri="{0D108BD9-81ED-4DB2-BD59-A6C34878D82A}">
                    <a16:rowId xmlns:a16="http://schemas.microsoft.com/office/drawing/2014/main" val="10009"/>
                  </a:ext>
                </a:extLst>
              </a:tr>
            </a:tbl>
          </a:graphicData>
        </a:graphic>
      </p:graphicFrame>
      <p:sp>
        <p:nvSpPr>
          <p:cNvPr id="5" name="CuadroTexto 4"/>
          <p:cNvSpPr txBox="1"/>
          <p:nvPr/>
        </p:nvSpPr>
        <p:spPr>
          <a:xfrm>
            <a:off x="651293" y="6532210"/>
            <a:ext cx="2694969"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err="1">
                <a:effectLst>
                  <a:outerShdw blurRad="38100" dist="38100" dir="2700000" algn="tl">
                    <a:srgbClr val="000000"/>
                  </a:outerShdw>
                </a:effectLst>
                <a:latin typeface="Franklin Gothic Medium" pitchFamily="34" charset="0"/>
              </a:rPr>
              <a:t>Accesor</a:t>
            </a:r>
            <a:r>
              <a:rPr lang="es-ES" dirty="0">
                <a:effectLst>
                  <a:outerShdw blurRad="38100" dist="38100" dir="2700000" algn="tl">
                    <a:srgbClr val="000000"/>
                  </a:outerShdw>
                </a:effectLst>
                <a:latin typeface="Franklin Gothic Medium" pitchFamily="34" charset="0"/>
              </a:rPr>
              <a:t> de visibilidad</a:t>
            </a:r>
          </a:p>
        </p:txBody>
      </p:sp>
    </p:spTree>
    <p:extLst>
      <p:ext uri="{BB962C8B-B14F-4D97-AF65-F5344CB8AC3E}">
        <p14:creationId xmlns:p14="http://schemas.microsoft.com/office/powerpoint/2010/main" val="1908024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a:t>
            </a:r>
          </a:p>
        </p:txBody>
      </p:sp>
      <p:sp>
        <p:nvSpPr>
          <p:cNvPr id="4" name="Google Shape;408;p22"/>
          <p:cNvSpPr txBox="1">
            <a:spLocks/>
          </p:cNvSpPr>
          <p:nvPr/>
        </p:nvSpPr>
        <p:spPr>
          <a:xfrm>
            <a:off x="680321" y="2075542"/>
            <a:ext cx="10588693" cy="47824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Automovil</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Single </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Byte </a:t>
            </a:r>
            <a:r>
              <a:rPr lang="es-AR" sz="2000" dirty="0" err="1">
                <a:solidFill>
                  <a:srgbClr val="000000"/>
                </a:solidFill>
                <a:latin typeface="Consolas" panose="020B0609020204030204" pitchFamily="49" charset="0"/>
              </a:rPr>
              <a:t>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MostrarCantidadRuedas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Automovil.cantidadRuedas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Acelerar(Single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this</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 +=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4139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2" y="2148114"/>
            <a:ext cx="9726422" cy="4571999"/>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agrupación lógica de clases y otros elementos.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Toda clase esta dentro de un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Proporcionan un marco de trabajo jerárquico sobre el cuál se construye y organiza todo el código.</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Su función principal es la organización del código para reducir los conflictos entre nombres.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Esto hace posible utilizar en un mismo programa componentes de distinta procedencia.</a:t>
            </a:r>
          </a:p>
          <a:p>
            <a:pPr marL="0" indent="0">
              <a:buNone/>
            </a:pPr>
            <a:endParaRPr lang="es-AR" dirty="0"/>
          </a:p>
        </p:txBody>
      </p:sp>
    </p:spTree>
    <p:extLst>
      <p:ext uri="{BB962C8B-B14F-4D97-AF65-F5344CB8AC3E}">
        <p14:creationId xmlns:p14="http://schemas.microsoft.com/office/powerpoint/2010/main" val="8797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1" y="2336872"/>
            <a:ext cx="9613861" cy="4151013"/>
          </a:xfrm>
        </p:spPr>
        <p:txBody>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System.Console.WriteLine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Siendo:</a:t>
            </a: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 es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de la BCL (Base </a:t>
            </a:r>
            <a:r>
              <a:rPr lang="es-ES" dirty="0" err="1">
                <a:effectLst>
                  <a:outerShdw blurRad="38100" dist="38100" dir="2700000" algn="tl">
                    <a:srgbClr val="000000">
                      <a:alpha val="43137"/>
                    </a:srgbClr>
                  </a:outerShdw>
                </a:effectLst>
                <a:latin typeface="Franklin Gothic Medium" panose="020B0603020102020204" pitchFamily="34" charset="0"/>
              </a:rPr>
              <a:t>Class</a:t>
            </a:r>
            <a:r>
              <a:rPr lang="es-ES" dirty="0">
                <a:effectLst>
                  <a:outerShdw blurRad="38100" dist="38100" dir="2700000" algn="tl">
                    <a:srgbClr val="000000">
                      <a:alpha val="43137"/>
                    </a:srgbClr>
                  </a:outerShdw>
                </a:effectLst>
                <a:latin typeface="Franklin Gothic Medium" panose="020B0603020102020204" pitchFamily="34" charset="0"/>
              </a:rPr>
              <a:t> Library).</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 es una clase dentro del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WriteLine</a:t>
            </a:r>
            <a:r>
              <a:rPr lang="es-ES" dirty="0">
                <a:effectLst>
                  <a:outerShdw blurRad="38100" dist="38100" dir="2700000" algn="tl">
                    <a:srgbClr val="000000">
                      <a:alpha val="43137"/>
                    </a:srgbClr>
                  </a:outerShdw>
                </a:effectLst>
                <a:latin typeface="Franklin Gothic Medium" panose="020B0603020102020204" pitchFamily="34" charset="0"/>
              </a:rPr>
              <a:t> es uno de los métodos de la clase </a:t>
            </a:r>
            <a:r>
              <a:rPr lang="es-ES"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a:t>
            </a:r>
          </a:p>
        </p:txBody>
      </p:sp>
    </p:spTree>
    <p:extLst>
      <p:ext uri="{BB962C8B-B14F-4D97-AF65-F5344CB8AC3E}">
        <p14:creationId xmlns:p14="http://schemas.microsoft.com/office/powerpoint/2010/main" val="410447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P.O.O.</a:t>
            </a:r>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Directivas</a:t>
            </a:r>
          </a:p>
        </p:txBody>
      </p:sp>
      <p:sp>
        <p:nvSpPr>
          <p:cNvPr id="3" name="Marcador de contenido 2"/>
          <p:cNvSpPr>
            <a:spLocks noGrp="1"/>
          </p:cNvSpPr>
          <p:nvPr>
            <p:ph idx="1"/>
          </p:nvPr>
        </p:nvSpPr>
        <p:spPr>
          <a:xfrm>
            <a:off x="680321" y="2336873"/>
            <a:ext cx="9613861" cy="4136498"/>
          </a:xfrm>
        </p:spPr>
        <p:txBody>
          <a:bodyPr>
            <a:normAutofit lnSpcReduction="10000"/>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Son elementos que permiten a un programa identificar los </a:t>
            </a:r>
            <a:r>
              <a:rPr lang="es-ES" sz="2800" dirty="0" err="1">
                <a:effectLst>
                  <a:outerShdw blurRad="38100" dist="38100" dir="2700000" algn="tl">
                    <a:srgbClr val="000000">
                      <a:alpha val="43137"/>
                    </a:srgbClr>
                  </a:outerShdw>
                </a:effectLst>
                <a:latin typeface="Franklin Gothic Medium" panose="020B0603020102020204" pitchFamily="34" charset="0"/>
              </a:rPr>
              <a:t>NameSpaces</a:t>
            </a:r>
            <a:r>
              <a:rPr lang="es-ES" sz="2800" dirty="0">
                <a:effectLst>
                  <a:outerShdw blurRad="38100" dist="38100" dir="2700000" algn="tl">
                    <a:srgbClr val="000000">
                      <a:alpha val="43137"/>
                    </a:srgbClr>
                  </a:outerShdw>
                </a:effectLst>
                <a:latin typeface="Franklin Gothic Medium" panose="020B0603020102020204" pitchFamily="34" charset="0"/>
              </a:rPr>
              <a:t> que se usarán en el mismo.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Permiten el uso de los miembros de un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 sin tener que especificar un nombre completamente cualificado.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 posee dos directivas de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err="1">
                <a:effectLst>
                  <a:outerShdw blurRad="38100" dist="38100" dir="2700000" algn="tl">
                    <a:srgbClr val="000000">
                      <a:alpha val="43137"/>
                    </a:srgbClr>
                  </a:outerShdw>
                </a:effectLst>
                <a:latin typeface="Franklin Gothic Medium" panose="020B0603020102020204" pitchFamily="34" charset="0"/>
              </a:rPr>
              <a:t>Using</a:t>
            </a:r>
            <a:endParaRPr lang="es-ES"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Alias</a:t>
            </a:r>
          </a:p>
          <a:p>
            <a:pPr marL="0" indent="0">
              <a:buNone/>
            </a:pPr>
            <a:endParaRPr lang="es-AR" dirty="0"/>
          </a:p>
        </p:txBody>
      </p:sp>
    </p:spTree>
    <p:extLst>
      <p:ext uri="{BB962C8B-B14F-4D97-AF65-F5344CB8AC3E}">
        <p14:creationId xmlns:p14="http://schemas.microsoft.com/office/powerpoint/2010/main" val="132425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Using</a:t>
            </a:r>
            <a:endParaRPr lang="es-AR" dirty="0"/>
          </a:p>
        </p:txBody>
      </p:sp>
      <p:sp>
        <p:nvSpPr>
          <p:cNvPr id="3" name="Marcador de contenido 2"/>
          <p:cNvSpPr>
            <a:spLocks noGrp="1"/>
          </p:cNvSpPr>
          <p:nvPr>
            <p:ph idx="1"/>
          </p:nvPr>
        </p:nvSpPr>
        <p:spPr/>
        <p:txBody>
          <a:bodyPr/>
          <a:lstStyle/>
          <a:p>
            <a:r>
              <a:rPr lang="es-ES" dirty="0">
                <a:effectLst>
                  <a:outerShdw blurRad="38100" dist="38100" dir="2700000" algn="tl">
                    <a:srgbClr val="000000">
                      <a:alpha val="43137"/>
                    </a:srgbClr>
                  </a:outerShdw>
                </a:effectLst>
                <a:latin typeface="Franklin Gothic Medium" panose="020B0603020102020204" pitchFamily="34" charset="0"/>
              </a:rPr>
              <a:t>Permite la especificación de una llamada a un método sin el uso obligatorio de un nombre completamente cualificado.</a:t>
            </a:r>
          </a:p>
          <a:p>
            <a:pPr marL="0" indent="0">
              <a:buNone/>
            </a:pPr>
            <a:endParaRPr lang="es-AR" dirty="0"/>
          </a:p>
        </p:txBody>
      </p:sp>
      <p:sp>
        <p:nvSpPr>
          <p:cNvPr id="4" name="Google Shape;408;p22"/>
          <p:cNvSpPr txBox="1">
            <a:spLocks/>
          </p:cNvSpPr>
          <p:nvPr/>
        </p:nvSpPr>
        <p:spPr>
          <a:xfrm>
            <a:off x="680321" y="3367312"/>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System</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USING</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652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Alias</a:t>
            </a:r>
          </a:p>
        </p:txBody>
      </p:sp>
      <p:sp>
        <p:nvSpPr>
          <p:cNvPr id="3" name="Marcador de contenido 2"/>
          <p:cNvSpPr>
            <a:spLocks noGrp="1"/>
          </p:cNvSpPr>
          <p:nvPr>
            <p:ph idx="1"/>
          </p:nvPr>
        </p:nvSpPr>
        <p:spPr/>
        <p:txBody>
          <a:bodyPr>
            <a:normAutofit/>
          </a:bodyPr>
          <a:lstStyle/>
          <a:p>
            <a:r>
              <a:rPr lang="es-AR" sz="2800" dirty="0">
                <a:effectLst>
                  <a:outerShdw blurRad="38100" dist="38100" dir="2700000" algn="tl">
                    <a:srgbClr val="000000">
                      <a:alpha val="43137"/>
                    </a:srgbClr>
                  </a:outerShdw>
                </a:effectLst>
                <a:latin typeface="Franklin Gothic Medium" panose="020B0603020102020204" pitchFamily="34" charset="0"/>
              </a:rPr>
              <a:t>Permite utilizar un nombre distinto para un </a:t>
            </a:r>
            <a:r>
              <a:rPr lang="es-AR" sz="2800" dirty="0" err="1">
                <a:effectLst>
                  <a:outerShdw blurRad="38100" dist="38100" dir="2700000" algn="tl">
                    <a:srgbClr val="000000">
                      <a:alpha val="43137"/>
                    </a:srgbClr>
                  </a:outerShdw>
                </a:effectLst>
                <a:latin typeface="Franklin Gothic Medium" panose="020B0603020102020204" pitchFamily="34" charset="0"/>
              </a:rPr>
              <a:t>Namespace</a:t>
            </a:r>
            <a:r>
              <a:rPr lang="es-AR" sz="2800" dirty="0">
                <a:effectLst>
                  <a:outerShdw blurRad="38100" dist="38100" dir="2700000" algn="tl">
                    <a:srgbClr val="000000">
                      <a:alpha val="43137"/>
                    </a:srgbClr>
                  </a:outerShdw>
                </a:effectLst>
                <a:latin typeface="Franklin Gothic Medium" panose="020B0603020102020204" pitchFamily="34" charset="0"/>
              </a:rPr>
              <a:t>.</a:t>
            </a:r>
          </a:p>
          <a:p>
            <a:r>
              <a:rPr lang="es-AR" sz="2800" dirty="0">
                <a:effectLst>
                  <a:outerShdw blurRad="38100" dist="38100" dir="2700000" algn="tl">
                    <a:srgbClr val="000000">
                      <a:alpha val="43137"/>
                    </a:srgbClr>
                  </a:outerShdw>
                </a:effectLst>
                <a:latin typeface="Franklin Gothic Medium" panose="020B0603020102020204" pitchFamily="34" charset="0"/>
              </a:rPr>
              <a:t>Generalmente se utiliza para abreviar nombres largos.</a:t>
            </a:r>
          </a:p>
        </p:txBody>
      </p:sp>
      <p:sp>
        <p:nvSpPr>
          <p:cNvPr id="4" name="Google Shape;408;p22"/>
          <p:cNvSpPr txBox="1">
            <a:spLocks/>
          </p:cNvSpPr>
          <p:nvPr/>
        </p:nvSpPr>
        <p:spPr>
          <a:xfrm>
            <a:off x="680321" y="3497938"/>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SC = </a:t>
            </a:r>
            <a:r>
              <a:rPr lang="es-AR" sz="2000" dirty="0" err="1">
                <a:solidFill>
                  <a:srgbClr val="000000"/>
                </a:solidFill>
                <a:latin typeface="Consolas" panose="020B0609020204030204" pitchFamily="49" charset="0"/>
              </a:rPr>
              <a:t>System.Console</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ALIAS</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SC.WriteLine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41286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4969692"/>
            <a:ext cx="10742422" cy="1500777"/>
          </a:xfrm>
        </p:spPr>
        <p:txBody>
          <a:bodyPr>
            <a:normAutofit/>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Dónde el identificador representa el nombre del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Dicho nombre respeta la misma convención que las clases.</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3429000"/>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err="1">
                <a:solidFill>
                  <a:srgbClr val="0000FF"/>
                </a:solidFill>
                <a:latin typeface="Arial Narrow" panose="020B0606020202030204" pitchFamily="34" charset="0"/>
                <a:cs typeface="Times New Roman" panose="02020603050405020304" pitchFamily="18" charset="0"/>
              </a:rPr>
              <a:t>namespace</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chemeClr val="bg1"/>
                </a:solidFill>
                <a:latin typeface="Arial Narrow" panose="020B0606020202030204" pitchFamily="34" charset="0"/>
                <a:cs typeface="Times New Roman" panose="02020603050405020304" pitchFamily="18" charset="0"/>
              </a:rPr>
              <a:t>Identificador</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00F57F28-A12F-45E9-ADDC-612D3C2701C0}"/>
              </a:ext>
            </a:extLst>
          </p:cNvPr>
          <p:cNvSpPr txBox="1">
            <a:spLocks/>
          </p:cNvSpPr>
          <p:nvPr/>
        </p:nvSpPr>
        <p:spPr>
          <a:xfrm>
            <a:off x="680321" y="2046078"/>
            <a:ext cx="10742422" cy="15007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Las funciones se definen fuera de las clases. Los métodos se definen dentro de y son parte de las clases. La diferencia mas notables es como se "llaman" a las funciones o métodos. Los métodos se "llaman" con un nombre de objeto seguido de un punto.</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Tree>
    <p:extLst>
      <p:ext uri="{BB962C8B-B14F-4D97-AF65-F5344CB8AC3E}">
        <p14:creationId xmlns:p14="http://schemas.microsoft.com/office/powerpoint/2010/main" val="3571530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Miembros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4345621"/>
              </p:ext>
            </p:extLst>
          </p:nvPr>
        </p:nvGraphicFramePr>
        <p:xfrm>
          <a:off x="681038" y="2336800"/>
          <a:ext cx="9613900" cy="3805092"/>
        </p:xfrm>
        <a:graphic>
          <a:graphicData uri="http://schemas.openxmlformats.org/drawingml/2006/table">
            <a:tbl>
              <a:tblPr firstRow="1" bandRow="1">
                <a:tableStyleId>{5C22544A-7EE6-4342-B048-85BDC9FD1C3A}</a:tableStyleId>
              </a:tblPr>
              <a:tblGrid>
                <a:gridCol w="9613900">
                  <a:extLst>
                    <a:ext uri="{9D8B030D-6E8A-4147-A177-3AD203B41FA5}">
                      <a16:colId xmlns:a16="http://schemas.microsoft.com/office/drawing/2014/main" val="20000"/>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latin typeface="Franklin Gothic Medium" pitchFamily="34" charset="0"/>
                        </a:rPr>
                        <a:t>Pueden contener ...</a:t>
                      </a:r>
                    </a:p>
                  </a:txBody>
                  <a:tcPr marL="90000" marR="90000" marT="46802" marB="46802"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Clases</a:t>
                      </a:r>
                    </a:p>
                  </a:txBody>
                  <a:tcPr marL="90000" marR="90000" marT="46802" marB="46802"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Delegados</a:t>
                      </a:r>
                    </a:p>
                  </a:txBody>
                  <a:tcPr marL="90000" marR="90000" marT="46802" marB="46802"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Enumeraciones</a:t>
                      </a:r>
                    </a:p>
                  </a:txBody>
                  <a:tcPr marL="90000" marR="90000" marT="46802" marB="46802"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Interfaces</a:t>
                      </a:r>
                    </a:p>
                  </a:txBody>
                  <a:tcPr marL="90000" marR="90000" marT="46802" marB="46802"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Estructuras</a:t>
                      </a:r>
                    </a:p>
                  </a:txBody>
                  <a:tcPr marL="90000" marR="90000" marT="46802" marB="46802" horzOverflow="overflow"/>
                </a:tc>
                <a:extLst>
                  <a:ext uri="{0D108BD9-81ED-4DB2-BD59-A6C34878D82A}">
                    <a16:rowId xmlns:a16="http://schemas.microsoft.com/office/drawing/2014/main" val="10005"/>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Namespaces</a:t>
                      </a:r>
                    </a:p>
                  </a:txBody>
                  <a:tcPr marL="90000" marR="90000" marT="46802" marB="46802" horzOverflow="overflow"/>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using</a:t>
                      </a:r>
                    </a:p>
                  </a:txBody>
                  <a:tcPr marL="90000" marR="90000" marT="46802" marB="46802" horzOverflow="overflow"/>
                </a:tc>
                <a:extLst>
                  <a:ext uri="{0D108BD9-81ED-4DB2-BD59-A6C34878D82A}">
                    <a16:rowId xmlns:a16="http://schemas.microsoft.com/office/drawing/2014/main" val="10007"/>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Alias</a:t>
                      </a:r>
                    </a:p>
                  </a:txBody>
                  <a:tcPr marL="90000" marR="90000" marT="46802" marB="46802"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40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a:effectLst>
                  <a:outerShdw blurRad="38100" dist="38100" dir="2700000" algn="tl">
                    <a:srgbClr val="000000">
                      <a:alpha val="43137"/>
                    </a:srgbClr>
                  </a:outerShdw>
                </a:effectLst>
              </a:rPr>
              <a:t>PILARES</a:t>
            </a: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ABSTRACCIÓN</a:t>
            </a: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ENCAPSULAMIENTO</a:t>
            </a: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HERENCIA</a:t>
            </a: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POLIMORFISMO</a:t>
            </a: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Abstracción</a:t>
            </a:r>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relación entre clases es del tipo “es un tipo de”.</a:t>
            </a:r>
          </a:p>
          <a:p>
            <a:pPr>
              <a:defRPr/>
            </a:pP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Va de la generalización a la especialización.</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endParaRPr lang="es-AR" dirty="0"/>
                    </a:p>
                  </a:txBody>
                  <a:tcPr/>
                </a:tc>
                <a:extLst>
                  <a:ext uri="{0D108BD9-81ED-4DB2-BD59-A6C34878D82A}">
                    <a16:rowId xmlns:a16="http://schemas.microsoft.com/office/drawing/2014/main" val="10001"/>
                  </a:ext>
                </a:extLst>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a:t>“Es un tipo de”</a:t>
            </a:r>
          </a:p>
        </p:txBody>
      </p:sp>
    </p:spTree>
    <p:extLst>
      <p:ext uri="{BB962C8B-B14F-4D97-AF65-F5344CB8AC3E}">
        <p14:creationId xmlns:p14="http://schemas.microsoft.com/office/powerpoint/2010/main" val="15623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Cuadrado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Triangulo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Sintaxis</a:t>
            </a:r>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modificador: Determina la accesibilidad que tendrán sobre ella otras clases.</a:t>
            </a:r>
          </a:p>
          <a:p>
            <a:pPr>
              <a:lnSpc>
                <a:spcPct val="80000"/>
              </a:lnSpc>
              <a:defRPr/>
            </a:pPr>
            <a:r>
              <a:rPr lang="es-ES" sz="2800"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Identificador: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168913501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84</TotalTime>
  <Words>1673</Words>
  <Application>Microsoft Office PowerPoint</Application>
  <PresentationFormat>Panorámica</PresentationFormat>
  <Paragraphs>266</Paragraphs>
  <Slides>24</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Arial Narrow</vt:lpstr>
      <vt:lpstr>Calibri</vt:lpstr>
      <vt:lpstr>Consolas</vt:lpstr>
      <vt:lpstr>Franklin Gothic Medium</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¿Qué grafías para nombres existe?</vt:lpstr>
      <vt:lpstr>Modificadores Clases</vt:lpstr>
      <vt:lpstr>Atributos</vt:lpstr>
      <vt:lpstr>Modificadores Atributos</vt:lpstr>
      <vt:lpstr>Métodos (1/2)</vt:lpstr>
      <vt:lpstr>Métodos (2/2)</vt:lpstr>
      <vt:lpstr>Presentación de PowerPoint</vt:lpstr>
      <vt:lpstr>Ejemplo</vt:lpstr>
      <vt:lpstr>Namespace</vt:lpstr>
      <vt:lpstr>Namespace</vt:lpstr>
      <vt:lpstr>Directivas</vt:lpstr>
      <vt:lpstr>Using</vt:lpstr>
      <vt:lpstr>Alias</vt:lpstr>
      <vt:lpstr>Métodos (1/2)</vt:lpstr>
      <vt:lpstr>Miembros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Darth Vader</cp:lastModifiedBy>
  <cp:revision>11</cp:revision>
  <dcterms:created xsi:type="dcterms:W3CDTF">2018-08-30T18:26:44Z</dcterms:created>
  <dcterms:modified xsi:type="dcterms:W3CDTF">2022-03-30T22:01:42Z</dcterms:modified>
</cp:coreProperties>
</file>