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78" r:id="rId5"/>
    <p:sldId id="280" r:id="rId6"/>
    <p:sldId id="281" r:id="rId7"/>
    <p:sldId id="282" r:id="rId8"/>
    <p:sldId id="283" r:id="rId9"/>
    <p:sldId id="260" r:id="rId10"/>
    <p:sldId id="259" r:id="rId11"/>
    <p:sldId id="262" r:id="rId12"/>
    <p:sldId id="263" r:id="rId13"/>
    <p:sldId id="264" r:id="rId14"/>
    <p:sldId id="265" r:id="rId15"/>
    <p:sldId id="268" r:id="rId16"/>
    <p:sldId id="266" r:id="rId17"/>
    <p:sldId id="269" r:id="rId18"/>
    <p:sldId id="270" r:id="rId19"/>
    <p:sldId id="261" r:id="rId20"/>
    <p:sldId id="267" r:id="rId21"/>
    <p:sldId id="271" r:id="rId22"/>
    <p:sldId id="272" r:id="rId23"/>
    <p:sldId id="273" r:id="rId24"/>
    <p:sldId id="276" r:id="rId25"/>
    <p:sldId id="277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11/26/2021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11/26/2021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11/26/2021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11/26/2021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11/26/2021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11/26/2021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11/26/2021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11/26/2021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11/26/2021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11/26/2021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11/26/2021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11/26/2021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11/26/2021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11/26/2021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11/26/2021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11/26/2021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11/26/2021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11/26/2021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jsonlint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err="1"/>
              <a:t>Serialización</a:t>
            </a:r>
            <a:endParaRPr lang="es-A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spcBef>
                <a:spcPts val="0"/>
              </a:spcBef>
              <a:buClr>
                <a:schemeClr val="lt1"/>
              </a:buClr>
              <a:buSzPts val="2000"/>
            </a:pPr>
            <a:r>
              <a:rPr lang="es-AR" dirty="0"/>
              <a:t>Programación II y </a:t>
            </a:r>
            <a:r>
              <a:rPr lang="es-AR" dirty="0">
                <a:solidFill>
                  <a:schemeClr val="lt1"/>
                </a:solidFill>
                <a:ea typeface="Trebuchet MS"/>
                <a:cs typeface="Trebuchet MS"/>
                <a:sym typeface="Trebuchet MS"/>
              </a:rPr>
              <a:t>Laboratorio de Computación II</a:t>
            </a:r>
          </a:p>
          <a:p>
            <a:pPr lvl="0">
              <a:spcBef>
                <a:spcPts val="0"/>
              </a:spcBef>
              <a:buClr>
                <a:schemeClr val="lt1"/>
              </a:buClr>
              <a:buSzPts val="2000"/>
            </a:pPr>
            <a:endParaRPr lang="es-AR" dirty="0">
              <a:solidFill>
                <a:schemeClr val="lt1"/>
              </a:solidFill>
              <a:ea typeface="Trebuchet MS"/>
              <a:cs typeface="Trebuchet MS"/>
              <a:sym typeface="Trebuchet MS"/>
            </a:endParaRPr>
          </a:p>
          <a:p>
            <a:pPr lvl="0">
              <a:spcBef>
                <a:spcPts val="0"/>
              </a:spcBef>
              <a:buClr>
                <a:schemeClr val="lt1"/>
              </a:buClr>
              <a:buSzPts val="2000"/>
            </a:pPr>
            <a:r>
              <a:rPr lang="es-AR"/>
              <a:t>Edición 2021</a:t>
            </a:r>
            <a:endParaRPr lang="es-AR" dirty="0">
              <a:solidFill>
                <a:schemeClr val="lt1"/>
              </a:solidFill>
              <a:ea typeface="Trebuchet MS"/>
              <a:cs typeface="Trebuchet MS"/>
              <a:sym typeface="Trebuchet MS"/>
            </a:endParaRPr>
          </a:p>
          <a:p>
            <a:endParaRPr lang="es-AR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9375819" y="2733709"/>
            <a:ext cx="2627571" cy="137307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Tx/>
              <a:buFontTx/>
              <a:buNone/>
            </a:pPr>
            <a:r>
              <a:rPr lang="es-AR" dirty="0">
                <a:solidFill>
                  <a:prstClr val="white"/>
                </a:solidFill>
                <a:latin typeface="Trebuchet MS" panose="020B0603020202020204"/>
              </a:rPr>
              <a:t>19.2</a:t>
            </a:r>
          </a:p>
        </p:txBody>
      </p:sp>
    </p:spTree>
    <p:extLst>
      <p:ext uri="{BB962C8B-B14F-4D97-AF65-F5344CB8AC3E}">
        <p14:creationId xmlns:p14="http://schemas.microsoft.com/office/powerpoint/2010/main" val="21366811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/>
              <a:t>Serialización</a:t>
            </a:r>
            <a:r>
              <a:rPr lang="es-AR" dirty="0"/>
              <a:t> XML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141200"/>
          </a:xfrm>
        </p:spPr>
        <p:txBody>
          <a:bodyPr/>
          <a:lstStyle/>
          <a:p>
            <a:pPr>
              <a:defRPr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La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serialización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XML sólo serializa los atributos públicos y los valores de propiedad de un objeto en una secuencia XML.</a:t>
            </a:r>
          </a:p>
          <a:p>
            <a:pPr>
              <a:defRPr/>
            </a:pPr>
            <a:endParaRPr lang="es-E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La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serialización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XML no convierte los métodos, indexadores, atributos privados ni propiedades de sólo lectura (salvo colecciones de sólo lectura).</a:t>
            </a:r>
          </a:p>
          <a:p>
            <a:pPr>
              <a:defRPr/>
            </a:pPr>
            <a:endParaRPr lang="es-E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La clase central de la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serialización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XML es </a:t>
            </a:r>
            <a:r>
              <a:rPr lang="es-E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XmlSerializer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y sus métodos más importantes son </a:t>
            </a:r>
            <a:r>
              <a:rPr lang="es-E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Serialize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y </a:t>
            </a:r>
            <a:r>
              <a:rPr lang="es-E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Deserialize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023732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/>
              <a:t>Serialización</a:t>
            </a:r>
            <a:r>
              <a:rPr lang="es-AR" dirty="0"/>
              <a:t> XML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141200"/>
          </a:xfrm>
        </p:spPr>
        <p:txBody>
          <a:bodyPr/>
          <a:lstStyle/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La secuencia XML que genera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XmlSerializer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cumple con la recomendación 1.0 del W3C (www.w3.org) acerca del lenguaje de definición de esquemas XML (XSD). </a:t>
            </a:r>
          </a:p>
          <a:p>
            <a:pPr>
              <a:defRPr/>
            </a:pP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Además, los tipos de datos generados cumplen las especificaciones enumeradas en el documento titulado "XML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Schema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Part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2: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Datatypes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". </a:t>
            </a:r>
          </a:p>
          <a:p>
            <a:pPr>
              <a:defRPr/>
            </a:pP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Al crear una aplicación que utiliza la clase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XmlSerializer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, debe tener en cuenta los siguientes elementos y sus implicaciones:</a:t>
            </a:r>
          </a:p>
        </p:txBody>
      </p:sp>
    </p:spTree>
    <p:extLst>
      <p:ext uri="{BB962C8B-B14F-4D97-AF65-F5344CB8AC3E}">
        <p14:creationId xmlns:p14="http://schemas.microsoft.com/office/powerpoint/2010/main" val="21704864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/>
              <a:t>Serialización</a:t>
            </a:r>
            <a:r>
              <a:rPr lang="es-AR" dirty="0"/>
              <a:t> XML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141200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La clase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XmlSerializer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crea archivos C# (.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cs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) y los compila en archivos .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dll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en el directorio especificado por la variable de entorno TEMP; la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serialización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se produce con esos archivos DLL. </a:t>
            </a:r>
          </a:p>
          <a:p>
            <a:pPr>
              <a:defRPr/>
            </a:pP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Una clase debe tener un constructor por defecto para que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XmlSerializer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pueda serializarla.</a:t>
            </a:r>
          </a:p>
          <a:p>
            <a:pPr>
              <a:defRPr/>
            </a:pP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Sólo se pueden serializar los atributos y propiedades públicas.</a:t>
            </a:r>
          </a:p>
          <a:p>
            <a:pPr>
              <a:defRPr/>
            </a:pP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Los métodos no se pueden serializar.</a:t>
            </a:r>
          </a:p>
        </p:txBody>
      </p:sp>
    </p:spTree>
    <p:extLst>
      <p:ext uri="{BB962C8B-B14F-4D97-AF65-F5344CB8AC3E}">
        <p14:creationId xmlns:p14="http://schemas.microsoft.com/office/powerpoint/2010/main" val="19398673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/>
              <a:t>XMLSerializer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1412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XmlSerializer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(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System.Type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type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)</a:t>
            </a:r>
          </a:p>
          <a:p>
            <a:pPr lvl="1"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Inicializa una nueva instancia de la clase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XmlSerializer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la cual puede serializar objetos del tipo especificado en el parámetro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type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.</a:t>
            </a:r>
          </a:p>
          <a:p>
            <a:pPr>
              <a:defRPr/>
            </a:pP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Serialize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(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System.IO.Stream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stream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,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Object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o)</a:t>
            </a:r>
          </a:p>
          <a:p>
            <a:pPr lvl="1"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Serializa el objeto especificado y escribe en un documento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Xml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usando el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Stream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especificado.</a:t>
            </a:r>
          </a:p>
          <a:p>
            <a:pPr>
              <a:defRPr/>
            </a:pP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Deserialize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(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System.IO.Stream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stream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)</a:t>
            </a:r>
          </a:p>
          <a:p>
            <a:pPr lvl="1">
              <a:defRPr/>
            </a:pP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Deserializa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el documento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Xml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contenido por el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Stream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especificado.</a:t>
            </a:r>
          </a:p>
        </p:txBody>
      </p:sp>
    </p:spTree>
    <p:extLst>
      <p:ext uri="{BB962C8B-B14F-4D97-AF65-F5344CB8AC3E}">
        <p14:creationId xmlns:p14="http://schemas.microsoft.com/office/powerpoint/2010/main" val="20640556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XmlTextWriter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1412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Provee una manera de generar archivos con contenido de datos XML que cumple con la recomendación 1.0 del W3C (www.w3.org) acerca del lenguaje de definición de esquemas XML (XSD).</a:t>
            </a:r>
          </a:p>
          <a:p>
            <a:pPr>
              <a:defRPr/>
            </a:pP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Métodos:</a:t>
            </a:r>
          </a:p>
          <a:p>
            <a:pPr lvl="1">
              <a:defRPr/>
            </a:pP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XmlTextWriter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(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string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filename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,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System.Text.Encoding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encoding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)</a:t>
            </a:r>
          </a:p>
          <a:p>
            <a:pPr lvl="1"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Crea una instancia de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XmlTextWriter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.</a:t>
            </a:r>
          </a:p>
          <a:p>
            <a:pPr lvl="1"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El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filename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indica en que archivo se escribirá.</a:t>
            </a:r>
          </a:p>
          <a:p>
            <a:pPr lvl="1"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Con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encoding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se indicará cual será la codificación.</a:t>
            </a:r>
          </a:p>
          <a:p>
            <a:pPr>
              <a:defRPr/>
            </a:pP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40219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Ejemplo</a:t>
            </a:r>
          </a:p>
        </p:txBody>
      </p:sp>
      <p:sp>
        <p:nvSpPr>
          <p:cNvPr id="5" name="Google Shape;408;p22"/>
          <p:cNvSpPr txBox="1">
            <a:spLocks/>
          </p:cNvSpPr>
          <p:nvPr/>
        </p:nvSpPr>
        <p:spPr>
          <a:xfrm>
            <a:off x="680321" y="2079549"/>
            <a:ext cx="9613861" cy="427423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76200" indent="0">
              <a:spcBef>
                <a:spcPts val="0"/>
              </a:spcBef>
              <a:buNone/>
            </a:pP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System.Xml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System.Xml.Serialization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//...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Dato p = </a:t>
            </a:r>
            <a:r>
              <a:rPr lang="es-AR" sz="2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Dato();   </a:t>
            </a: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//Objeto a serializar.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XmlTextWriter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writer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;  </a:t>
            </a: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//Objeto que escribirá en XML.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r>
              <a:rPr lang="pt-B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XmlSerializer</a:t>
            </a:r>
            <a: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</a:rPr>
              <a:t> ser;     </a:t>
            </a:r>
            <a:r>
              <a:rPr lang="pt-BR" sz="2000" dirty="0">
                <a:solidFill>
                  <a:srgbClr val="008000"/>
                </a:solidFill>
                <a:latin typeface="Consolas" panose="020B0609020204030204" pitchFamily="49" charset="0"/>
              </a:rPr>
              <a:t>//Objeto que serializará.</a:t>
            </a:r>
            <a:endParaRPr lang="pt-B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//Se indica ubicación del archivo XML y su codificación.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writer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AR" sz="2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XmlTextWriter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ArchivoXml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, Encoding.UTF8);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//Se indica el tipo de objeto ha serializar.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ser = </a:t>
            </a:r>
            <a:r>
              <a:rPr lang="es-AR" sz="2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XmlSerializer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typeof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(Dato));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//Serializa el objeto p en el archivo contenido en </a:t>
            </a:r>
            <a:r>
              <a:rPr lang="es-AR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writer</a:t>
            </a: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.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ser.Serialize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writer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, p);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//Se cierra la conexión al archivo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writer.Close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s-ES" altLang="es-AR" sz="2000" dirty="0">
              <a:solidFill>
                <a:schemeClr val="hlin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78479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XmlTextReader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1412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Provee una manera de leer archivos con contenido de datos XML.</a:t>
            </a:r>
          </a:p>
          <a:p>
            <a:pPr>
              <a:defRPr/>
            </a:pP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Métodos:</a:t>
            </a:r>
          </a:p>
          <a:p>
            <a:pPr lvl="1">
              <a:defRPr/>
            </a:pP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XmlTextReader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(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string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url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)</a:t>
            </a:r>
          </a:p>
          <a:p>
            <a:pPr lvl="1"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Crea una instancia de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XmlTextReader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.</a:t>
            </a:r>
          </a:p>
          <a:p>
            <a:pPr lvl="1"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El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url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indica en que archivo están los datos XML.</a:t>
            </a:r>
          </a:p>
          <a:p>
            <a:pPr>
              <a:defRPr/>
            </a:pP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95168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Ejemplo</a:t>
            </a:r>
          </a:p>
        </p:txBody>
      </p:sp>
      <p:sp>
        <p:nvSpPr>
          <p:cNvPr id="5" name="Google Shape;408;p22"/>
          <p:cNvSpPr txBox="1">
            <a:spLocks/>
          </p:cNvSpPr>
          <p:nvPr/>
        </p:nvSpPr>
        <p:spPr>
          <a:xfrm>
            <a:off x="680321" y="2079549"/>
            <a:ext cx="9613861" cy="452731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76200" indent="0">
              <a:spcBef>
                <a:spcPts val="0"/>
              </a:spcBef>
              <a:buNone/>
            </a:pP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System.Xml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System.Xml.Serialization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//...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//Objeto que alojará los datos contenidos en el archivo XML.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Dato 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aux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AR" sz="2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Dato();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XmlTextReader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reader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;   </a:t>
            </a: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//Objeto que leerá XML.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r>
              <a:rPr lang="pt-B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XmlSerializer</a:t>
            </a:r>
            <a: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</a:rPr>
              <a:t> ser;      </a:t>
            </a:r>
            <a:r>
              <a:rPr lang="pt-BR" sz="2000" dirty="0">
                <a:solidFill>
                  <a:srgbClr val="008000"/>
                </a:solidFill>
                <a:latin typeface="Consolas" panose="020B0609020204030204" pitchFamily="49" charset="0"/>
              </a:rPr>
              <a:t>//Objeto que </a:t>
            </a:r>
            <a:r>
              <a:rPr lang="pt-BR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Deserializará</a:t>
            </a:r>
            <a:r>
              <a:rPr lang="pt-BR" sz="2000" dirty="0">
                <a:solidFill>
                  <a:srgbClr val="008000"/>
                </a:solidFill>
                <a:latin typeface="Consolas" panose="020B0609020204030204" pitchFamily="49" charset="0"/>
              </a:rPr>
              <a:t>.</a:t>
            </a:r>
            <a:endParaRPr lang="pt-B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//Se indica ubicación del archivo XML.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reader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AR" sz="2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XmlTextReader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ArchivoXml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//Se indica el tipo de objeto ha serializar.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ser = </a:t>
            </a:r>
            <a:r>
              <a:rPr lang="es-AR" sz="2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XmlSerializer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typeof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(Dato));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s-AR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Deserializa</a:t>
            </a: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 el archivo contenido en </a:t>
            </a:r>
            <a:r>
              <a:rPr lang="es-AR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reader</a:t>
            </a: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, lo guarda en </a:t>
            </a:r>
            <a:r>
              <a:rPr lang="es-AR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aux</a:t>
            </a: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.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aux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= (Dato)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ser.Deserialize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reader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//Se cierra el objeto </a:t>
            </a:r>
            <a:r>
              <a:rPr lang="es-AR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reader</a:t>
            </a: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.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reader.Close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4021080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Resumen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1412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Se debe colocar un constructor por defecto en las clases a serializar.</a:t>
            </a:r>
          </a:p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Sólo se guardaran los atributos o propiedades públicas.</a:t>
            </a:r>
          </a:p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Si hay relación de herencia, se deberá colocar [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XmlInclude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(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typeof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(Clase))] en la clase base e indicando cada clase heredada.</a:t>
            </a:r>
          </a:p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Espacio de nombres: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System.Xml.Serialization</a:t>
            </a: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24711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err="1"/>
              <a:t>Serialización</a:t>
            </a:r>
            <a:r>
              <a:rPr lang="es-AR" dirty="0"/>
              <a:t> Binaria</a:t>
            </a:r>
          </a:p>
        </p:txBody>
      </p:sp>
    </p:spTree>
    <p:extLst>
      <p:ext uri="{BB962C8B-B14F-4D97-AF65-F5344CB8AC3E}">
        <p14:creationId xmlns:p14="http://schemas.microsoft.com/office/powerpoint/2010/main" val="2672552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/>
              <a:t>Serialización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282868"/>
          </a:xfrm>
        </p:spPr>
        <p:txBody>
          <a:bodyPr>
            <a:normAutofit/>
          </a:bodyPr>
          <a:lstStyle/>
          <a:p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¿Qué es?</a:t>
            </a:r>
          </a:p>
          <a:p>
            <a:pPr lvl="1"/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Es el proceso de convertir un objeto en memoria en una secuencia lineal de bytes.</a:t>
            </a:r>
          </a:p>
          <a:p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¿Para qué sirve?</a:t>
            </a:r>
          </a:p>
          <a:p>
            <a:pPr lvl="1"/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Para pasarlo a otro proceso.</a:t>
            </a:r>
          </a:p>
          <a:p>
            <a:pPr lvl="1"/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Para pasarlo a otra máquina.</a:t>
            </a:r>
          </a:p>
          <a:p>
            <a:pPr lvl="1"/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Para grabarlo en disco.</a:t>
            </a:r>
          </a:p>
          <a:p>
            <a:pPr lvl="1"/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Para grabarlo en una base de datos.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0270418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Serialización</a:t>
            </a:r>
            <a:r>
              <a:rPr lang="es-ES" dirty="0"/>
              <a:t> Binaria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1412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Para poder hacer una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serialización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binaria se debe agregar el marcador [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Serializable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]</a:t>
            </a:r>
          </a:p>
          <a:p>
            <a:pPr>
              <a:defRPr/>
            </a:pP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</p:txBody>
      </p:sp>
      <p:sp>
        <p:nvSpPr>
          <p:cNvPr id="4" name="Google Shape;408;p22"/>
          <p:cNvSpPr txBox="1">
            <a:spLocks/>
          </p:cNvSpPr>
          <p:nvPr/>
        </p:nvSpPr>
        <p:spPr>
          <a:xfrm>
            <a:off x="680321" y="3258355"/>
            <a:ext cx="9613861" cy="202198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76200" indent="0"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Serializable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76200" indent="0">
              <a:buNone/>
            </a:pP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MiClase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76200" indent="0"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421281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BinaryFormatter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1412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Serializa y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Deserializa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objetos en formato binario.</a:t>
            </a:r>
          </a:p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Se encuentra en el espacio de nombres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System.Runtime.Serialization.Formatters.Binary</a:t>
            </a: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Puede serializar atributos públicos y privados.</a:t>
            </a:r>
          </a:p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Una clase debe tener un constructor por defecto para que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BinaryFormatter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pueda serializarla.</a:t>
            </a:r>
          </a:p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Los métodos más importantes de la clase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BinaryFormatter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son:</a:t>
            </a:r>
          </a:p>
          <a:p>
            <a:pPr lvl="1">
              <a:defRPr/>
            </a:pP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Serialize</a:t>
            </a: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 lvl="1">
              <a:defRPr/>
            </a:pP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Deserialize</a:t>
            </a: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73440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Métodos </a:t>
            </a:r>
            <a:r>
              <a:rPr lang="es-ES" dirty="0" err="1"/>
              <a:t>BinaryFormatter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1412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BinaryFormatter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()</a:t>
            </a:r>
          </a:p>
          <a:p>
            <a:pPr lvl="1"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Inicializa una nueva instancia de la clase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BinaryFormatter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.</a:t>
            </a:r>
          </a:p>
          <a:p>
            <a:pPr>
              <a:defRPr/>
            </a:pP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Serialize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(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System.IO.FileStream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seralizationStream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,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Object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graph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)</a:t>
            </a:r>
          </a:p>
          <a:p>
            <a:pPr lvl="1"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Serializa el objeto especificado y escribe en un archivo binario usando el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serializationStream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especificado.</a:t>
            </a:r>
          </a:p>
          <a:p>
            <a:pPr>
              <a:defRPr/>
            </a:pP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Deserialize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(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System.IO.FileStream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serializationStream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)</a:t>
            </a:r>
          </a:p>
          <a:p>
            <a:pPr lvl="1">
              <a:defRPr/>
            </a:pP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Deserializa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el archivo binario contenido por el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serializationStream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especificado.</a:t>
            </a:r>
          </a:p>
        </p:txBody>
      </p:sp>
    </p:spTree>
    <p:extLst>
      <p:ext uri="{BB962C8B-B14F-4D97-AF65-F5344CB8AC3E}">
        <p14:creationId xmlns:p14="http://schemas.microsoft.com/office/powerpoint/2010/main" val="24229020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FileStream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295747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Genera un objeto para leer, escribir, abrir y cerrar archivos.</a:t>
            </a:r>
          </a:p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Métodos:</a:t>
            </a:r>
          </a:p>
          <a:p>
            <a:pPr lvl="1">
              <a:defRPr/>
            </a:pP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FileStream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(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string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path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,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System.IO.FileMode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mode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)</a:t>
            </a:r>
          </a:p>
          <a:p>
            <a:pPr lvl="1"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Inicializa una instancia de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FileStream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, indicando ubicación y el modo en que se creará o abrirá el archivo.</a:t>
            </a:r>
          </a:p>
          <a:p>
            <a:pPr lvl="1">
              <a:defRPr/>
            </a:pP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Read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(byte[]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array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,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int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offset,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int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count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)</a:t>
            </a:r>
          </a:p>
          <a:p>
            <a:pPr lvl="1"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Lee un bloque de bytes y escribe los datos en el buffer dado.</a:t>
            </a:r>
          </a:p>
          <a:p>
            <a:pPr lvl="1">
              <a:defRPr/>
            </a:pP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Seek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(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long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offset,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System.IO.SeekOrigin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origin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)</a:t>
            </a:r>
          </a:p>
          <a:p>
            <a:pPr lvl="1"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Establece la posición del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stream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al valor dado.</a:t>
            </a:r>
          </a:p>
          <a:p>
            <a:pPr lvl="1"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Write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(byte[]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array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,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int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offset,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int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count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)</a:t>
            </a:r>
          </a:p>
          <a:p>
            <a:pPr lvl="1"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Escribe un bloque de bytes en el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stream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755014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Ejemplo </a:t>
            </a:r>
            <a:r>
              <a:rPr lang="es-AR" dirty="0" err="1"/>
              <a:t>Serialización</a:t>
            </a:r>
            <a:endParaRPr lang="es-AR" dirty="0"/>
          </a:p>
        </p:txBody>
      </p:sp>
      <p:sp>
        <p:nvSpPr>
          <p:cNvPr id="5" name="Google Shape;408;p22"/>
          <p:cNvSpPr txBox="1">
            <a:spLocks/>
          </p:cNvSpPr>
          <p:nvPr/>
        </p:nvSpPr>
        <p:spPr>
          <a:xfrm>
            <a:off x="680321" y="2079549"/>
            <a:ext cx="9613861" cy="452731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76200" indent="0">
              <a:spcBef>
                <a:spcPts val="0"/>
              </a:spcBef>
              <a:buNone/>
            </a:pP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System.IO;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System.Runtime.Serialization.Formatters.Binary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76200" indent="0">
              <a:buNone/>
            </a:pP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//...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Dato 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aux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AR" sz="2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Dato(); </a:t>
            </a: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// Objeto a serializar.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Stream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fs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;         		</a:t>
            </a: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// Objeto que escribirá en binario.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BinaryFormatter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ser;  </a:t>
            </a: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// Objeto que serializará.</a:t>
            </a:r>
          </a:p>
          <a:p>
            <a:pPr marL="76200" indent="0">
              <a:spcBef>
                <a:spcPts val="0"/>
              </a:spcBef>
              <a:buNone/>
            </a:pP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//Se indica ubicación del archivo binario y el modo.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fs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AR" sz="2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FileStream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(“C:\\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archivo.bin</a:t>
            </a:r>
            <a:r>
              <a:rPr lang="es-AR" sz="2000">
                <a:solidFill>
                  <a:srgbClr val="000000"/>
                </a:solidFill>
                <a:latin typeface="Consolas" panose="020B0609020204030204" pitchFamily="49" charset="0"/>
              </a:rPr>
              <a:t>”, 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FileMode.Create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//Se crea el objeto </a:t>
            </a:r>
            <a:r>
              <a:rPr lang="es-AR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serializador</a:t>
            </a: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.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ser = </a:t>
            </a:r>
            <a:r>
              <a:rPr lang="es-AR" sz="2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BinaryFormatter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//Serializa el objeto p en el archivo contenido en fs.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ser.Serialize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fs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aux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//Se cierra el objeto </a:t>
            </a:r>
            <a:r>
              <a:rPr lang="es-AR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fs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fs.Close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2183544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Ejemplo </a:t>
            </a:r>
            <a:r>
              <a:rPr lang="es-AR" dirty="0" err="1"/>
              <a:t>Deserialización</a:t>
            </a:r>
            <a:endParaRPr lang="es-AR" dirty="0"/>
          </a:p>
        </p:txBody>
      </p:sp>
      <p:sp>
        <p:nvSpPr>
          <p:cNvPr id="5" name="Google Shape;408;p22"/>
          <p:cNvSpPr txBox="1">
            <a:spLocks/>
          </p:cNvSpPr>
          <p:nvPr/>
        </p:nvSpPr>
        <p:spPr>
          <a:xfrm>
            <a:off x="680321" y="2079549"/>
            <a:ext cx="9613861" cy="463034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76200" indent="0">
              <a:spcBef>
                <a:spcPts val="0"/>
              </a:spcBef>
              <a:buNone/>
            </a:pP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System.IO;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System.Runtime.Serialization.Formatters.Binary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76200" indent="0">
              <a:buNone/>
            </a:pP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//...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//Objeto que alojará los datos contenidos en el archivo binario.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Dato 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aux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AR" sz="2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Dato();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Stream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fs</a:t>
            </a:r>
            <a:r>
              <a:rPr lang="es-AR" sz="2000">
                <a:solidFill>
                  <a:srgbClr val="000000"/>
                </a:solidFill>
                <a:latin typeface="Consolas" panose="020B0609020204030204" pitchFamily="49" charset="0"/>
              </a:rPr>
              <a:t>;            </a:t>
            </a:r>
            <a:r>
              <a:rPr lang="es-AR" sz="2000">
                <a:solidFill>
                  <a:srgbClr val="008000"/>
                </a:solidFill>
                <a:latin typeface="Consolas" panose="020B0609020204030204" pitchFamily="49" charset="0"/>
              </a:rPr>
              <a:t>// Objeto </a:t>
            </a: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que leerá en binario.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BinaryFormatter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ser;  </a:t>
            </a: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// Objeto que </a:t>
            </a:r>
            <a:r>
              <a:rPr lang="es-AR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Deserializará</a:t>
            </a: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.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//Se indica ubicación del archivo binario y el modo.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fs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AR" sz="2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FileStream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pathBinario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FileMode.Open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//Se crea el objeto </a:t>
            </a:r>
            <a:r>
              <a:rPr lang="es-AR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deserializador</a:t>
            </a: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.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ser = </a:t>
            </a:r>
            <a:r>
              <a:rPr lang="es-AR" sz="2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BinaryFormatter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s-AR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Deserializa</a:t>
            </a: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 el archivo contenido en </a:t>
            </a:r>
            <a:r>
              <a:rPr lang="es-AR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fs</a:t>
            </a: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, lo guarda en </a:t>
            </a:r>
            <a:r>
              <a:rPr lang="es-AR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aux</a:t>
            </a: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.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aux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= (Dato)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ser.Deserialize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fs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//Se cierra el objeto fs.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fs.Close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775981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/>
              <a:t>Formatters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0321" y="2114026"/>
            <a:ext cx="9613861" cy="4273895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s-A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Controlan el formato de la </a:t>
            </a:r>
            <a:r>
              <a:rPr lang="es-AR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serialización</a:t>
            </a:r>
            <a:r>
              <a:rPr lang="es-A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.</a:t>
            </a:r>
          </a:p>
          <a:p>
            <a:pPr>
              <a:defRPr/>
            </a:pPr>
            <a:endParaRPr lang="es-AR" sz="1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r>
              <a:rPr lang="es-AR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Serialización</a:t>
            </a:r>
            <a:r>
              <a:rPr lang="es-A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a XML</a:t>
            </a:r>
          </a:p>
          <a:p>
            <a:pPr lvl="1">
              <a:defRPr/>
            </a:pPr>
            <a:r>
              <a:rPr lang="es-A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Por defecto incluye sólo las propiedades  y atributos de lectura y escritura públicos.</a:t>
            </a:r>
          </a:p>
          <a:p>
            <a:pPr lvl="1">
              <a:defRPr/>
            </a:pPr>
            <a:endParaRPr lang="es-AR" sz="1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r>
              <a:rPr lang="es-AR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Serialización</a:t>
            </a:r>
            <a:r>
              <a:rPr lang="es-A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Binaria</a:t>
            </a:r>
          </a:p>
          <a:p>
            <a:pPr lvl="1">
              <a:defRPr/>
            </a:pPr>
            <a:r>
              <a:rPr lang="es-A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Por defecto incluyen todos los atributos y propiedades, ya sean públicas o privadas.</a:t>
            </a:r>
          </a:p>
          <a:p>
            <a:pPr>
              <a:defRPr/>
            </a:pPr>
            <a:r>
              <a:rPr lang="es-A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Serialización </a:t>
            </a:r>
            <a:r>
              <a:rPr lang="es-AR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Json</a:t>
            </a:r>
            <a:endParaRPr lang="es-AR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 lvl="1">
              <a:defRPr/>
            </a:pPr>
            <a:r>
              <a:rPr lang="es-A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Por defecto incluye sólo las propiedades  y atributos de lectura y escritura públicos.</a:t>
            </a:r>
          </a:p>
          <a:p>
            <a:pPr>
              <a:defRPr/>
            </a:pPr>
            <a:endParaRPr lang="es-AR" sz="1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r>
              <a:rPr lang="es-A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¿Y después?</a:t>
            </a:r>
          </a:p>
          <a:p>
            <a:pPr lvl="1">
              <a:defRPr/>
            </a:pPr>
            <a:r>
              <a:rPr lang="es-A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Se reconstruye el objeto mediante </a:t>
            </a:r>
            <a:r>
              <a:rPr lang="es-AR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Deserialización</a:t>
            </a:r>
            <a:r>
              <a:rPr lang="es-A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- proceso inverso.</a:t>
            </a:r>
          </a:p>
          <a:p>
            <a:pPr lvl="1">
              <a:defRPr/>
            </a:pPr>
            <a:r>
              <a:rPr lang="es-A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Puede ser en el mismo proceso o no, en la misma máquina o no.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169356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/>
              <a:t>Serialización </a:t>
            </a:r>
            <a:r>
              <a:rPr lang="es-AR" dirty="0" err="1"/>
              <a:t>Json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870410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Serialización JSON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0321" y="2114026"/>
            <a:ext cx="9613861" cy="4273895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s-AR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El formato JavaScript Object </a:t>
            </a:r>
            <a:r>
              <a:rPr lang="es-AR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Notation</a:t>
            </a:r>
            <a:r>
              <a:rPr lang="es-AR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(JSON) es un estándar abierto que se suele utilizar para transferir datos a través de la web.</a:t>
            </a:r>
          </a:p>
          <a:p>
            <a:pPr>
              <a:defRPr/>
            </a:pPr>
            <a:endParaRPr lang="es-AR" sz="2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r>
              <a:rPr lang="es-AR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El formato JSON es más compacto y se suele utilizar en entornos web y </a:t>
            </a:r>
            <a:r>
              <a:rPr lang="es-AR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mobile</a:t>
            </a:r>
            <a:r>
              <a:rPr lang="es-AR" sz="2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.</a:t>
            </a:r>
            <a:endParaRPr lang="es-AR" sz="2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endParaRPr lang="es-AR" sz="2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r>
              <a:rPr lang="es-AR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La serialización JSON transforma las propiedades públicas de un objeto en una cadena de texto, array de bytes o en un </a:t>
            </a:r>
            <a:r>
              <a:rPr lang="es-AR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stream</a:t>
            </a:r>
            <a:r>
              <a:rPr lang="es-AR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que cumpla con la especificación de JSON.</a:t>
            </a:r>
            <a:endParaRPr lang="es-AR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endParaRPr lang="es-AR" dirty="0"/>
          </a:p>
          <a:p>
            <a:r>
              <a:rPr lang="es-AR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Mediante el sitio </a:t>
            </a:r>
            <a:r>
              <a:rPr lang="es-AR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https://jsonlint.com/</a:t>
            </a:r>
            <a:r>
              <a:rPr lang="es-AR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podemos validar el formato del objeto.</a:t>
            </a:r>
          </a:p>
        </p:txBody>
      </p:sp>
    </p:spTree>
    <p:extLst>
      <p:ext uri="{BB962C8B-B14F-4D97-AF65-F5344CB8AC3E}">
        <p14:creationId xmlns:p14="http://schemas.microsoft.com/office/powerpoint/2010/main" val="2365128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Formato JSON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0321" y="2114026"/>
            <a:ext cx="9613861" cy="213080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s-AR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Cada objeto en JSON se encuentra encerrado entre llaves ({})</a:t>
            </a:r>
          </a:p>
          <a:p>
            <a:pPr>
              <a:defRPr/>
            </a:pPr>
            <a:r>
              <a:rPr lang="es-AR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Dentro de las mismas se declaran sus propiedades en pares propiedad-valor.</a:t>
            </a:r>
          </a:p>
          <a:p>
            <a:pPr>
              <a:defRPr/>
            </a:pPr>
            <a:r>
              <a:rPr lang="es-AR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La propiedad y su valor se separan por el símbolo :</a:t>
            </a:r>
          </a:p>
          <a:p>
            <a:pPr>
              <a:defRPr/>
            </a:pPr>
            <a:r>
              <a:rPr lang="es-AR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El nombre de cada propiedad se encierra entre comillas dobles.</a:t>
            </a:r>
          </a:p>
          <a:p>
            <a:pPr>
              <a:defRPr/>
            </a:pPr>
            <a:r>
              <a:rPr lang="es-AR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El formato del valor dependerá del tipo de dato:</a:t>
            </a:r>
            <a:endParaRPr lang="es-AR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9650086-EB26-415A-A609-69A809CFC0EB}"/>
              </a:ext>
            </a:extLst>
          </p:cNvPr>
          <p:cNvSpPr txBox="1"/>
          <p:nvPr/>
        </p:nvSpPr>
        <p:spPr>
          <a:xfrm>
            <a:off x="1904301" y="4350446"/>
            <a:ext cx="745781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{</a:t>
            </a:r>
          </a:p>
          <a:p>
            <a:r>
              <a:rPr lang="es-AR" dirty="0"/>
              <a:t>    "</a:t>
            </a:r>
            <a:r>
              <a:rPr lang="es-AR" dirty="0" err="1"/>
              <a:t>propiedadTexto</a:t>
            </a:r>
            <a:r>
              <a:rPr lang="es-AR" dirty="0"/>
              <a:t>": "valor",	// string</a:t>
            </a:r>
          </a:p>
          <a:p>
            <a:r>
              <a:rPr lang="es-AR" dirty="0"/>
              <a:t>    "</a:t>
            </a:r>
            <a:r>
              <a:rPr lang="es-AR" dirty="0" err="1"/>
              <a:t>propiedadNumerica</a:t>
            </a:r>
            <a:r>
              <a:rPr lang="es-AR" dirty="0"/>
              <a:t>": 20,	// numérico</a:t>
            </a:r>
          </a:p>
          <a:p>
            <a:r>
              <a:rPr lang="es-AR" dirty="0"/>
              <a:t>    "</a:t>
            </a:r>
            <a:r>
              <a:rPr lang="es-AR" dirty="0" err="1"/>
              <a:t>propiedadBooleana</a:t>
            </a:r>
            <a:r>
              <a:rPr lang="es-AR" dirty="0"/>
              <a:t>": true,	// </a:t>
            </a:r>
            <a:r>
              <a:rPr lang="es-AR" dirty="0" err="1"/>
              <a:t>boolean</a:t>
            </a:r>
            <a:endParaRPr lang="es-AR" dirty="0"/>
          </a:p>
          <a:p>
            <a:r>
              <a:rPr lang="es-AR" dirty="0"/>
              <a:t>    "</a:t>
            </a:r>
            <a:r>
              <a:rPr lang="es-AR" dirty="0" err="1"/>
              <a:t>propiedadNula</a:t>
            </a:r>
            <a:r>
              <a:rPr lang="es-AR" dirty="0"/>
              <a:t>": </a:t>
            </a:r>
            <a:r>
              <a:rPr lang="es-AR" dirty="0" err="1"/>
              <a:t>null</a:t>
            </a:r>
            <a:r>
              <a:rPr lang="es-AR" dirty="0"/>
              <a:t>		// objecto</a:t>
            </a:r>
          </a:p>
          <a:p>
            <a:r>
              <a:rPr lang="es-AR" dirty="0"/>
              <a:t>    "</a:t>
            </a:r>
            <a:r>
              <a:rPr lang="es-AR" dirty="0" err="1"/>
              <a:t>propiedadColeccion</a:t>
            </a:r>
            <a:r>
              <a:rPr lang="es-AR" dirty="0"/>
              <a:t>": []	// colección de elementos</a:t>
            </a:r>
          </a:p>
          <a:p>
            <a:r>
              <a:rPr lang="es-A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1106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Qué necesito para serializar JSON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0321" y="2114026"/>
            <a:ext cx="9613861" cy="427389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s-AR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Incorporar el espacio de nombres </a:t>
            </a:r>
            <a:r>
              <a:rPr lang="es-AR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System.Text.Json</a:t>
            </a:r>
            <a:r>
              <a:rPr lang="es-AR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.</a:t>
            </a:r>
          </a:p>
          <a:p>
            <a:pPr>
              <a:defRPr/>
            </a:pPr>
            <a:r>
              <a:rPr lang="es-AR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Utilizaremos la clase estática </a:t>
            </a:r>
            <a:r>
              <a:rPr lang="es-AR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JsonSerializer</a:t>
            </a:r>
            <a:r>
              <a:rPr lang="es-AR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.</a:t>
            </a:r>
          </a:p>
          <a:p>
            <a:pPr>
              <a:defRPr/>
            </a:pPr>
            <a:r>
              <a:rPr lang="es-AR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Serializaremos para </a:t>
            </a:r>
            <a:r>
              <a:rPr lang="es-AR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Serialize</a:t>
            </a:r>
            <a:r>
              <a:rPr lang="es-AR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.</a:t>
            </a:r>
          </a:p>
          <a:p>
            <a:pPr lvl="1">
              <a:defRPr/>
            </a:pPr>
            <a:r>
              <a:rPr lang="es-AR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Este método retornará un string listo para guardar o transferir.</a:t>
            </a:r>
          </a:p>
          <a:p>
            <a:pPr>
              <a:defRPr/>
            </a:pPr>
            <a:r>
              <a:rPr lang="es-AR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Deserializaremos</a:t>
            </a:r>
            <a:r>
              <a:rPr lang="es-AR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para </a:t>
            </a:r>
            <a:r>
              <a:rPr lang="es-AR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Deserialize</a:t>
            </a:r>
            <a:r>
              <a:rPr lang="es-AR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.</a:t>
            </a:r>
          </a:p>
          <a:p>
            <a:pPr lvl="1">
              <a:defRPr/>
            </a:pPr>
            <a:endParaRPr lang="es-AR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661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Ejemplo</a:t>
            </a:r>
          </a:p>
        </p:txBody>
      </p:sp>
      <p:sp>
        <p:nvSpPr>
          <p:cNvPr id="5" name="Google Shape;408;p22"/>
          <p:cNvSpPr txBox="1">
            <a:spLocks/>
          </p:cNvSpPr>
          <p:nvPr/>
        </p:nvSpPr>
        <p:spPr>
          <a:xfrm>
            <a:off x="680321" y="2079549"/>
            <a:ext cx="9613861" cy="427423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76200" indent="0">
              <a:spcBef>
                <a:spcPts val="0"/>
              </a:spcBef>
              <a:buNone/>
            </a:pP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System.Text.Json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// Serialización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Dato p = </a:t>
            </a:r>
            <a:r>
              <a:rPr lang="es-AR" sz="2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Dato();   </a:t>
            </a: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// Objeto a serializar.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r>
              <a:rPr lang="es-ES" altLang="es-AR" sz="2000" dirty="0">
                <a:solidFill>
                  <a:srgbClr val="0000FF"/>
                </a:solidFill>
                <a:latin typeface="Consolas" panose="020B0609020204030204" pitchFamily="49" charset="0"/>
              </a:rPr>
              <a:t>Empleado</a:t>
            </a:r>
            <a:r>
              <a:rPr lang="es-ES" altLang="es-AR" sz="2000" dirty="0">
                <a:solidFill>
                  <a:schemeClr val="hlink"/>
                </a:solidFill>
                <a:latin typeface="Consolas" panose="020B0609020204030204" pitchFamily="49" charset="0"/>
              </a:rPr>
              <a:t> </a:t>
            </a:r>
            <a:r>
              <a:rPr lang="es-ES" altLang="es-AR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empleado</a:t>
            </a:r>
            <a:r>
              <a:rPr lang="es-ES" altLang="es-AR" sz="2000" dirty="0">
                <a:solidFill>
                  <a:schemeClr val="bg1"/>
                </a:solidFill>
                <a:latin typeface="Consolas" panose="020B0609020204030204" pitchFamily="49" charset="0"/>
              </a:rPr>
              <a:t> = new </a:t>
            </a:r>
            <a:r>
              <a:rPr lang="es-ES" altLang="es-AR" sz="2000" dirty="0">
                <a:solidFill>
                  <a:srgbClr val="0000FF"/>
                </a:solidFill>
                <a:latin typeface="Consolas" panose="020B0609020204030204" pitchFamily="49" charset="0"/>
              </a:rPr>
              <a:t>Empleado</a:t>
            </a:r>
            <a:r>
              <a:rPr lang="es-ES" altLang="es-AR" sz="2000" dirty="0">
                <a:solidFill>
                  <a:schemeClr val="bg1"/>
                </a:solidFill>
                <a:latin typeface="Consolas" panose="020B0609020204030204" pitchFamily="49" charset="0"/>
              </a:rPr>
              <a:t>("Juan </a:t>
            </a:r>
            <a:r>
              <a:rPr lang="es-ES" altLang="es-AR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Perez</a:t>
            </a:r>
            <a:r>
              <a:rPr lang="es-ES" altLang="es-AR" sz="2000" dirty="0">
                <a:solidFill>
                  <a:schemeClr val="bg1"/>
                </a:solidFill>
                <a:latin typeface="Consolas" panose="020B0609020204030204" pitchFamily="49" charset="0"/>
              </a:rPr>
              <a:t>");</a:t>
            </a:r>
          </a:p>
          <a:p>
            <a:pPr marL="76200" indent="0">
              <a:spcBef>
                <a:spcPts val="0"/>
              </a:spcBef>
              <a:buNone/>
            </a:pPr>
            <a:endParaRPr lang="es-ES" altLang="es-AR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r>
              <a:rPr lang="es-ES" altLang="es-AR" sz="20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s-ES" altLang="es-AR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s-ES" altLang="es-AR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jsonString</a:t>
            </a:r>
            <a:r>
              <a:rPr lang="es-ES" altLang="es-AR" sz="2000" dirty="0">
                <a:solidFill>
                  <a:schemeClr val="bg1"/>
                </a:solidFill>
                <a:latin typeface="Consolas" panose="020B0609020204030204" pitchFamily="49" charset="0"/>
              </a:rPr>
              <a:t> = </a:t>
            </a:r>
            <a:r>
              <a:rPr lang="es-ES" alt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JsonSerializer</a:t>
            </a:r>
            <a:r>
              <a:rPr lang="es-ES" altLang="es-AR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.Serialize</a:t>
            </a:r>
            <a:r>
              <a:rPr lang="es-ES" altLang="es-AR" sz="2000" dirty="0">
                <a:solidFill>
                  <a:schemeClr val="bg1"/>
                </a:solidFill>
                <a:latin typeface="Consolas" panose="020B0609020204030204" pitchFamily="49" charset="0"/>
              </a:rPr>
              <a:t>(empleado);</a:t>
            </a:r>
          </a:p>
          <a:p>
            <a:pPr marL="76200" indent="0">
              <a:spcBef>
                <a:spcPts val="0"/>
              </a:spcBef>
              <a:buNone/>
            </a:pPr>
            <a:endParaRPr lang="es-ES" altLang="es-AR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r>
              <a:rPr lang="es-ES" altLang="es-AR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Console.WriteLine</a:t>
            </a:r>
            <a:r>
              <a:rPr lang="es-ES" altLang="es-AR" sz="20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s-ES" altLang="es-AR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jsonString</a:t>
            </a:r>
            <a:r>
              <a:rPr lang="es-ES" altLang="es-AR" sz="2000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  <a:r>
              <a:rPr lang="es-ES" alt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 // </a:t>
            </a:r>
            <a:r>
              <a:rPr lang="es-AR" sz="20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{"</a:t>
            </a:r>
            <a:r>
              <a:rPr lang="es-AR" sz="2000" b="0" i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NombreCompleto</a:t>
            </a:r>
            <a:r>
              <a:rPr lang="es-AR" sz="20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":"Juan </a:t>
            </a:r>
            <a:r>
              <a:rPr lang="es-AR" sz="2000" b="0" i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Perez</a:t>
            </a:r>
            <a:r>
              <a:rPr lang="es-AR" sz="20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"}</a:t>
            </a:r>
          </a:p>
          <a:p>
            <a:pPr marL="76200" indent="0">
              <a:spcBef>
                <a:spcPts val="0"/>
              </a:spcBef>
              <a:buNone/>
            </a:pPr>
            <a:endParaRPr lang="es-AR" altLang="es-AR" sz="20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r>
              <a:rPr lang="es-AR" alt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// Deserialización (utiliza método genérico)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es-AR" sz="2000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Empleado</a:t>
            </a:r>
            <a:r>
              <a:rPr lang="es-AR" sz="20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AR" sz="2000" b="0" i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empleado</a:t>
            </a:r>
            <a:r>
              <a:rPr lang="es-AR" sz="20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AR" sz="2000" b="0" i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JsonSerializer.Deserialize</a:t>
            </a:r>
            <a:r>
              <a:rPr lang="es-AR" sz="20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AR" sz="2000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Empleado</a:t>
            </a:r>
            <a:r>
              <a:rPr lang="es-AR" sz="20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&gt;(</a:t>
            </a:r>
            <a:r>
              <a:rPr lang="es-AR" sz="2000" b="0" i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jsonString</a:t>
            </a:r>
            <a:r>
              <a:rPr lang="es-AR" sz="20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);</a:t>
            </a:r>
            <a:endParaRPr lang="es-ES" altLang="es-AR" sz="2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56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err="1"/>
              <a:t>Serialización</a:t>
            </a:r>
            <a:r>
              <a:rPr lang="es-AR" dirty="0"/>
              <a:t> XML</a:t>
            </a:r>
          </a:p>
        </p:txBody>
      </p:sp>
    </p:spTree>
    <p:extLst>
      <p:ext uri="{BB962C8B-B14F-4D97-AF65-F5344CB8AC3E}">
        <p14:creationId xmlns:p14="http://schemas.microsoft.com/office/powerpoint/2010/main" val="2696860309"/>
      </p:ext>
    </p:extLst>
  </p:cSld>
  <p:clrMapOvr>
    <a:masterClrMapping/>
  </p:clrMapOvr>
</p:sld>
</file>

<file path=ppt/theme/theme1.xml><?xml version="1.0" encoding="utf-8"?>
<a:theme xmlns:a="http://schemas.openxmlformats.org/drawingml/2006/main" name="Berlí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Berlín</Template>
  <TotalTime>220</TotalTime>
  <Words>1653</Words>
  <Application>Microsoft Office PowerPoint</Application>
  <PresentationFormat>Panorámica</PresentationFormat>
  <Paragraphs>219</Paragraphs>
  <Slides>25</Slides>
  <Notes>0</Notes>
  <HiddenSlides>7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25</vt:i4>
      </vt:variant>
    </vt:vector>
  </HeadingPairs>
  <TitlesOfParts>
    <vt:vector size="30" baseType="lpstr">
      <vt:lpstr>Arial</vt:lpstr>
      <vt:lpstr>Consolas</vt:lpstr>
      <vt:lpstr>Franklin Gothic Medium</vt:lpstr>
      <vt:lpstr>Trebuchet MS</vt:lpstr>
      <vt:lpstr>Berlín</vt:lpstr>
      <vt:lpstr>Serialización</vt:lpstr>
      <vt:lpstr>Serialización</vt:lpstr>
      <vt:lpstr>Formatters</vt:lpstr>
      <vt:lpstr>Serialización Json</vt:lpstr>
      <vt:lpstr>Serialización JSON</vt:lpstr>
      <vt:lpstr>Formato JSON</vt:lpstr>
      <vt:lpstr>Qué necesito para serializar JSON</vt:lpstr>
      <vt:lpstr>Ejemplo</vt:lpstr>
      <vt:lpstr>Serialización XML</vt:lpstr>
      <vt:lpstr>Serialización XML</vt:lpstr>
      <vt:lpstr>Serialización XML</vt:lpstr>
      <vt:lpstr>Serialización XML</vt:lpstr>
      <vt:lpstr>XMLSerializer</vt:lpstr>
      <vt:lpstr>XmlTextWriter</vt:lpstr>
      <vt:lpstr>Ejemplo</vt:lpstr>
      <vt:lpstr>XmlTextReader</vt:lpstr>
      <vt:lpstr>Ejemplo</vt:lpstr>
      <vt:lpstr>Resumen</vt:lpstr>
      <vt:lpstr>Serialización Binaria</vt:lpstr>
      <vt:lpstr>Serialización Binaria</vt:lpstr>
      <vt:lpstr>BinaryFormatter</vt:lpstr>
      <vt:lpstr>Métodos BinaryFormatter</vt:lpstr>
      <vt:lpstr>FileStream</vt:lpstr>
      <vt:lpstr>Ejemplo Serialización</vt:lpstr>
      <vt:lpstr>Ejemplo Deserialización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Serialización</dc:title>
  <dc:creator>Admin</dc:creator>
  <cp:lastModifiedBy>Darth Vader</cp:lastModifiedBy>
  <cp:revision>14</cp:revision>
  <dcterms:created xsi:type="dcterms:W3CDTF">2018-10-24T17:16:52Z</dcterms:created>
  <dcterms:modified xsi:type="dcterms:W3CDTF">2021-11-26T15:20:06Z</dcterms:modified>
</cp:coreProperties>
</file>