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Franklin Gothic Medium" panose="020B0603020102020204" pitchFamily="34" charset="0"/>
      <p:regular r:id="rId40"/>
      <p:italic r:id="rId41"/>
    </p:embeddedFont>
    <p:embeddedFont>
      <p:font typeface="Source Sans Pro" panose="020B0503030403020204" pitchFamily="34" charset="0"/>
      <p:regular r:id="rId42"/>
    </p:embeddedFont>
    <p:embeddedFont>
      <p:font typeface="Trebuchet MS" panose="020B0603020202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22" autoAdjust="0"/>
  </p:normalViewPr>
  <p:slideViewPr>
    <p:cSldViewPr snapToGrid="0">
      <p:cViewPr varScale="1">
        <p:scale>
          <a:sx n="94" d="100"/>
          <a:sy n="94"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a:latin typeface="Arial" panose="020B0604020202020204" pitchFamily="34" charset="0"/>
              </a:rPr>
              <a:t>Nota:</a:t>
            </a:r>
          </a:p>
          <a:p>
            <a:pPr lvl="1" eaLnBrk="1" hangingPunct="1"/>
            <a:r>
              <a:rPr lang="es-ES" sz="2400" dirty="0">
                <a:latin typeface="Arial" panose="020B0604020202020204" pitchFamily="34" charset="0"/>
              </a:rPr>
              <a:t>Recordemos que una variable referencia y el objeto al que apunta son cosas distintas.</a:t>
            </a:r>
            <a:r>
              <a:rPr lang="es-ES" dirty="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a:latin typeface="Arial" panose="020B0604020202020204" pitchFamily="34" charset="0"/>
              </a:rPr>
              <a:t>Comportamiento que le permite realizar tareas específicas, como a todos los objetos de su misma clase.</a:t>
            </a:r>
          </a:p>
          <a:p>
            <a:pPr eaLnBrk="1" hangingPunct="1"/>
            <a:r>
              <a:rPr lang="es-CR" altLang="es-AR" dirty="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1- Distintos colores</a:t>
            </a:r>
          </a:p>
          <a:p>
            <a:pPr marL="0" lvl="0" indent="0" rtl="0">
              <a:spcBef>
                <a:spcPts val="0"/>
              </a:spcBef>
              <a:spcAft>
                <a:spcPts val="0"/>
              </a:spcAft>
              <a:buNone/>
            </a:pPr>
            <a:r>
              <a:rPr lang="es-AR" dirty="0"/>
              <a:t>2- Distintas formas</a:t>
            </a:r>
          </a:p>
          <a:p>
            <a:pPr marL="0" lvl="0" indent="0" rtl="0">
              <a:spcBef>
                <a:spcPts val="0"/>
              </a:spcBef>
              <a:spcAft>
                <a:spcPts val="0"/>
              </a:spcAft>
              <a:buNone/>
            </a:pPr>
            <a:r>
              <a:rPr lang="es-AR" dirty="0"/>
              <a:t>-- Cableados o inalámbricos</a:t>
            </a:r>
          </a:p>
          <a:p>
            <a:pPr marL="0" lvl="0" indent="0" rtl="0">
              <a:spcBef>
                <a:spcPts val="0"/>
              </a:spcBef>
              <a:spcAft>
                <a:spcPts val="0"/>
              </a:spcAft>
              <a:buNone/>
            </a:pPr>
            <a:r>
              <a:rPr lang="es-AR" dirty="0"/>
              <a:t>3- Distintas marcas</a:t>
            </a:r>
          </a:p>
          <a:p>
            <a:pPr marL="0" lvl="0" indent="0" rtl="0">
              <a:spcBef>
                <a:spcPts val="0"/>
              </a:spcBef>
              <a:spcAft>
                <a:spcPts val="0"/>
              </a:spcAft>
              <a:buNone/>
            </a:pPr>
            <a:r>
              <a:rPr lang="es-AR" dirty="0"/>
              <a:t>4- Distintos usos</a:t>
            </a:r>
            <a:endParaRPr dirty="0"/>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sz="1200" dirty="0">
                <a:latin typeface="Franklin Gothic Medium" panose="020B0603020102020204" pitchFamily="34" charset="0"/>
                <a:ea typeface="Source Sans Pro"/>
                <a:cs typeface="Source Sans Pro"/>
                <a:sym typeface="Source Sans Pro"/>
              </a:rPr>
              <a:t>https://docs.microsoft.com/en-us/dotnet/standard/garbage-collection/</a:t>
            </a:r>
            <a:endParaRPr dirty="0"/>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a:latin typeface="Arial" panose="020B0604020202020204" pitchFamily="34" charset="0"/>
              </a:rPr>
              <a:t>El </a:t>
            </a:r>
            <a:r>
              <a:rPr lang="es-AR" altLang="es-AR" sz="1000" dirty="0" err="1">
                <a:latin typeface="Arial" panose="020B0604020202020204" pitchFamily="34" charset="0"/>
              </a:rPr>
              <a:t>Stack</a:t>
            </a:r>
            <a:r>
              <a:rPr lang="es-AR" altLang="es-AR" sz="1000" dirty="0">
                <a:latin typeface="Arial" panose="020B0604020202020204" pitchFamily="34" charset="0"/>
              </a:rPr>
              <a:t>, o Pila: es una sección de memoria que almacena los “tipos de valor” (</a:t>
            </a:r>
            <a:r>
              <a:rPr lang="es-AR" altLang="es-AR" sz="1000" dirty="0" err="1">
                <a:latin typeface="Arial" panose="020B0604020202020204" pitchFamily="34" charset="0"/>
              </a:rPr>
              <a:t>Value</a:t>
            </a:r>
            <a:r>
              <a:rPr lang="es-AR" altLang="es-AR" sz="1000" dirty="0">
                <a:latin typeface="Arial" panose="020B0604020202020204" pitchFamily="34" charset="0"/>
              </a:rPr>
              <a:t> </a:t>
            </a:r>
            <a:r>
              <a:rPr lang="es-AR" altLang="es-AR" sz="1000" dirty="0" err="1">
                <a:latin typeface="Arial" panose="020B0604020202020204" pitchFamily="34" charset="0"/>
              </a:rPr>
              <a:t>Types</a:t>
            </a:r>
            <a:r>
              <a:rPr lang="es-AR" altLang="es-AR" sz="1000" dirty="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a:latin typeface="Arial" panose="020B0604020202020204" pitchFamily="34" charset="0"/>
              </a:rPr>
              <a:t>stack</a:t>
            </a:r>
            <a:r>
              <a:rPr lang="es-AR" altLang="es-AR" sz="1000" dirty="0">
                <a:latin typeface="Arial" panose="020B0604020202020204" pitchFamily="34" charset="0"/>
              </a:rPr>
              <a:t> se comporta como una lista LIFO (</a:t>
            </a:r>
            <a:r>
              <a:rPr lang="es-AR" altLang="es-AR" sz="1000" dirty="0" err="1">
                <a:latin typeface="Arial" panose="020B0604020202020204" pitchFamily="34" charset="0"/>
              </a:rPr>
              <a:t>Last</a:t>
            </a:r>
            <a:r>
              <a:rPr lang="es-AR" altLang="es-AR" sz="1000" dirty="0">
                <a:latin typeface="Arial" panose="020B0604020202020204" pitchFamily="34" charset="0"/>
              </a:rPr>
              <a:t> In – </a:t>
            </a:r>
            <a:r>
              <a:rPr lang="es-AR" altLang="es-AR" sz="1000" dirty="0" err="1">
                <a:latin typeface="Arial" panose="020B0604020202020204" pitchFamily="34" charset="0"/>
              </a:rPr>
              <a:t>First</a:t>
            </a:r>
            <a:r>
              <a:rPr lang="es-AR" altLang="es-AR" sz="1000" dirty="0">
                <a:latin typeface="Arial" panose="020B0604020202020204" pitchFamily="34" charset="0"/>
              </a:rPr>
              <a:t> </a:t>
            </a:r>
            <a:r>
              <a:rPr lang="es-AR" altLang="es-AR" sz="1000" dirty="0" err="1">
                <a:latin typeface="Arial" panose="020B0604020202020204" pitchFamily="34" charset="0"/>
              </a:rPr>
              <a:t>Out</a:t>
            </a:r>
            <a:r>
              <a:rPr lang="es-AR" altLang="es-AR" sz="1000" dirty="0">
                <a:latin typeface="Arial" panose="020B0604020202020204" pitchFamily="34" charset="0"/>
              </a:rPr>
              <a:t>), donde se van apilando valores uno encima de otro y sólo se puede recuperar un valor </a:t>
            </a:r>
            <a:r>
              <a:rPr lang="es-AR" altLang="es-AR" sz="1000" dirty="0" err="1">
                <a:latin typeface="Arial" panose="020B0604020202020204" pitchFamily="34" charset="0"/>
              </a:rPr>
              <a:t>desapilando</a:t>
            </a:r>
            <a:r>
              <a:rPr lang="es-AR" altLang="es-AR" sz="1000" dirty="0">
                <a:latin typeface="Arial" panose="020B0604020202020204" pitchFamily="34" charset="0"/>
              </a:rPr>
              <a:t> los que tiene por encima. La memoria ocupada por los </a:t>
            </a:r>
            <a:r>
              <a:rPr lang="es-AR" altLang="es-AR" sz="1000" dirty="0" err="1">
                <a:latin typeface="Arial" panose="020B0604020202020204" pitchFamily="34" charset="0"/>
              </a:rPr>
              <a:t>Value</a:t>
            </a:r>
            <a:r>
              <a:rPr lang="es-AR" altLang="es-AR" sz="1000" dirty="0">
                <a:latin typeface="Arial" panose="020B0604020202020204" pitchFamily="34" charset="0"/>
              </a:rPr>
              <a:t> </a:t>
            </a:r>
            <a:r>
              <a:rPr lang="es-AR" altLang="es-AR" sz="1000" dirty="0" err="1">
                <a:latin typeface="Arial" panose="020B0604020202020204" pitchFamily="34" charset="0"/>
              </a:rPr>
              <a:t>Types</a:t>
            </a:r>
            <a:r>
              <a:rPr lang="es-AR" altLang="es-AR" sz="1000" dirty="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a:latin typeface="Arial" panose="020B0604020202020204" pitchFamily="34" charset="0"/>
              </a:rPr>
              <a:t>El </a:t>
            </a:r>
            <a:r>
              <a:rPr lang="es-AR" altLang="es-AR" sz="1000" dirty="0" err="1">
                <a:latin typeface="Arial" panose="020B0604020202020204" pitchFamily="34" charset="0"/>
              </a:rPr>
              <a:t>Heap</a:t>
            </a:r>
            <a:r>
              <a:rPr lang="es-AR" altLang="es-AR" sz="1000" dirty="0">
                <a:latin typeface="Arial" panose="020B0604020202020204" pitchFamily="34" charset="0"/>
              </a:rPr>
              <a:t>, o “Montón”: es unas sección de memoria que almacena los “tipos de referencia” (Reference </a:t>
            </a:r>
            <a:r>
              <a:rPr lang="es-AR" altLang="es-AR" sz="1000" dirty="0" err="1">
                <a:latin typeface="Arial" panose="020B0604020202020204" pitchFamily="34" charset="0"/>
              </a:rPr>
              <a:t>Types</a:t>
            </a:r>
            <a:r>
              <a:rPr lang="es-AR" altLang="es-AR" sz="1000" dirty="0">
                <a:latin typeface="Arial" panose="020B0604020202020204" pitchFamily="34" charset="0"/>
              </a:rPr>
              <a:t>), llamados así porque su almacenamiento se encuentra dividido</a:t>
            </a:r>
          </a:p>
          <a:p>
            <a:pPr lvl="1" eaLnBrk="1" hangingPunct="1">
              <a:buFontTx/>
              <a:buChar char="•"/>
            </a:pPr>
            <a:r>
              <a:rPr lang="es-AR" altLang="es-AR" sz="1000" dirty="0">
                <a:latin typeface="Arial" panose="020B0604020202020204" pitchFamily="34" charset="0"/>
              </a:rPr>
              <a:t>En el </a:t>
            </a:r>
            <a:r>
              <a:rPr lang="es-AR" altLang="es-AR" sz="1000" dirty="0" err="1">
                <a:latin typeface="Arial" panose="020B0604020202020204" pitchFamily="34" charset="0"/>
              </a:rPr>
              <a:t>stack</a:t>
            </a:r>
            <a:r>
              <a:rPr lang="es-AR" altLang="es-AR" sz="1000" dirty="0">
                <a:latin typeface="Arial" panose="020B0604020202020204" pitchFamily="34" charset="0"/>
              </a:rPr>
              <a:t> se almacena una referencia al contenido de la variable</a:t>
            </a:r>
          </a:p>
          <a:p>
            <a:pPr lvl="1" eaLnBrk="1" hangingPunct="1">
              <a:buFontTx/>
              <a:buChar char="•"/>
            </a:pPr>
            <a:r>
              <a:rPr lang="es-AR" altLang="es-AR" sz="1000" dirty="0">
                <a:latin typeface="Arial" panose="020B0604020202020204" pitchFamily="34" charset="0"/>
              </a:rPr>
              <a:t>En el </a:t>
            </a:r>
            <a:r>
              <a:rPr lang="es-AR" altLang="es-AR" sz="1000" dirty="0" err="1">
                <a:latin typeface="Arial" panose="020B0604020202020204" pitchFamily="34" charset="0"/>
              </a:rPr>
              <a:t>heap</a:t>
            </a:r>
            <a:r>
              <a:rPr lang="es-AR" altLang="es-AR" sz="1000" dirty="0">
                <a:latin typeface="Arial" panose="020B0604020202020204" pitchFamily="34" charset="0"/>
              </a:rPr>
              <a:t> se guarda el valor propiamente dicho de la variable</a:t>
            </a:r>
          </a:p>
          <a:p>
            <a:pPr marL="228600" lvl="0" indent="0" eaLnBrk="1" hangingPunct="1">
              <a:buFontTx/>
              <a:buNone/>
            </a:pPr>
            <a:r>
              <a:rPr lang="es-AR" altLang="es-AR" sz="1000" dirty="0">
                <a:latin typeface="Arial" panose="020B0604020202020204" pitchFamily="34" charset="0"/>
              </a:rPr>
              <a:t>Ejemplos de tipos por referencia son los </a:t>
            </a:r>
            <a:r>
              <a:rPr lang="es-AR" altLang="es-AR" sz="1000" dirty="0" err="1">
                <a:latin typeface="Arial" panose="020B0604020202020204" pitchFamily="34" charset="0"/>
              </a:rPr>
              <a:t>Strings</a:t>
            </a:r>
            <a:r>
              <a:rPr lang="es-AR" altLang="es-AR" sz="1000" dirty="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a:latin typeface="Arial" panose="020B0604020202020204" pitchFamily="34" charset="0"/>
              </a:rPr>
              <a:t>La memoria ocupada por los Reference </a:t>
            </a:r>
            <a:r>
              <a:rPr lang="es-AR" altLang="es-AR" sz="1000" dirty="0" err="1">
                <a:latin typeface="Arial" panose="020B0604020202020204" pitchFamily="34" charset="0"/>
              </a:rPr>
              <a:t>Types</a:t>
            </a:r>
            <a:r>
              <a:rPr lang="es-AR" altLang="es-AR" sz="1000" dirty="0">
                <a:latin typeface="Arial" panose="020B0604020202020204" pitchFamily="34" charset="0"/>
              </a:rPr>
              <a:t> es liberada automáticamente por el </a:t>
            </a:r>
            <a:r>
              <a:rPr lang="es-AR" altLang="es-AR" sz="1000" dirty="0" err="1">
                <a:latin typeface="Arial" panose="020B0604020202020204" pitchFamily="34" charset="0"/>
              </a:rPr>
              <a:t>Garbage</a:t>
            </a:r>
            <a:r>
              <a:rPr lang="es-AR" altLang="es-AR" sz="1000" dirty="0">
                <a:latin typeface="Arial" panose="020B0604020202020204" pitchFamily="34" charset="0"/>
              </a:rPr>
              <a:t> </a:t>
            </a:r>
            <a:r>
              <a:rPr lang="es-AR" altLang="es-AR" sz="1000" dirty="0" err="1">
                <a:latin typeface="Arial" panose="020B0604020202020204" pitchFamily="34" charset="0"/>
              </a:rPr>
              <a:t>Collector</a:t>
            </a:r>
            <a:r>
              <a:rPr lang="es-AR" altLang="es-AR" sz="1000" dirty="0">
                <a:latin typeface="Arial" panose="020B0604020202020204" pitchFamily="34" charset="0"/>
              </a:rPr>
              <a:t> del CLR, de manera no determinística (esto quiere decir que no se</a:t>
            </a:r>
            <a:r>
              <a:rPr lang="es-AR" altLang="es-AR" sz="1000" baseline="0" dirty="0">
                <a:latin typeface="Arial" panose="020B0604020202020204" pitchFamily="34" charset="0"/>
              </a:rPr>
              <a:t> </a:t>
            </a:r>
            <a:r>
              <a:rPr lang="es-AR" altLang="es-AR" sz="1000" dirty="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a:t>Programación II y </a:t>
            </a:r>
            <a:r>
              <a:rPr lang="es-AR" sz="2000" b="0" i="0" u="none" strike="noStrike" cap="none" dirty="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dirty="0"/>
              <a:t>Edición 2018 (</a:t>
            </a:r>
            <a:r>
              <a:rPr lang="es-AR" dirty="0" err="1"/>
              <a:t>rev.</a:t>
            </a:r>
            <a:r>
              <a:rPr lang="es-AR" dirty="0"/>
              <a:t> 2021)</a:t>
            </a:r>
            <a:endParaRPr sz="2000" b="0" i="0" u="none" strike="noStrike" cap="none" dirty="0">
              <a:solidFill>
                <a:schemeClr val="lt1"/>
              </a:solidFill>
              <a:latin typeface="Trebuchet MS"/>
              <a:ea typeface="Trebuchet MS"/>
              <a:cs typeface="Trebuchet MS"/>
              <a:sym typeface="Trebuchet MS"/>
            </a:endParaRPr>
          </a:p>
        </p:txBody>
      </p:sp>
      <p:sp>
        <p:nvSpPr>
          <p:cNvPr id="5"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a:solidFill>
                  <a:prstClr val="white"/>
                </a:solidFill>
                <a:latin typeface="Trebuchet MS" panose="020B0603020202020204"/>
              </a:rPr>
              <a:t>3</a:t>
            </a:r>
            <a:endParaRPr lang="es-AR" dirty="0">
              <a:solidFill>
                <a:prstClr val="white"/>
              </a:solidFill>
              <a:latin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y destrucción deterministas</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variable local se crea en el momento de declararla y se destruye al final del ámbito en el que está declarada. El punto inicial y el punto final de la vida del valor son deterministas; es decir, tienen lugar en momentos conocidos y fijos.</a:t>
            </a:r>
            <a:r>
              <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Tiempos de vida muy cortos por lo general</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 valor se declara en alguna parte de un método y no puede existir más allá de una llamada al método. Cuando un método devuelve un valor, lo que se devuelve es una copia del valor.</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1" indent="0" rtl="0">
              <a:spcBef>
                <a:spcPts val="500"/>
              </a:spcBef>
              <a:spcAft>
                <a:spcPts val="0"/>
              </a:spcAft>
              <a:buNone/>
            </a:pPr>
            <a:endParaRPr sz="2600" dirty="0">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valores locales son variables que se asignan en la pila (</a:t>
            </a:r>
            <a:r>
              <a:rPr lang="es-AR" sz="26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y no en el </a:t>
            </a:r>
            <a:r>
              <a:rPr lang="es-AR" sz="26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Managed</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Esto significa que, si se declara una variable cuyo tipo es uno de los primitivos (como </a:t>
            </a:r>
            <a:r>
              <a:rPr lang="es-AR" sz="26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int</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enum</a:t>
            </a:r>
            <a:r>
              <a:rPr lang="es-AR" sz="26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o </a:t>
            </a:r>
            <a:r>
              <a:rPr lang="es-AR" sz="26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bool</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no es posible usarla fuera del ámbito en el que se declara.</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ya no es válido fuera del bloque </a:t>
            </a:r>
            <a:r>
              <a:rPr lang="es-AR" sz="2600" dirty="0" err="1">
                <a:solidFill>
                  <a:srgbClr val="008000"/>
                </a:solidFill>
                <a:latin typeface="Consolas" panose="020B0609020204030204" pitchFamily="49" charset="0"/>
              </a:rPr>
              <a:t>for</a:t>
            </a:r>
            <a:endParaRPr lang="es-AR" sz="2600" dirty="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 se debe a que una función de eliminación explícita es una importante fuente de errores en otros lenguajes.</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Busca objetos inalcanzables y los destruye.</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convierte de nuevo en memoria binaria no utilizada.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a:solidFill>
                  <a:srgbClr val="0000FF"/>
                </a:solidFill>
                <a:latin typeface="Consolas" panose="020B0609020204030204" pitchFamily="49" charset="0"/>
              </a:rPr>
              <a:t>[visibilidad] </a:t>
            </a:r>
            <a:r>
              <a:rPr lang="es-AR" sz="2200" dirty="0" err="1">
                <a:solidFill>
                  <a:srgbClr val="0000FF"/>
                </a:solidFill>
                <a:latin typeface="Consolas" panose="020B0609020204030204" pitchFamily="49" charset="0"/>
              </a:rPr>
              <a:t>const</a:t>
            </a:r>
            <a:r>
              <a:rPr lang="es-AR" sz="2200" dirty="0">
                <a:solidFill>
                  <a:srgbClr val="0000FF"/>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velocidadLimite</a:t>
            </a:r>
            <a:r>
              <a:rPr lang="es-AR" sz="2200" dirty="0">
                <a:solidFill>
                  <a:srgbClr val="000000"/>
                </a:solidFill>
                <a:latin typeface="Consolas" panose="020B0609020204030204" pitchFamily="49" charset="0"/>
              </a:rPr>
              <a:t> = 90;</a:t>
            </a:r>
            <a:endParaRPr lang="es-AR" sz="2200" dirty="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constructores son métodos especiales que se utilizan para inicializar objetos al momento de su creación.</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0"/>
              </a:spcBef>
              <a:spcAft>
                <a:spcPts val="0"/>
              </a:spcAft>
              <a:buNone/>
            </a:pPr>
            <a:endParaRPr sz="10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En C#, la única forma de crear un objeto es mediante el uso de la palabra reservada </a:t>
            </a:r>
            <a:r>
              <a:rPr lang="es-AR" sz="26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adquirir y asignar memoria.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Aunque no se escriba ningún constructor, existe uno por defecto que se usa cuando se crea un objeto a partir de un tipo referencia.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constructores llevan el mismo nombre de la clase.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Poseen Comportamiento (métodos) y Estado (atributos).</a:t>
            </a:r>
          </a:p>
          <a:p>
            <a:pPr marL="558800" lvl="0" indent="-558800">
              <a:spcBef>
                <a:spcPts val="700"/>
              </a:spcBef>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acceder a los métodos o atributos se utiliza el . (punto).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latin typeface="Franklin Gothic Medium" panose="020B0603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defecto</a:t>
            </a:r>
            <a:endParaRPr sz="3600" b="0" i="0" u="none" strike="noStrike" cap="none" dirty="0">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Características de un constructor por defecto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Acceso público.</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tiene tipo de retorno (ni siquiera </a:t>
            </a:r>
            <a:r>
              <a:rPr lang="es-AR" sz="26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void</a:t>
            </a: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recibe ningún argumento.</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Inicializa todos los campos a </a:t>
            </a:r>
            <a:r>
              <a:rPr lang="es-AR" sz="26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cero</a:t>
            </a: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false </a:t>
            </a: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o </a:t>
            </a:r>
            <a:r>
              <a:rPr lang="es-AR" sz="26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null</a:t>
            </a:r>
            <a:r>
              <a:rPr lang="es-AR" sz="26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MiClase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Inicializar atributos de instancia aquí</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de instancia</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pPr marL="76200" indent="0">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mm;</a:t>
            </a:r>
          </a:p>
          <a:p>
            <a:pPr marL="76200" indent="0">
              <a:buNone/>
            </a:pPr>
            <a:r>
              <a:rPr lang="es-AR" sz="2000" dirty="0">
                <a:solidFill>
                  <a:srgbClr val="0000FF"/>
                </a:solidFill>
                <a:latin typeface="Consolas" panose="020B0609020204030204" pitchFamily="49" charset="0"/>
              </a:rPr>
              <a:t>       </a:t>
            </a: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dd</a:t>
            </a:r>
            <a:r>
              <a:rPr lang="es-AR" sz="2000" dirty="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Fecha()</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Inicializar atributos de instancia aquí</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a:t>
            </a:r>
            <a:endParaRPr lang="es-AR" sz="20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a:t>
            </a:r>
            <a:endParaRPr lang="es-AR" sz="20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dirty="0"/>
              <a:t>Constructores de instancia</a:t>
            </a:r>
            <a:endParaRPr dirty="0"/>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p>
          <a:p>
            <a:pPr marL="76200" indent="0">
              <a:buNone/>
            </a:pP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mm;</a:t>
            </a:r>
          </a:p>
          <a:p>
            <a:pPr marL="76200" indent="0">
              <a:buNone/>
            </a:pP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dd</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Fecha()</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this</a:t>
            </a:r>
            <a:r>
              <a:rPr lang="es-AR" sz="1800" dirty="0" err="1">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 = 1905;</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.mm = 4;</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.dd = 3;</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a:t>
            </a:r>
            <a:endParaRPr lang="es-AR" sz="18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dirty="0"/>
              <a:t>Constructores de instancia</a:t>
            </a:r>
            <a:endParaRPr dirty="0"/>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de instancia</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Fecha(</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anio</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dia</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this</a:t>
            </a:r>
            <a:r>
              <a:rPr lang="es-AR" sz="1800" dirty="0" err="1">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 = </a:t>
            </a:r>
            <a:r>
              <a:rPr lang="es-AR" sz="1800" dirty="0" err="1">
                <a:solidFill>
                  <a:srgbClr val="000000"/>
                </a:solidFill>
                <a:latin typeface="Consolas" panose="020B0609020204030204" pitchFamily="49" charset="0"/>
              </a:rPr>
              <a:t>anio</a:t>
            </a:r>
            <a:r>
              <a:rPr lang="es-AR" sz="1800" dirty="0">
                <a:solidFill>
                  <a:srgbClr val="000000"/>
                </a:solidFill>
                <a:latin typeface="Consolas" panose="020B0609020204030204" pitchFamily="49" charset="0"/>
              </a:rPr>
              <a:t>;</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.mm = mes;</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.dd = </a:t>
            </a:r>
            <a:r>
              <a:rPr lang="es-AR" sz="1800" dirty="0" err="1">
                <a:solidFill>
                  <a:srgbClr val="000000"/>
                </a:solidFill>
                <a:latin typeface="Consolas" panose="020B0609020204030204" pitchFamily="49" charset="0"/>
              </a:rPr>
              <a:t>dia</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Fecha(1905, 4, 3);</a:t>
            </a:r>
            <a:endParaRPr lang="es-AR" sz="18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dirty="0">
                <a:solidFill>
                  <a:srgbClr val="FFFFFF"/>
                </a:solidFill>
                <a:latin typeface="Source Sans Pro"/>
                <a:ea typeface="Source Sans Pro"/>
                <a:cs typeface="Source Sans Pro"/>
                <a:sym typeface="Source Sans Pro"/>
              </a:rPr>
              <a:t>Constructores estáticos</a:t>
            </a:r>
            <a:endParaRPr dirty="0">
              <a:solidFill>
                <a:srgbClr val="FFFFFF"/>
              </a:solidFill>
            </a:endParaRPr>
          </a:p>
        </p:txBody>
      </p:sp>
      <p:sp>
        <p:nvSpPr>
          <p:cNvPr id="552" name="Google Shape;552;p45"/>
          <p:cNvSpPr txBox="1"/>
          <p:nvPr/>
        </p:nvSpPr>
        <p:spPr>
          <a:xfrm>
            <a:off x="680320" y="2152000"/>
            <a:ext cx="9750613"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estáticos</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p>
          <a:p>
            <a:pPr marL="76200" indent="0">
              <a:buNone/>
            </a:pP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static</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var1;</a:t>
            </a:r>
          </a:p>
          <a:p>
            <a:pPr marL="76200" indent="0">
              <a:buNone/>
            </a:pP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static</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string</a:t>
            </a:r>
            <a:r>
              <a:rPr lang="es-AR" sz="1800" dirty="0">
                <a:solidFill>
                  <a:srgbClr val="000000"/>
                </a:solidFill>
                <a:latin typeface="Consolas" panose="020B0609020204030204" pitchFamily="49" charset="0"/>
              </a:rPr>
              <a:t> var2;</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static</a:t>
            </a:r>
            <a:r>
              <a:rPr lang="es-AR" sz="1800" dirty="0">
                <a:solidFill>
                  <a:srgbClr val="0000FF"/>
                </a:solidFill>
                <a:latin typeface="Consolas" panose="020B0609020204030204" pitchFamily="49" charset="0"/>
              </a:rPr>
              <a:t> </a:t>
            </a:r>
            <a:r>
              <a:rPr lang="es-AR" sz="1800" dirty="0">
                <a:solidFill>
                  <a:srgbClr val="000000"/>
                </a:solidFill>
                <a:latin typeface="Consolas" panose="020B0609020204030204" pitchFamily="49" charset="0"/>
              </a:rPr>
              <a:t>Clase()</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        var1 = 3;</a:t>
            </a:r>
          </a:p>
          <a:p>
            <a:r>
              <a:rPr lang="es-AR" sz="1800" dirty="0">
                <a:solidFill>
                  <a:srgbClr val="000000"/>
                </a:solidFill>
                <a:latin typeface="Consolas" panose="020B0609020204030204" pitchFamily="49" charset="0"/>
              </a:rPr>
              <a:t>        var2 = </a:t>
            </a:r>
            <a:r>
              <a:rPr lang="es-AR" sz="1800" dirty="0">
                <a:solidFill>
                  <a:srgbClr val="A31515"/>
                </a:solidFill>
                <a:latin typeface="Consolas" panose="020B0609020204030204" pitchFamily="49" charset="0"/>
              </a:rPr>
              <a:t>"Algo"</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nombre asignado a la instancia de tipo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 objeto.</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vez inicializado el objeto se puede utilizar para manipular sus atributos y llamar a sus métodos.</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Franklin Gothic Medium" panose="020B0603020102020204" pitchFamily="34" charset="0"/>
                <a:ea typeface="Source Sans Pro"/>
                <a:cs typeface="Source Sans Pro"/>
                <a:sym typeface="Source Sans Pro"/>
              </a:rPr>
              <a:t>	</a:t>
            </a:r>
            <a:endParaRPr sz="2800" dirty="0">
              <a:solidFill>
                <a:srgbClr val="FFFFFF"/>
              </a:solidFill>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 =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a:solidFill>
                <a:srgbClr val="000000"/>
              </a:solidFill>
              <a:latin typeface="Consolas" panose="020B0609020204030204" pitchFamily="49" charset="0"/>
            </a:endParaRPr>
          </a:p>
          <a:p>
            <a:pPr marL="0" indent="0">
              <a:spcBef>
                <a:spcPts val="0"/>
              </a:spcBef>
              <a:buNone/>
            </a:pPr>
            <a:r>
              <a:rPr lang="es-AR" sz="2600" dirty="0" err="1">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 =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un constructor para inicializar un objeto en esa memoria.</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Llamadas a métodos y atributos.</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liberará memoria cuando lo crea necesario.</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En .NET el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será el encargado de liberar memoria.</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Cada vez que creamos un nuevo objeto, el CLR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Common</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Lenguage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Runtime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asigna memoria desde la porción gestionada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0" rtl="0">
              <a:spcBef>
                <a:spcPts val="700"/>
              </a:spcBef>
              <a:spcAft>
                <a:spcPts val="0"/>
              </a:spcAft>
              <a:buNone/>
            </a:pPr>
            <a:endParaRPr sz="10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Eventualmente el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liberará memoria de objetos sin referencia.</a:t>
            </a:r>
          </a:p>
          <a:p>
            <a:pPr marL="914400" lvl="0" indent="-361950" rtl="0">
              <a:spcBef>
                <a:spcPts val="700"/>
              </a:spcBef>
              <a:spcAft>
                <a:spcPts val="0"/>
              </a:spcAft>
              <a:buClr>
                <a:srgbClr val="FFCC29"/>
              </a:buClr>
              <a:buSzPts val="2100"/>
              <a:buFont typeface="Noto Sans Symbols"/>
              <a:buChar char="●"/>
            </a:pP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puede invocar, pero no siempre </a:t>
            </a:r>
            <a:r>
              <a:rPr lang="es-AR" sz="280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 recomendable</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dirty="0">
              <a:latin typeface="Franklin Gothic Medium" panose="020B0603020102020204" pitchFamily="34" charset="0"/>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endParaRPr sz="3200" dirty="0">
              <a:latin typeface="Franklin Gothic Medium" panose="020B0603020102020204" pitchFamily="34" charset="0"/>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(Montón).</a:t>
            </a:r>
          </a:p>
          <a:p>
            <a:pPr marL="558800" lvl="0" indent="-590550" rtl="0">
              <a:lnSpc>
                <a:spcPct val="90000"/>
              </a:lnSpc>
              <a:spcBef>
                <a:spcPts val="98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administrado por el </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tipos</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VALOR</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se almacenan en el</a:t>
            </a:r>
          </a:p>
          <a:p>
            <a:pPr lvl="0" rtl="0">
              <a:lnSpc>
                <a:spcPct val="90000"/>
              </a:lnSpc>
              <a:spcBef>
                <a:spcPts val="980"/>
              </a:spcBef>
              <a:spcAft>
                <a:spcPts val="0"/>
              </a:spcAft>
              <a:buClr>
                <a:srgbClr val="FFCC29"/>
              </a:buClr>
              <a:buSzPts val="2600"/>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tipos </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REFERENCIA</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se almacenan en</a:t>
            </a:r>
          </a:p>
          <a:p>
            <a:pPr lvl="0" rtl="0">
              <a:lnSpc>
                <a:spcPct val="90000"/>
              </a:lnSpc>
              <a:spcBef>
                <a:spcPts val="980"/>
              </a:spcBef>
              <a:spcAft>
                <a:spcPts val="0"/>
              </a:spcAft>
              <a:buClr>
                <a:srgbClr val="FFCC29"/>
              </a:buClr>
              <a:buSzPts val="2600"/>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el </a:t>
            </a: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a:effectLst>
                <a:outerShdw blurRad="38100" dist="38100" dir="2700000" algn="tl">
                  <a:srgbClr val="000000">
                    <a:alpha val="43137"/>
                  </a:srgbClr>
                </a:outerShdw>
              </a:effectLst>
              <a:latin typeface="Franklin Gothic Medium" panose="020B0603020102020204" pitchFamily="34" charset="0"/>
            </a:endParaRPr>
          </a:p>
        </p:txBody>
      </p:sp>
      <p:sp>
        <p:nvSpPr>
          <p:cNvPr id="2" name="Rectángulo redondeado 1"/>
          <p:cNvSpPr/>
          <p:nvPr/>
        </p:nvSpPr>
        <p:spPr>
          <a:xfrm>
            <a:off x="7653867" y="2861733"/>
            <a:ext cx="2319866" cy="23351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Conector recto 6"/>
          <p:cNvCxnSpPr/>
          <p:nvPr/>
        </p:nvCxnSpPr>
        <p:spPr>
          <a:xfrm>
            <a:off x="7653867" y="3467100"/>
            <a:ext cx="23359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7653868" y="4018752"/>
            <a:ext cx="2319866"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p:cNvSpPr txBox="1"/>
          <p:nvPr/>
        </p:nvSpPr>
        <p:spPr>
          <a:xfrm>
            <a:off x="8232579" y="3037386"/>
            <a:ext cx="1178528" cy="307777"/>
          </a:xfrm>
          <a:prstGeom prst="rect">
            <a:avLst/>
          </a:prstGeom>
          <a:noFill/>
        </p:spPr>
        <p:txBody>
          <a:bodyPr wrap="none" rtlCol="0">
            <a:spAutoFit/>
          </a:bodyPr>
          <a:lstStyle/>
          <a:p>
            <a:r>
              <a:rPr lang="es-AR" dirty="0"/>
              <a:t>Int32: 26068</a:t>
            </a:r>
          </a:p>
        </p:txBody>
      </p:sp>
      <p:sp>
        <p:nvSpPr>
          <p:cNvPr id="16" name="CuadroTexto 15"/>
          <p:cNvSpPr txBox="1"/>
          <p:nvPr/>
        </p:nvSpPr>
        <p:spPr>
          <a:xfrm>
            <a:off x="8373615" y="3543034"/>
            <a:ext cx="880369" cy="307777"/>
          </a:xfrm>
          <a:prstGeom prst="rect">
            <a:avLst/>
          </a:prstGeom>
          <a:noFill/>
        </p:spPr>
        <p:txBody>
          <a:bodyPr wrap="none" rtlCol="0">
            <a:spAutoFit/>
          </a:bodyPr>
          <a:lstStyle/>
          <a:p>
            <a:r>
              <a:rPr lang="es-AR" dirty="0"/>
              <a:t>short: 63</a:t>
            </a:r>
          </a:p>
        </p:txBody>
      </p:sp>
      <p:sp>
        <p:nvSpPr>
          <p:cNvPr id="17" name="CuadroTexto 16"/>
          <p:cNvSpPr txBox="1"/>
          <p:nvPr/>
        </p:nvSpPr>
        <p:spPr>
          <a:xfrm>
            <a:off x="8477809" y="4731990"/>
            <a:ext cx="671979" cy="307777"/>
          </a:xfrm>
          <a:prstGeom prst="rect">
            <a:avLst/>
          </a:prstGeom>
          <a:noFill/>
        </p:spPr>
        <p:txBody>
          <a:bodyPr wrap="none" rtlCol="0">
            <a:spAutoFit/>
          </a:bodyPr>
          <a:lstStyle/>
          <a:p>
            <a:r>
              <a:rPr lang="es-AR" dirty="0" err="1"/>
              <a:t>char</a:t>
            </a:r>
            <a:r>
              <a:rPr lang="es-AR" dirty="0"/>
              <a:t>: j</a:t>
            </a:r>
          </a:p>
        </p:txBody>
      </p:sp>
      <p:sp>
        <p:nvSpPr>
          <p:cNvPr id="18" name="CuadroTexto 17"/>
          <p:cNvSpPr txBox="1"/>
          <p:nvPr/>
        </p:nvSpPr>
        <p:spPr>
          <a:xfrm>
            <a:off x="8487426" y="4142945"/>
            <a:ext cx="652743" cy="307777"/>
          </a:xfrm>
          <a:prstGeom prst="rect">
            <a:avLst/>
          </a:prstGeom>
          <a:noFill/>
        </p:spPr>
        <p:txBody>
          <a:bodyPr wrap="none" rtlCol="0">
            <a:spAutoFit/>
          </a:bodyPr>
          <a:lstStyle/>
          <a:p>
            <a:r>
              <a:rPr lang="es-AR" dirty="0" err="1"/>
              <a:t>String</a:t>
            </a:r>
            <a:endParaRPr lang="es-AR" dirty="0"/>
          </a:p>
        </p:txBody>
      </p:sp>
      <p:sp>
        <p:nvSpPr>
          <p:cNvPr id="19" name="CuadroTexto 18"/>
          <p:cNvSpPr txBox="1"/>
          <p:nvPr/>
        </p:nvSpPr>
        <p:spPr>
          <a:xfrm>
            <a:off x="8468190" y="5195667"/>
            <a:ext cx="697627" cy="307777"/>
          </a:xfrm>
          <a:prstGeom prst="rect">
            <a:avLst/>
          </a:prstGeom>
          <a:noFill/>
        </p:spPr>
        <p:txBody>
          <a:bodyPr wrap="none" rtlCol="0">
            <a:spAutoFit/>
          </a:bodyPr>
          <a:lstStyle/>
          <a:p>
            <a:r>
              <a:rPr lang="es-AR" b="1" dirty="0">
                <a:effectLst>
                  <a:outerShdw blurRad="38100" dist="38100" dir="2700000" algn="tl">
                    <a:srgbClr val="000000">
                      <a:alpha val="43137"/>
                    </a:srgbClr>
                  </a:outerShdw>
                </a:effectLst>
                <a:latin typeface="Franklin Gothic Medium" panose="020B0603020102020204" pitchFamily="34" charset="0"/>
              </a:rPr>
              <a:t>STACK</a:t>
            </a:r>
          </a:p>
        </p:txBody>
      </p:sp>
      <p:sp>
        <p:nvSpPr>
          <p:cNvPr id="13" name="Rectángulo redondeado 12"/>
          <p:cNvSpPr/>
          <p:nvPr/>
        </p:nvSpPr>
        <p:spPr>
          <a:xfrm>
            <a:off x="10426666" y="3658136"/>
            <a:ext cx="1379220" cy="1537531"/>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p:cNvSpPr/>
          <p:nvPr/>
        </p:nvSpPr>
        <p:spPr>
          <a:xfrm>
            <a:off x="10620586" y="4148544"/>
            <a:ext cx="1036320"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CuadroTexto 21"/>
          <p:cNvSpPr txBox="1"/>
          <p:nvPr/>
        </p:nvSpPr>
        <p:spPr>
          <a:xfrm>
            <a:off x="10683332" y="4272737"/>
            <a:ext cx="910827" cy="307777"/>
          </a:xfrm>
          <a:prstGeom prst="rect">
            <a:avLst/>
          </a:prstGeom>
          <a:noFill/>
        </p:spPr>
        <p:txBody>
          <a:bodyPr wrap="none" rtlCol="0">
            <a:spAutoFit/>
          </a:bodyPr>
          <a:lstStyle/>
          <a:p>
            <a:r>
              <a:rPr lang="es-AR" dirty="0"/>
              <a:t>Un Texto</a:t>
            </a:r>
          </a:p>
        </p:txBody>
      </p:sp>
      <p:sp>
        <p:nvSpPr>
          <p:cNvPr id="23" name="CuadroTexto 22"/>
          <p:cNvSpPr txBox="1"/>
          <p:nvPr/>
        </p:nvSpPr>
        <p:spPr>
          <a:xfrm>
            <a:off x="10809942" y="5195667"/>
            <a:ext cx="612668" cy="307777"/>
          </a:xfrm>
          <a:prstGeom prst="rect">
            <a:avLst/>
          </a:prstGeom>
          <a:noFill/>
        </p:spPr>
        <p:txBody>
          <a:bodyPr wrap="none" rtlCol="0">
            <a:spAutoFit/>
          </a:bodyPr>
          <a:lstStyle/>
          <a:p>
            <a:r>
              <a:rPr lang="es-AR" b="1" dirty="0">
                <a:effectLst>
                  <a:outerShdw blurRad="38100" dist="38100" dir="2700000" algn="tl">
                    <a:srgbClr val="000000">
                      <a:alpha val="43137"/>
                    </a:srgbClr>
                  </a:outerShdw>
                </a:effectLst>
                <a:latin typeface="Franklin Gothic Medium" panose="020B0603020102020204" pitchFamily="34" charset="0"/>
              </a:rPr>
              <a:t>HEAP</a:t>
            </a:r>
          </a:p>
        </p:txBody>
      </p:sp>
      <p:sp>
        <p:nvSpPr>
          <p:cNvPr id="15" name="Flecha curvada hacia arriba 14"/>
          <p:cNvSpPr/>
          <p:nvPr/>
        </p:nvSpPr>
        <p:spPr>
          <a:xfrm flipV="1">
            <a:off x="9694678" y="3871330"/>
            <a:ext cx="1112613" cy="402276"/>
          </a:xfrm>
          <a:prstGeom prst="curvedUpArrow">
            <a:avLst/>
          </a:prstGeom>
          <a:solidFill>
            <a:schemeClr val="bg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7" name="Recortar rectángulo de esquina sencilla 26"/>
          <p:cNvSpPr/>
          <p:nvPr/>
        </p:nvSpPr>
        <p:spPr>
          <a:xfrm>
            <a:off x="7668380" y="6313718"/>
            <a:ext cx="1882019" cy="387666"/>
          </a:xfrm>
          <a:prstGeom prst="snip1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28" name="CuadroTexto 27"/>
          <p:cNvSpPr txBox="1"/>
          <p:nvPr/>
        </p:nvSpPr>
        <p:spPr>
          <a:xfrm>
            <a:off x="7815447" y="6355068"/>
            <a:ext cx="1457450" cy="307777"/>
          </a:xfrm>
          <a:prstGeom prst="rect">
            <a:avLst/>
          </a:prstGeom>
          <a:noFill/>
        </p:spPr>
        <p:txBody>
          <a:bodyPr wrap="none" rtlCol="0">
            <a:spAutoFit/>
          </a:bodyPr>
          <a:lstStyle/>
          <a:p>
            <a:r>
              <a:rPr lang="es-AR" dirty="0"/>
              <a:t>Reference </a:t>
            </a:r>
            <a:r>
              <a:rPr lang="es-AR" dirty="0" err="1"/>
              <a:t>Type</a:t>
            </a:r>
            <a:endParaRPr lang="es-AR" dirty="0"/>
          </a:p>
        </p:txBody>
      </p:sp>
      <p:sp>
        <p:nvSpPr>
          <p:cNvPr id="29" name="Recortar rectángulo de esquina sencilla 28"/>
          <p:cNvSpPr/>
          <p:nvPr/>
        </p:nvSpPr>
        <p:spPr>
          <a:xfrm>
            <a:off x="7653867" y="5857126"/>
            <a:ext cx="1882019" cy="387666"/>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30" name="CuadroTexto 29"/>
          <p:cNvSpPr txBox="1"/>
          <p:nvPr/>
        </p:nvSpPr>
        <p:spPr>
          <a:xfrm>
            <a:off x="7800934" y="5898476"/>
            <a:ext cx="1090363" cy="307777"/>
          </a:xfrm>
          <a:prstGeom prst="rect">
            <a:avLst/>
          </a:prstGeom>
          <a:noFill/>
        </p:spPr>
        <p:txBody>
          <a:bodyPr wrap="none" rtlCol="0">
            <a:spAutoFit/>
          </a:bodyPr>
          <a:lstStyle/>
          <a:p>
            <a:r>
              <a:rPr lang="es-AR" dirty="0" err="1"/>
              <a:t>Value</a:t>
            </a:r>
            <a:r>
              <a:rPr lang="es-AR" dirty="0"/>
              <a:t> </a:t>
            </a:r>
            <a:r>
              <a:rPr lang="es-AR" dirty="0" err="1"/>
              <a:t>Type</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p:bldP spid="16" grpId="0"/>
      <p:bldP spid="17" grpId="0"/>
      <p:bldP spid="18" grpId="0"/>
      <p:bldP spid="19" grpId="0"/>
      <p:bldP spid="13" grpId="0" animBg="1"/>
      <p:bldP spid="21" grpId="0" animBg="1"/>
      <p:bldP spid="22" grpId="0"/>
      <p:bldP spid="23" grpId="0"/>
      <p:bldP spid="15" grpId="0" animBg="1"/>
      <p:bldP spid="27" grpId="0" animBg="1"/>
      <p:bldP spid="28" grpId="0"/>
      <p:bldP spid="29"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a:t>
            </a:r>
            <a:r>
              <a:rPr lang="es-AR" sz="280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variable </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local está vinculado al ámbito en el que está declarada.</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vida corto (en general).</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y destrucción deterministas.</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dinámico no está vinculado a su ámbito.</a:t>
            </a:r>
          </a:p>
          <a:p>
            <a:pPr marL="1016000" lvl="1" indent="-590550">
              <a:spcBef>
                <a:spcPts val="70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vida más largo.</a:t>
            </a:r>
          </a:p>
          <a:p>
            <a:pPr marL="1016000" lvl="1" indent="-590550">
              <a:spcBef>
                <a:spcPts val="70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no determinista.</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2122</Words>
  <Application>Microsoft Office PowerPoint</Application>
  <PresentationFormat>Panorámica</PresentationFormat>
  <Paragraphs>247</Paragraphs>
  <Slides>29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Trebuchet MS</vt:lpstr>
      <vt:lpstr>Noto Sans Symbols</vt:lpstr>
      <vt:lpstr>Source Sans Pro</vt:lpstr>
      <vt:lpstr>Franklin Gothic Medium</vt:lpstr>
      <vt:lpstr>Calibri</vt:lpstr>
      <vt:lpstr>Consolas</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de instancia</vt:lpstr>
      <vt:lpstr>Ejemplo</vt:lpstr>
      <vt:lpstr>Constructores de instancia</vt:lpstr>
      <vt:lpstr>Constructores por defecto</vt:lpstr>
      <vt:lpstr>Constructores de instancia</vt:lpstr>
      <vt:lpstr>Constructores de instancia</vt:lpstr>
      <vt:lpstr>Constructores estáticos</vt:lpstr>
      <vt:lpstr>Constructores estáticos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Darth Vader</cp:lastModifiedBy>
  <cp:revision>20</cp:revision>
  <dcterms:modified xsi:type="dcterms:W3CDTF">2021-09-21T19:58:08Z</dcterms:modified>
</cp:coreProperties>
</file>