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/>
              <a:t>Tipos Genéricos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 dirty="0"/>
              <a:t>Programación II y </a:t>
            </a:r>
            <a:r>
              <a:rPr lang="es-AR" dirty="0">
                <a:solidFill>
                  <a:schemeClr val="lt1"/>
                </a:solidFill>
                <a:ea typeface="Trebuchet MS"/>
                <a:cs typeface="Trebuchet MS"/>
                <a:sym typeface="Trebuchet MS"/>
              </a:rPr>
              <a:t>Laboratorio de Computación II</a:t>
            </a: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pPr lvl="0">
              <a:spcBef>
                <a:spcPts val="0"/>
              </a:spcBef>
              <a:buClr>
                <a:schemeClr val="lt1"/>
              </a:buClr>
              <a:buSzPts val="2000"/>
            </a:pPr>
            <a:r>
              <a:rPr lang="es-AR"/>
              <a:t>Edición 2021</a:t>
            </a:r>
            <a:endParaRPr lang="es-AR" dirty="0">
              <a:solidFill>
                <a:schemeClr val="lt1"/>
              </a:solidFill>
              <a:ea typeface="Trebuchet MS"/>
              <a:cs typeface="Trebuchet MS"/>
              <a:sym typeface="Trebuchet MS"/>
            </a:endParaRPr>
          </a:p>
          <a:p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75819" y="2733709"/>
            <a:ext cx="2627571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  <a:buNone/>
            </a:pPr>
            <a:r>
              <a:rPr lang="es-AR" dirty="0">
                <a:solidFill>
                  <a:prstClr val="white"/>
                </a:solidFill>
                <a:latin typeface="Trebuchet MS" panose="020B0603020202020204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7901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Métodos y </a:t>
            </a:r>
            <a:r>
              <a:rPr lang="es-AR" dirty="0" err="1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511420" cy="3599316"/>
          </a:xfrm>
        </p:spPr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 que un método sea genérico, no hace falta que la clase también lo sea: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1" y="3007926"/>
            <a:ext cx="9613861" cy="36440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100"/>
              </a:spcBef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Prueba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OpTest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&gt;(T s, T t)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(s == t);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OpTest2&lt;</a:t>
            </a:r>
            <a:r>
              <a:rPr lang="fr-F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&gt;(T s, T t) </a:t>
            </a:r>
            <a:r>
              <a:rPr lang="fr-F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: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fr-F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(s == t);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76200" indent="0">
              <a:spcBef>
                <a:spcPts val="100"/>
              </a:spcBef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092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Generics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el mecanismo de implementación de clases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parametrizadas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introducido en la versión 2.0 del lenguaje C#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pPr marL="0" indent="0">
              <a:buNone/>
              <a:defRPr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clase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parametrizada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es exactamente igual a una clase de las habituales, salvo por un pequeño detalle: su definición contiene algún elemento que depende de un parámetro que debe ser especificado en el momento de la declaración de un objeto de dicha clase.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0934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Esto puede resultar extremadamente útil a la hora de programar clases genéricas, capaces de implementar un </a:t>
            </a:r>
            <a:r>
              <a:rPr lang="es-AR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tipado</a:t>
            </a: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fuerte sin necesidad de conocer a priori los tipos para los que serán utilizadas.</a:t>
            </a:r>
            <a:endParaRPr lang="es-E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>
              <a:defRPr/>
            </a:pPr>
            <a:endParaRPr lang="es-ES" sz="2800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latin typeface="Franklin Gothic Medium" panose="020B0603020102020204" pitchFamily="34" charset="0"/>
              </a:rPr>
              <a:t>List</a:t>
            </a:r>
            <a:r>
              <a:rPr lang="es-ES" sz="2800" dirty="0">
                <a:latin typeface="Franklin Gothic Medium" panose="020B0603020102020204" pitchFamily="34" charset="0"/>
              </a:rPr>
              <a:t> es una clase </a:t>
            </a:r>
            <a:r>
              <a:rPr lang="es-ES" sz="2800" dirty="0" err="1">
                <a:latin typeface="Franklin Gothic Medium" panose="020B0603020102020204" pitchFamily="34" charset="0"/>
              </a:rPr>
              <a:t>parametrizada</a:t>
            </a:r>
            <a:r>
              <a:rPr lang="es-ES" sz="2800" dirty="0">
                <a:latin typeface="Franklin Gothic Medium" panose="020B0603020102020204" pitchFamily="34" charset="0"/>
              </a:rPr>
              <a:t>:</a:t>
            </a:r>
          </a:p>
          <a:p>
            <a:pPr lvl="1">
              <a:defRPr/>
            </a:pPr>
            <a:endParaRPr lang="es-ES" sz="2400" dirty="0">
              <a:latin typeface="Franklin Gothic Medium" panose="020B0603020102020204" pitchFamily="34" charset="0"/>
            </a:endParaRPr>
          </a:p>
          <a:p>
            <a:pPr lvl="1">
              <a:defRPr/>
            </a:pPr>
            <a:endParaRPr lang="es-ES" sz="2400" dirty="0">
              <a:latin typeface="Franklin Gothic Medium" panose="020B0603020102020204" pitchFamily="34" charset="0"/>
            </a:endParaRPr>
          </a:p>
          <a:p>
            <a:pPr>
              <a:defRPr/>
            </a:pPr>
            <a:r>
              <a:rPr lang="es-ES" sz="2800" dirty="0" err="1">
                <a:latin typeface="Franklin Gothic Medium" panose="020B0603020102020204" pitchFamily="34" charset="0"/>
              </a:rPr>
              <a:t>Dictonary</a:t>
            </a:r>
            <a:r>
              <a:rPr lang="es-ES" sz="2800" dirty="0">
                <a:latin typeface="Franklin Gothic Medium" panose="020B0603020102020204" pitchFamily="34" charset="0"/>
              </a:rPr>
              <a:t> es otro ejemplo, con dos parámetros:</a:t>
            </a:r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4700788"/>
            <a:ext cx="9613861" cy="386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List&lt;Parametro&gt; l = </a:t>
            </a:r>
            <a:r>
              <a:rPr lang="es-AR" sz="200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>
                <a:solidFill>
                  <a:srgbClr val="000000"/>
                </a:solidFill>
                <a:latin typeface="Consolas" panose="020B0609020204030204" pitchFamily="49" charset="0"/>
              </a:rPr>
              <a:t> List&lt;Parametro&gt;();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0" y="5781153"/>
            <a:ext cx="9613861" cy="3863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Dictionary&lt;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m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Dictionary&lt;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  <a:endParaRPr lang="es-ES" altLang="es-AR" sz="2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3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r>
              <a:rPr lang="es-AR" dirty="0"/>
              <a:t> – Uso simple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Mensaje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miAtributo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 ...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tipoMio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41279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Generics</a:t>
            </a:r>
            <a:r>
              <a:rPr lang="es-AR" dirty="0"/>
              <a:t> – Uso menos simple</a:t>
            </a:r>
          </a:p>
        </p:txBody>
      </p:sp>
      <p:sp>
        <p:nvSpPr>
          <p:cNvPr id="5" name="Google Shape;408;p22"/>
          <p:cNvSpPr txBox="1">
            <a:spLocks/>
          </p:cNvSpPr>
          <p:nvPr/>
        </p:nvSpPr>
        <p:spPr>
          <a:xfrm>
            <a:off x="680321" y="2273832"/>
            <a:ext cx="9613861" cy="38856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76200" indent="0">
              <a:buNone/>
            </a:pP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Mensajero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T miAtr1;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U miAtr2;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&lt;T, U&gt;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miDiccionario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tipoTexto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76200" indent="0">
              <a:buNone/>
            </a:pP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tipoMio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Mensaje&lt;</a:t>
            </a:r>
            <a:r>
              <a:rPr lang="es-A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MiClase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3314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Restricciones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Una buena regla consiste en aplicar el mayor número de restricciones posible que siga permitiendo manejar los tipos que se deben utilizar.</a:t>
            </a:r>
            <a:endParaRPr lang="es-E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endParaRPr lang="es-AR" dirty="0"/>
          </a:p>
        </p:txBody>
      </p:sp>
      <p:sp>
        <p:nvSpPr>
          <p:cNvPr id="4" name="Google Shape;408;p22"/>
          <p:cNvSpPr txBox="1">
            <a:spLocks/>
          </p:cNvSpPr>
          <p:nvPr/>
        </p:nvSpPr>
        <p:spPr>
          <a:xfrm>
            <a:off x="680320" y="3271234"/>
            <a:ext cx="9613861" cy="31676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Mensajero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Mensaje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rgbClr val="2B91AF"/>
                </a:solidFill>
                <a:latin typeface="Consolas" panose="020B0609020204030204" pitchFamily="49" charset="0"/>
              </a:rPr>
              <a:t>EjemploComplejo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K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    // Implemente interfaz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s-AR" dirty="0" err="1">
                <a:solidFill>
                  <a:srgbClr val="2B91AF"/>
                </a:solidFill>
                <a:latin typeface="Consolas" panose="020B0609020204030204" pitchFamily="49" charset="0"/>
              </a:rPr>
              <a:t>IComparable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8000"/>
                </a:solidFill>
                <a:latin typeface="Consolas" panose="020B0609020204030204" pitchFamily="49" charset="0"/>
              </a:rPr>
              <a:t>    // V tenga constructor por defecto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{ }</a:t>
            </a:r>
            <a:endParaRPr lang="es-ES" kern="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76200" indent="0">
              <a:buNone/>
            </a:pP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Restricciones</a:t>
            </a:r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341827"/>
              </p:ext>
            </p:extLst>
          </p:nvPr>
        </p:nvGraphicFramePr>
        <p:xfrm>
          <a:off x="232010" y="1997147"/>
          <a:ext cx="10062172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1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1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Restricción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rebuchet MS (Cuerpo)"/>
                          <a:cs typeface="Arial" charset="0"/>
                        </a:rPr>
                        <a:t>Descripción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T : </a:t>
                      </a: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struct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un tipo de valor.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T : </a:t>
                      </a: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class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un tipo de referencia.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</a:t>
                      </a: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unmanaged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no debe ser un tipo de referencia y no debe contener ningún miembro de tipo de referencia en ningún nivel de anidamiento.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new()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tener un constructor sin parámetros público. Cuando se usa conjuntamente con otras restricciones, la restricción new() debe especificarse en último lugar.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&lt;nombre de clase base&gt;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o derivarse de la clase base especificada.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where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 T : &lt;nombre de </a:t>
                      </a:r>
                      <a:r>
                        <a:rPr kumimoji="0" lang="fr-F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interfaz</a:t>
                      </a:r>
                      <a:r>
                        <a:rPr kumimoji="0" lang="fr-F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&gt;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debe ser o implementar la interfaz especificada. Pueden especificarse varias restricciones de interfaz. La interfaz de restricciones también puede ser genérica.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where</a:t>
                      </a: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</a:rPr>
                        <a:t> T : U</a:t>
                      </a: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D360E"/>
                          </a:solidFill>
                          <a:effectLst/>
                          <a:latin typeface="Trebuchet MS (Cuerpo)"/>
                          <a:cs typeface="Arial" charset="0"/>
                        </a:rPr>
                        <a:t>El argumento de tipo proporcionado por T debe ser o derivarse del argumento proporcionado para U.</a:t>
                      </a:r>
                      <a:endParaRPr kumimoji="0" lang="es-AR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9D360E"/>
                        </a:solidFill>
                        <a:effectLst/>
                        <a:latin typeface="Trebuchet MS (Cuerpo)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7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Restricciones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Algunas de estas restricciones son mutuamente excluyentes.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Todos los tipos de valor deben tener un constructor sin parámetros accesible.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implica la restricción new() y la restricción new() no se puede combinar con la 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.</a:t>
            </a:r>
          </a:p>
          <a:p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La restricción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unmanaged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no se puede combinar con las restricciones </a:t>
            </a:r>
            <a:r>
              <a:rPr lang="es-A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struct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o new().</a:t>
            </a:r>
          </a:p>
        </p:txBody>
      </p:sp>
    </p:spTree>
    <p:extLst>
      <p:ext uri="{BB962C8B-B14F-4D97-AF65-F5344CB8AC3E}">
        <p14:creationId xmlns:p14="http://schemas.microsoft.com/office/powerpoint/2010/main" val="55376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A92FA-9E64-46CC-8300-0E1292B6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Restricción </a:t>
            </a:r>
            <a:r>
              <a:rPr lang="es-ES" dirty="0" err="1"/>
              <a:t>Unmanaged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75081-4332-44E2-AC98-0CA4E4C974E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Hash&lt;T&gt;(T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value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where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 :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unmanaged</a:t>
            </a: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…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Hash(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Point());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Okay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Hash(42);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Okay</a:t>
            </a: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Hash(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"hello"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 </a:t>
            </a:r>
            <a:r>
              <a:rPr lang="en-US" b="0" i="0" dirty="0">
                <a:solidFill>
                  <a:srgbClr val="008000"/>
                </a:solidFill>
                <a:effectLst/>
                <a:latin typeface="SFMono-Regular"/>
              </a:rPr>
              <a:t>// Error: Type string does not satisfy the unmanaged constraint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71804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161</TotalTime>
  <Words>703</Words>
  <Application>Microsoft Office PowerPoint</Application>
  <PresentationFormat>Panorámica</PresentationFormat>
  <Paragraphs>89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Consolas</vt:lpstr>
      <vt:lpstr>Franklin Gothic Medium</vt:lpstr>
      <vt:lpstr>SFMono-Regular</vt:lpstr>
      <vt:lpstr>Trebuchet MS</vt:lpstr>
      <vt:lpstr>Trebuchet MS (Cuerpo)</vt:lpstr>
      <vt:lpstr>Berlín</vt:lpstr>
      <vt:lpstr>Tipos Genéricos</vt:lpstr>
      <vt:lpstr>Generics</vt:lpstr>
      <vt:lpstr>Generics</vt:lpstr>
      <vt:lpstr>Generics – Uso simple</vt:lpstr>
      <vt:lpstr>Generics – Uso menos simple</vt:lpstr>
      <vt:lpstr>Restricciones</vt:lpstr>
      <vt:lpstr>Restricciones</vt:lpstr>
      <vt:lpstr>Restricciones</vt:lpstr>
      <vt:lpstr>Restricción Unmanaged</vt:lpstr>
      <vt:lpstr>Métodos y Generics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Admin</dc:creator>
  <cp:lastModifiedBy>Darth Vader</cp:lastModifiedBy>
  <cp:revision>7</cp:revision>
  <dcterms:created xsi:type="dcterms:W3CDTF">2018-09-27T19:29:59Z</dcterms:created>
  <dcterms:modified xsi:type="dcterms:W3CDTF">2021-10-13T23:44:42Z</dcterms:modified>
</cp:coreProperties>
</file>