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6" r:id="rId7"/>
    <p:sldId id="267" r:id="rId8"/>
    <p:sldId id="268" r:id="rId9"/>
    <p:sldId id="262" r:id="rId10"/>
    <p:sldId id="271" r:id="rId11"/>
    <p:sldId id="269" r:id="rId12"/>
    <p:sldId id="272" r:id="rId13"/>
    <p:sldId id="263" r:id="rId14"/>
    <p:sldId id="265" r:id="rId15"/>
    <p:sldId id="264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Hilos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2021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>
                <a:solidFill>
                  <a:prstClr val="white"/>
                </a:solidFill>
                <a:latin typeface="Trebuchet MS" panose="020B0603020202020204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6971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Async</a:t>
            </a:r>
            <a:r>
              <a:rPr lang="es-AR" dirty="0"/>
              <a:t> y </a:t>
            </a:r>
            <a:r>
              <a:rPr lang="es-AR" dirty="0" err="1"/>
              <a:t>Await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81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el método está declarado como asincrónico, mediante el uso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Task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podemos “esperar” que la tarea termine antes de continuar.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757B50-575B-47CC-918B-A3495EEF6BB3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3179428"/>
            <a:ext cx="9613861" cy="331365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El método que contiene este código también debe ser </a:t>
            </a:r>
            <a:r>
              <a:rPr lang="es-AR" dirty="0" err="1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endParaRPr lang="es-AR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s-AR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s-AR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Persona</a:t>
            </a:r>
            <a:r>
              <a:rPr lang="es-AR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tarea =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s-AR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s-AR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Persona</a:t>
            </a:r>
            <a:r>
              <a:rPr lang="es-AR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ConsultaBaseDatosAsync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s-AR" dirty="0">
              <a:solidFill>
                <a:schemeClr val="accent3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tarea.Start</a:t>
            </a:r>
            <a:r>
              <a:rPr lang="es-AR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s-AR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Hacemos más cosas, hasta que...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Nos aseguramos tener la </a:t>
            </a:r>
            <a:r>
              <a:rPr lang="es-AR" dirty="0" err="1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s-AR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antes de continuar.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s-AR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Persona</a:t>
            </a:r>
            <a:r>
              <a:rPr lang="es-AR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lista =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s-AR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tarea</a:t>
            </a:r>
            <a:r>
              <a:rPr lang="es-AR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s-AR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s-AR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s-AR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Persona</a:t>
            </a:r>
            <a:r>
              <a:rPr lang="es-AR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s-AR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ConsultaBaseDatosAsync</a:t>
            </a:r>
            <a:r>
              <a:rPr lang="es-AR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Hacer consulta</a:t>
            </a:r>
            <a:endParaRPr lang="es-AR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678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Cencelar</a:t>
            </a:r>
            <a:r>
              <a:rPr lang="es-AR" dirty="0"/>
              <a:t> Hilo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81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Debemos instanciar un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CancellationTokenSource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Obtener de la instanciar un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CancellationToken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con la propiedad Token.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Pasar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CancellationToken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como argumento a nuestro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Task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Accionar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CancellationToken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con el método .Cancel() cuando se quiera cancelar el hilo.</a:t>
            </a:r>
          </a:p>
        </p:txBody>
      </p:sp>
    </p:spTree>
    <p:extLst>
      <p:ext uri="{BB962C8B-B14F-4D97-AF65-F5344CB8AC3E}">
        <p14:creationId xmlns:p14="http://schemas.microsoft.com/office/powerpoint/2010/main" val="247620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Cencelar</a:t>
            </a:r>
            <a:r>
              <a:rPr lang="es-AR" dirty="0"/>
              <a:t> Hilo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757B50-575B-47CC-918B-A3495EEF6BB3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206304"/>
            <a:ext cx="9613861" cy="208046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CancellationTokenSource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cancellationTokenSource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new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CancellationTokenSource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cancellationTokenSource.Token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Process(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Al momento de querer cancelar debemos: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cancellationTokenSource.Cancel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3DCF558-17DE-4555-A893-31CB42007838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4410512"/>
            <a:ext cx="9613861" cy="201545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s-AR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s-AR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(true) {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cancellationToken.IsCancellationRequested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s-AR" dirty="0" err="1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3388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Hilos y Controles Visuales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81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deseamos modificar un control visual de un formulario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TextBox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ComboBox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Label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etc.) desde un hilo diferente al principal (“dueño” de estos controles) deberemos invocar a dicho hilo.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esto le consultaremos al control si necesita ser invocado el hilo principal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InvokeRequired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Luego invocaremos dicho hilo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BeginInvoke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 mediante un delegado.</a:t>
            </a:r>
          </a:p>
        </p:txBody>
      </p:sp>
    </p:spTree>
    <p:extLst>
      <p:ext uri="{BB962C8B-B14F-4D97-AF65-F5344CB8AC3E}">
        <p14:creationId xmlns:p14="http://schemas.microsoft.com/office/powerpoint/2010/main" val="3821883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Hilos y Controles Visuales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81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Dicha invocación puede necesitar parámetros.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resolver este caso, utilizaremos un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Object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Al realizar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Invoke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(sincrónico, espera que un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Thread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finalice para ejecutar otro) 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BeginInvoke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(asincrónico) se pasará el delegado y dicho array.</a:t>
            </a:r>
          </a:p>
        </p:txBody>
      </p:sp>
    </p:spTree>
    <p:extLst>
      <p:ext uri="{BB962C8B-B14F-4D97-AF65-F5344CB8AC3E}">
        <p14:creationId xmlns:p14="http://schemas.microsoft.com/office/powerpoint/2010/main" val="2029261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con controles de </a:t>
            </a:r>
            <a:r>
              <a:rPr lang="es-AR" dirty="0" err="1"/>
              <a:t>Form</a:t>
            </a:r>
            <a:endParaRPr lang="es-A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1" y="2189408"/>
            <a:ext cx="8393113" cy="42663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Callback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t);</a:t>
            </a:r>
          </a:p>
          <a:p>
            <a:pPr marL="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OtroMetodo(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texto) {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.textBox.InvokeRequired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Callback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Callback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.OtroMetodo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[] { texto };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.Invoke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(d,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.textBox.Text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texto;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682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con controles de </a:t>
            </a:r>
            <a:r>
              <a:rPr lang="es-AR" dirty="0" err="1"/>
              <a:t>Form</a:t>
            </a:r>
            <a:endParaRPr lang="es-A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1" y="2150772"/>
            <a:ext cx="8393113" cy="42663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Metodo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.label.InvokeRequired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.label.BeginInvoke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s-A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MethodInvoker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.label.Text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)o;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.label.Text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)o;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E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3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Hilos de Ejecución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81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sistemas operativos, un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hilo de ejecución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hebra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subproceso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 una secuencia de tareas encadenadas muy pequeña que puede ser ejecutada por un sistema operativo.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hilo es simplemente una tarea que puede ser ejecutada al mismo tiempo que otra tarea.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hilos de ejecución que comparten los mismos recursos, sumados a estos recursos, son en conjunto conocidos como un proceso.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hilo secundario va a tener su propia pila de ejecución, independiente de la del hilo principal.</a:t>
            </a:r>
          </a:p>
        </p:txBody>
      </p:sp>
    </p:spTree>
    <p:extLst>
      <p:ext uri="{BB962C8B-B14F-4D97-AF65-F5344CB8AC3E}">
        <p14:creationId xmlns:p14="http://schemas.microsoft.com/office/powerpoint/2010/main" val="227752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Hilos de Ejecución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080580"/>
          </a:xfrm>
        </p:spPr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proceso sigue en ejecución mientras al menos uno de sus hilos de ejecución siga activo.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 el momento en el que todos los hilos de ejecución finalizan, el proceso no existe más y todos sus recursos son liberados.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5" name="Recortar rectángulo de esquina sencilla 4"/>
          <p:cNvSpPr/>
          <p:nvPr/>
        </p:nvSpPr>
        <p:spPr>
          <a:xfrm>
            <a:off x="837127" y="4623515"/>
            <a:ext cx="1416676" cy="669702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Hilo Principal</a:t>
            </a:r>
          </a:p>
        </p:txBody>
      </p:sp>
      <p:sp>
        <p:nvSpPr>
          <p:cNvPr id="6" name="Recortar rectángulo de esquina sencilla 5"/>
          <p:cNvSpPr/>
          <p:nvPr/>
        </p:nvSpPr>
        <p:spPr>
          <a:xfrm>
            <a:off x="2562896" y="5934042"/>
            <a:ext cx="1416676" cy="669702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Hilo Secundario</a:t>
            </a:r>
          </a:p>
        </p:txBody>
      </p:sp>
      <p:cxnSp>
        <p:nvCxnSpPr>
          <p:cNvPr id="8" name="Conector recto de flecha 7"/>
          <p:cNvCxnSpPr>
            <a:stCxn id="5" idx="0"/>
            <a:endCxn id="9" idx="1"/>
          </p:cNvCxnSpPr>
          <p:nvPr/>
        </p:nvCxnSpPr>
        <p:spPr>
          <a:xfrm flipV="1">
            <a:off x="2253803" y="4936970"/>
            <a:ext cx="7830355" cy="2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0084158" y="4752304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Fin ciclo de vida</a:t>
            </a:r>
          </a:p>
        </p:txBody>
      </p:sp>
      <p:cxnSp>
        <p:nvCxnSpPr>
          <p:cNvPr id="12" name="Conector recto de flecha 11"/>
          <p:cNvCxnSpPr>
            <a:endCxn id="6" idx="3"/>
          </p:cNvCxnSpPr>
          <p:nvPr/>
        </p:nvCxnSpPr>
        <p:spPr>
          <a:xfrm flipH="1">
            <a:off x="3271234" y="4958366"/>
            <a:ext cx="7543" cy="97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6" idx="0"/>
            <a:endCxn id="16" idx="1"/>
          </p:cNvCxnSpPr>
          <p:nvPr/>
        </p:nvCxnSpPr>
        <p:spPr>
          <a:xfrm>
            <a:off x="3979572" y="6268893"/>
            <a:ext cx="4145525" cy="1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8125097" y="6098568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Fin ciclo de vida</a:t>
            </a:r>
          </a:p>
        </p:txBody>
      </p:sp>
    </p:spTree>
    <p:extLst>
      <p:ext uri="{BB962C8B-B14F-4D97-AF65-F5344CB8AC3E}">
        <p14:creationId xmlns:p14="http://schemas.microsoft.com/office/powerpoint/2010/main" val="130981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Task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67899"/>
          </a:xfrm>
        </p:spPr>
        <p:txBody>
          <a:bodyPr/>
          <a:lstStyle/>
          <a:p>
            <a:pPr>
              <a:defRPr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Task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 la clase que utilizaremos para ejecutar métodos en un nuevo hilo.</a:t>
            </a:r>
          </a:p>
          <a:p>
            <a:pPr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Task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nos permitirá manejar también el estado de dicho hilo.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Task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 la evolución de 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Thread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.Net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Framework.</a:t>
            </a:r>
          </a:p>
        </p:txBody>
      </p:sp>
    </p:spTree>
    <p:extLst>
      <p:ext uri="{BB962C8B-B14F-4D97-AF65-F5344CB8AC3E}">
        <p14:creationId xmlns:p14="http://schemas.microsoft.com/office/powerpoint/2010/main" val="28800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1" y="2163025"/>
            <a:ext cx="9613861" cy="444429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Agrego la biblioteca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System.Threading.Task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Creo el hilo que ejecutará </a:t>
            </a:r>
            <a:r>
              <a:rPr lang="es-A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UnMetodo</a:t>
            </a: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 otro hilo.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UnMetodo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Inicio el Hilo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Si fuera necesario, </a:t>
            </a:r>
            <a:r>
              <a:rPr lang="es-A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Wait</a:t>
            </a: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bloquea el hilo hasta que finalice la tarea.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t.Wait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7148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¿En qué hilo me encuentro?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81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propiedad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Thread.CurrentThread.ManagedThreadId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retorna el id del hilo en el que se está ejecutando esa instrucción.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propiedad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Task.CurrentId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retorna el id de la tarea, es decir, de la instancia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Task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Siguiendo con el ejemplo anterior, podríamos: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25DF6A-8DD8-4238-9C8B-1B7777DB3863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4320329"/>
            <a:ext cx="9613861" cy="228698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 el hilo principal (donde instanciamos </a:t>
            </a:r>
            <a:r>
              <a:rPr lang="es-AR" dirty="0" err="1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s-AR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es-AR" dirty="0">
                <a:solidFill>
                  <a:schemeClr val="bg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"La tarea finalizó. Hilo principal={</a:t>
            </a:r>
            <a:r>
              <a:rPr lang="es-AR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t.CurrentId</a:t>
            </a:r>
            <a:r>
              <a:rPr lang="es-AR" dirty="0">
                <a:solidFill>
                  <a:schemeClr val="bg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s-A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ó</a:t>
            </a: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tanto en el hilo principal como dentro de </a:t>
            </a:r>
            <a:r>
              <a:rPr lang="es-A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UnMetodo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es-AR" dirty="0">
                <a:solidFill>
                  <a:schemeClr val="bg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"La tarea finalizó. Hilo principal={</a:t>
            </a:r>
            <a:r>
              <a:rPr lang="es-AR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Thread.CurrentThread.ManagedThreadId</a:t>
            </a:r>
            <a:r>
              <a:rPr lang="es-AR" dirty="0">
                <a:solidFill>
                  <a:schemeClr val="bg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7837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Hilos de Ejecución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81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Otra forma de ejecutarlo es mediante el método estático Run.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usamos este método, la tarea se instanciará e inicializará al mismo tiempo, ejecutando el método en algún hilo disponible en el </a:t>
            </a:r>
            <a:r>
              <a:rPr lang="es-AR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thread</a:t>
            </a:r>
            <a:r>
              <a:rPr lang="es-A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pool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85DF05-69B6-4EE6-8081-7D444B3A7722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4194495"/>
            <a:ext cx="9613861" cy="1224793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Creo el hilo que ejecutará </a:t>
            </a:r>
            <a:r>
              <a:rPr lang="es-A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UnMetodo</a:t>
            </a: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 otro hilo.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tarea =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s-AR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UnMetodo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6276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Hilos de Ejecución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81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 utilizando expresiones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lamda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para crear un método anónimo.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Esto solo es recomendable si la tarea no se utilizará en otro lugar y es una tarea simple.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85DF05-69B6-4EE6-8081-7D444B3A7722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4479722"/>
            <a:ext cx="9613861" cy="53689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tarea =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s-AR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{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(2000); });</a:t>
            </a:r>
          </a:p>
        </p:txBody>
      </p:sp>
    </p:spTree>
    <p:extLst>
      <p:ext uri="{BB962C8B-B14F-4D97-AF65-F5344CB8AC3E}">
        <p14:creationId xmlns:p14="http://schemas.microsoft.com/office/powerpoint/2010/main" val="357484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Hilos </a:t>
            </a:r>
            <a:r>
              <a:rPr lang="es-AR" dirty="0" err="1"/>
              <a:t>Parametrizados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81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método utilizado puede tener parámetros.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esto deberemos utilizar expresiones Lambda.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757B50-575B-47CC-918B-A3495EEF6BB3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4479722"/>
            <a:ext cx="9613861" cy="53689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s-AR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() =&gt;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MetodoConArgumentos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);</a:t>
            </a:r>
          </a:p>
        </p:txBody>
      </p:sp>
    </p:spTree>
    <p:extLst>
      <p:ext uri="{BB962C8B-B14F-4D97-AF65-F5344CB8AC3E}">
        <p14:creationId xmlns:p14="http://schemas.microsoft.com/office/powerpoint/2010/main" val="11754981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291</TotalTime>
  <Words>992</Words>
  <Application>Microsoft Office PowerPoint</Application>
  <PresentationFormat>Panorámica</PresentationFormat>
  <Paragraphs>129</Paragraphs>
  <Slides>16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Consolas</vt:lpstr>
      <vt:lpstr>Franklin Gothic Medium</vt:lpstr>
      <vt:lpstr>Trebuchet MS</vt:lpstr>
      <vt:lpstr>Wingdings</vt:lpstr>
      <vt:lpstr>Berlín</vt:lpstr>
      <vt:lpstr>Hilos</vt:lpstr>
      <vt:lpstr>Hilos de Ejecución</vt:lpstr>
      <vt:lpstr>Hilos de Ejecución</vt:lpstr>
      <vt:lpstr>Task</vt:lpstr>
      <vt:lpstr>Ejemplo</vt:lpstr>
      <vt:lpstr>¿En qué hilo me encuentro?</vt:lpstr>
      <vt:lpstr>Hilos de Ejecución</vt:lpstr>
      <vt:lpstr>Hilos de Ejecución</vt:lpstr>
      <vt:lpstr>Hilos Parametrizados</vt:lpstr>
      <vt:lpstr>Async y Await</vt:lpstr>
      <vt:lpstr>Cencelar Hilo</vt:lpstr>
      <vt:lpstr>Cencelar Hilo</vt:lpstr>
      <vt:lpstr>Hilos y Controles Visuales</vt:lpstr>
      <vt:lpstr>Hilos y Controles Visuales</vt:lpstr>
      <vt:lpstr>Ejemplo con controles de Form</vt:lpstr>
      <vt:lpstr>Ejemplo con controles de 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Admin</dc:creator>
  <cp:lastModifiedBy>Darth Vader</cp:lastModifiedBy>
  <cp:revision>19</cp:revision>
  <dcterms:created xsi:type="dcterms:W3CDTF">2018-10-24T17:51:16Z</dcterms:created>
  <dcterms:modified xsi:type="dcterms:W3CDTF">2021-10-25T14:46:23Z</dcterms:modified>
</cp:coreProperties>
</file>