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1" r:id="rId3"/>
    <p:sldId id="262"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733A112-E7D1-4CEF-9636-E3069EEEC63D}">
          <p14:sldIdLst>
            <p14:sldId id="256"/>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73DE6-DE1A-4DB8-BCA4-E501DEAF0967}" type="datetimeFigureOut">
              <a:rPr lang="es-AR" smtClean="0"/>
              <a:t>25/10/2021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38E0E-AB04-42E0-BE3D-1C4BCC9EDD61}" type="slidenum">
              <a:rPr lang="es-AR" smtClean="0"/>
              <a:t>‹Nº›</a:t>
            </a:fld>
            <a:endParaRPr lang="es-AR"/>
          </a:p>
        </p:txBody>
      </p:sp>
    </p:spTree>
    <p:extLst>
      <p:ext uri="{BB962C8B-B14F-4D97-AF65-F5344CB8AC3E}">
        <p14:creationId xmlns:p14="http://schemas.microsoft.com/office/powerpoint/2010/main" val="89928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Delegados</a:t>
            </a: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a:solidFill>
                  <a:prstClr val="white"/>
                </a:solidFill>
                <a:latin typeface="Trebuchet MS" panose="020B0603020202020204"/>
              </a:rPr>
              <a:t>23.1</a:t>
            </a:r>
          </a:p>
        </p:txBody>
      </p:sp>
      <p:sp>
        <p:nvSpPr>
          <p:cNvPr id="5"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2021</a:t>
            </a:r>
            <a:endParaRPr lang="es-AR" dirty="0">
              <a:solidFill>
                <a:schemeClr val="lt1"/>
              </a:solidFill>
              <a:ea typeface="Trebuchet MS"/>
              <a:cs typeface="Trebuchet MS"/>
              <a:sym typeface="Trebuchet MS"/>
            </a:endParaRPr>
          </a:p>
          <a:p>
            <a:endParaRPr lang="es-AR" dirty="0"/>
          </a:p>
        </p:txBody>
      </p:sp>
    </p:spTree>
    <p:extLst>
      <p:ext uri="{BB962C8B-B14F-4D97-AF65-F5344CB8AC3E}">
        <p14:creationId xmlns:p14="http://schemas.microsoft.com/office/powerpoint/2010/main" val="370030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Delegados</a:t>
            </a:r>
          </a:p>
        </p:txBody>
      </p:sp>
      <p:sp>
        <p:nvSpPr>
          <p:cNvPr id="3" name="Marcador de contenido 2"/>
          <p:cNvSpPr>
            <a:spLocks noGrp="1"/>
          </p:cNvSpPr>
          <p:nvPr>
            <p:ph idx="1"/>
          </p:nvPr>
        </p:nvSpPr>
        <p:spPr>
          <a:xfrm>
            <a:off x="680321" y="2336872"/>
            <a:ext cx="9613861" cy="4205595"/>
          </a:xfrm>
        </p:spPr>
        <p:txBody>
          <a:bodyPr>
            <a:normAutofit/>
          </a:bodyPr>
          <a:lstStyle/>
          <a:p>
            <a:r>
              <a:rPr lang="es-AR" dirty="0">
                <a:effectLst>
                  <a:outerShdw blurRad="38100" dist="38100" dir="2700000" algn="tl">
                    <a:srgbClr val="000000">
                      <a:alpha val="43137"/>
                    </a:srgbClr>
                  </a:outerShdw>
                </a:effectLst>
                <a:latin typeface="Franklin Gothic Medium" panose="020B0603020102020204" pitchFamily="34" charset="0"/>
              </a:rPr>
              <a:t>Un delegado es un tipo que representa referencias a métodos con una lista de parámetros determinada y un tipo de valor devuelto.</a:t>
            </a:r>
          </a:p>
          <a:p>
            <a:endParaRPr lang="es-AR" dirty="0">
              <a:effectLst>
                <a:outerShdw blurRad="38100" dist="38100" dir="2700000" algn="tl">
                  <a:srgbClr val="000000">
                    <a:alpha val="43137"/>
                  </a:srgbClr>
                </a:outerShdw>
              </a:effectLst>
              <a:latin typeface="Franklin Gothic Medium" panose="020B0603020102020204" pitchFamily="34" charset="0"/>
            </a:endParaRPr>
          </a:p>
          <a:p>
            <a:r>
              <a:rPr lang="es-AR" dirty="0">
                <a:effectLst>
                  <a:outerShdw blurRad="38100" dist="38100" dir="2700000" algn="tl">
                    <a:srgbClr val="000000">
                      <a:alpha val="43137"/>
                    </a:srgbClr>
                  </a:outerShdw>
                </a:effectLst>
                <a:latin typeface="Franklin Gothic Medium" panose="020B0603020102020204" pitchFamily="34" charset="0"/>
              </a:rPr>
              <a:t>Un objeto delegado encapsula un método de modo que se pueda llamar de forma anónima.</a:t>
            </a:r>
          </a:p>
          <a:p>
            <a:endParaRPr lang="es-AR" dirty="0">
              <a:effectLst>
                <a:outerShdw blurRad="38100" dist="38100" dir="2700000" algn="tl">
                  <a:srgbClr val="000000">
                    <a:alpha val="43137"/>
                  </a:srgbClr>
                </a:outerShdw>
              </a:effectLst>
              <a:latin typeface="Franklin Gothic Medium" panose="020B0603020102020204" pitchFamily="34" charset="0"/>
            </a:endParaRPr>
          </a:p>
          <a:p>
            <a:r>
              <a:rPr lang="es-AR" dirty="0">
                <a:effectLst>
                  <a:outerShdw blurRad="38100" dist="38100" dir="2700000" algn="tl">
                    <a:srgbClr val="000000">
                      <a:alpha val="43137"/>
                    </a:srgbClr>
                  </a:outerShdw>
                </a:effectLst>
                <a:latin typeface="Franklin Gothic Medium" panose="020B0603020102020204" pitchFamily="34" charset="0"/>
              </a:rPr>
              <a:t>Los delegados son tipos de referencia, que al instanciarlos podemos asociarlo con cualquier método que tenga una firma compatible. A través de la instancia del delegado podemos invocar al método referenciado.</a:t>
            </a:r>
            <a:endParaRPr lang="es-AR" dirty="0"/>
          </a:p>
        </p:txBody>
      </p:sp>
    </p:spTree>
    <p:extLst>
      <p:ext uri="{BB962C8B-B14F-4D97-AF65-F5344CB8AC3E}">
        <p14:creationId xmlns:p14="http://schemas.microsoft.com/office/powerpoint/2010/main" val="192463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Delegados</a:t>
            </a:r>
          </a:p>
        </p:txBody>
      </p:sp>
      <p:sp>
        <p:nvSpPr>
          <p:cNvPr id="3" name="Marcador de contenido 2"/>
          <p:cNvSpPr>
            <a:spLocks noGrp="1"/>
          </p:cNvSpPr>
          <p:nvPr>
            <p:ph idx="1"/>
          </p:nvPr>
        </p:nvSpPr>
        <p:spPr>
          <a:xfrm>
            <a:off x="680321" y="2336873"/>
            <a:ext cx="9613861" cy="4141200"/>
          </a:xfrm>
        </p:spPr>
        <p:txBody>
          <a:bodyPr>
            <a:normAutofit/>
          </a:bodyPr>
          <a:lstStyle/>
          <a:p>
            <a:r>
              <a:rPr lang="es-AR" dirty="0">
                <a:effectLst>
                  <a:outerShdw blurRad="38100" dist="38100" dir="2700000" algn="tl">
                    <a:srgbClr val="000000">
                      <a:alpha val="43137"/>
                    </a:srgbClr>
                  </a:outerShdw>
                </a:effectLst>
                <a:latin typeface="Franklin Gothic Medium" panose="020B0603020102020204" pitchFamily="34" charset="0"/>
              </a:rPr>
              <a:t>Los delegados permiten pasar los métodos como parámetros.</a:t>
            </a:r>
          </a:p>
          <a:p>
            <a:r>
              <a:rPr lang="es-AR" dirty="0">
                <a:effectLst>
                  <a:outerShdw blurRad="38100" dist="38100" dir="2700000" algn="tl">
                    <a:srgbClr val="000000">
                      <a:alpha val="43137"/>
                    </a:srgbClr>
                  </a:outerShdw>
                </a:effectLst>
                <a:latin typeface="Franklin Gothic Medium" panose="020B0603020102020204" pitchFamily="34" charset="0"/>
              </a:rPr>
              <a:t>En el contexto de la sobrecarga de métodos sólo se comparan los parámetros de entrada, pero no el valor de retorno. Pero en el contexto de los delegados, la firma se compara incluyendo también el tipo de retorno.</a:t>
            </a:r>
          </a:p>
          <a:p>
            <a:r>
              <a:rPr lang="es-AR" dirty="0">
                <a:effectLst>
                  <a:outerShdw blurRad="38100" dist="38100" dir="2700000" algn="tl">
                    <a:srgbClr val="000000">
                      <a:alpha val="43137"/>
                    </a:srgbClr>
                  </a:outerShdw>
                </a:effectLst>
                <a:latin typeface="Franklin Gothic Medium" panose="020B0603020102020204" pitchFamily="34" charset="0"/>
              </a:rPr>
              <a:t>Ya utilizamos delegados, al utilizar el método </a:t>
            </a:r>
            <a:r>
              <a:rPr lang="es-AR" dirty="0" err="1">
                <a:effectLst>
                  <a:outerShdw blurRad="38100" dist="38100" dir="2700000" algn="tl">
                    <a:srgbClr val="000000">
                      <a:alpha val="43137"/>
                    </a:srgbClr>
                  </a:outerShdw>
                </a:effectLst>
                <a:latin typeface="Franklin Gothic Medium" panose="020B0603020102020204" pitchFamily="34" charset="0"/>
              </a:rPr>
              <a:t>Sort</a:t>
            </a:r>
            <a:r>
              <a:rPr lang="es-AR" dirty="0">
                <a:effectLst>
                  <a:outerShdw blurRad="38100" dist="38100" dir="2700000" algn="tl">
                    <a:srgbClr val="000000">
                      <a:alpha val="43137"/>
                    </a:srgbClr>
                  </a:outerShdw>
                </a:effectLst>
                <a:latin typeface="Franklin Gothic Medium" panose="020B0603020102020204" pitchFamily="34" charset="0"/>
              </a:rPr>
              <a:t> de </a:t>
            </a:r>
            <a:r>
              <a:rPr lang="es-AR" dirty="0" err="1">
                <a:effectLst>
                  <a:outerShdw blurRad="38100" dist="38100" dir="2700000" algn="tl">
                    <a:srgbClr val="000000">
                      <a:alpha val="43137"/>
                    </a:srgbClr>
                  </a:outerShdw>
                </a:effectLst>
                <a:latin typeface="Franklin Gothic Medium" panose="020B0603020102020204" pitchFamily="34" charset="0"/>
              </a:rPr>
              <a:t>List</a:t>
            </a:r>
            <a:r>
              <a:rPr lang="es-AR" dirty="0">
                <a:effectLst>
                  <a:outerShdw blurRad="38100" dist="38100" dir="2700000" algn="tl">
                    <a:srgbClr val="000000">
                      <a:alpha val="43137"/>
                    </a:srgbClr>
                  </a:outerShdw>
                </a:effectLst>
                <a:latin typeface="Franklin Gothic Medium" panose="020B0603020102020204" pitchFamily="34" charset="0"/>
              </a:rPr>
              <a:t> le pasamos como argumento un delegado (la función de ordenamiento).</a:t>
            </a:r>
          </a:p>
        </p:txBody>
      </p:sp>
      <p:sp>
        <p:nvSpPr>
          <p:cNvPr id="4" name="Google Shape;408;p22"/>
          <p:cNvSpPr txBox="1">
            <a:spLocks/>
          </p:cNvSpPr>
          <p:nvPr/>
        </p:nvSpPr>
        <p:spPr>
          <a:xfrm>
            <a:off x="680320" y="5607621"/>
            <a:ext cx="9613861" cy="373301"/>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a:solidFill>
                  <a:srgbClr val="0000FF"/>
                </a:solidFill>
                <a:latin typeface="Consolas" panose="020B0609020204030204" pitchFamily="49" charset="0"/>
              </a:rPr>
              <a:t>[visibilidad]</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delegate</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[retorno]</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MiDelegado</a:t>
            </a:r>
            <a:r>
              <a:rPr lang="es-AR" sz="2000" dirty="0">
                <a:solidFill>
                  <a:srgbClr val="000000"/>
                </a:solidFill>
                <a:latin typeface="Consolas" panose="020B0609020204030204" pitchFamily="49" charset="0"/>
              </a:rPr>
              <a:t>(</a:t>
            </a:r>
            <a:r>
              <a:rPr lang="es-AR" sz="2000" dirty="0">
                <a:solidFill>
                  <a:srgbClr val="0000FF"/>
                </a:solidFill>
                <a:latin typeface="Consolas" panose="020B0609020204030204" pitchFamily="49" charset="0"/>
              </a:rPr>
              <a:t>[</a:t>
            </a:r>
            <a:r>
              <a:rPr lang="es-AR" sz="2000" dirty="0" err="1">
                <a:solidFill>
                  <a:srgbClr val="0000FF"/>
                </a:solidFill>
                <a:latin typeface="Consolas" panose="020B0609020204030204" pitchFamily="49" charset="0"/>
              </a:rPr>
              <a:t>args</a:t>
            </a:r>
            <a:r>
              <a:rPr lang="es-AR" sz="2000" dirty="0">
                <a:solidFill>
                  <a:srgbClr val="0000FF"/>
                </a:solidFill>
                <a:latin typeface="Consolas" panose="020B0609020204030204" pitchFamily="49" charset="0"/>
              </a:rPr>
              <a:t>]</a:t>
            </a:r>
            <a:r>
              <a:rPr lang="es-AR"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8888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Delegados</a:t>
            </a:r>
          </a:p>
        </p:txBody>
      </p:sp>
      <p:sp>
        <p:nvSpPr>
          <p:cNvPr id="3" name="Marcador de contenido 2"/>
          <p:cNvSpPr>
            <a:spLocks noGrp="1"/>
          </p:cNvSpPr>
          <p:nvPr>
            <p:ph idx="1"/>
          </p:nvPr>
        </p:nvSpPr>
        <p:spPr>
          <a:xfrm>
            <a:off x="680321" y="2336872"/>
            <a:ext cx="9613861" cy="4205595"/>
          </a:xfrm>
        </p:spPr>
        <p:txBody>
          <a:bodyPr>
            <a:normAutofit/>
          </a:bodyPr>
          <a:lstStyle/>
          <a:p>
            <a:r>
              <a:rPr lang="es-AR" dirty="0">
                <a:effectLst>
                  <a:outerShdw blurRad="38100" dist="38100" dir="2700000" algn="tl">
                    <a:srgbClr val="000000">
                      <a:alpha val="43137"/>
                    </a:srgbClr>
                  </a:outerShdw>
                </a:effectLst>
                <a:latin typeface="Franklin Gothic Medium" panose="020B0603020102020204" pitchFamily="34" charset="0"/>
              </a:rPr>
              <a:t>Cualquier método accesible definido en una clase o estructura puede ser asignado al delegado.</a:t>
            </a:r>
          </a:p>
          <a:p>
            <a:endParaRPr lang="es-AR" dirty="0">
              <a:effectLst>
                <a:outerShdw blurRad="38100" dist="38100" dir="2700000" algn="tl">
                  <a:srgbClr val="000000">
                    <a:alpha val="43137"/>
                  </a:srgbClr>
                </a:outerShdw>
              </a:effectLst>
              <a:latin typeface="Franklin Gothic Medium" panose="020B0603020102020204" pitchFamily="34" charset="0"/>
            </a:endParaRPr>
          </a:p>
          <a:p>
            <a:r>
              <a:rPr lang="es-AR" dirty="0">
                <a:effectLst>
                  <a:outerShdw blurRad="38100" dist="38100" dir="2700000" algn="tl">
                    <a:srgbClr val="000000">
                      <a:alpha val="43137"/>
                    </a:srgbClr>
                  </a:outerShdw>
                </a:effectLst>
                <a:latin typeface="Franklin Gothic Medium" panose="020B0603020102020204" pitchFamily="34" charset="0"/>
              </a:rPr>
              <a:t>El método puede ser estático o de instancia.</a:t>
            </a:r>
          </a:p>
          <a:p>
            <a:endParaRPr lang="es-AR" dirty="0">
              <a:effectLst>
                <a:outerShdw blurRad="38100" dist="38100" dir="2700000" algn="tl">
                  <a:srgbClr val="000000">
                    <a:alpha val="43137"/>
                  </a:srgbClr>
                </a:outerShdw>
              </a:effectLst>
              <a:latin typeface="Franklin Gothic Medium" panose="020B0603020102020204" pitchFamily="34" charset="0"/>
            </a:endParaRPr>
          </a:p>
          <a:p>
            <a:r>
              <a:rPr lang="es-AR" dirty="0">
                <a:effectLst>
                  <a:outerShdw blurRad="38100" dist="38100" dir="2700000" algn="tl">
                    <a:srgbClr val="000000">
                      <a:alpha val="43137"/>
                    </a:srgbClr>
                  </a:outerShdw>
                </a:effectLst>
                <a:latin typeface="Franklin Gothic Medium" panose="020B0603020102020204" pitchFamily="34" charset="0"/>
              </a:rPr>
              <a:t>Los delegados son como los punteros de función de C o C++, pero tienen seguridad de tipos.</a:t>
            </a:r>
          </a:p>
          <a:p>
            <a:endParaRPr lang="es-AR" dirty="0">
              <a:effectLst>
                <a:outerShdw blurRad="38100" dist="38100" dir="2700000" algn="tl">
                  <a:srgbClr val="000000">
                    <a:alpha val="43137"/>
                  </a:srgbClr>
                </a:outerShdw>
              </a:effectLst>
              <a:latin typeface="Franklin Gothic Medium" panose="020B0603020102020204" pitchFamily="34" charset="0"/>
            </a:endParaRPr>
          </a:p>
          <a:p>
            <a:r>
              <a:rPr lang="es-AR" dirty="0">
                <a:effectLst>
                  <a:outerShdw blurRad="38100" dist="38100" dir="2700000" algn="tl">
                    <a:srgbClr val="000000">
                      <a:alpha val="43137"/>
                    </a:srgbClr>
                  </a:outerShdw>
                </a:effectLst>
                <a:latin typeface="Franklin Gothic Medium" panose="020B0603020102020204" pitchFamily="34" charset="0"/>
              </a:rPr>
              <a:t>Son completamente orientados a objetos y encapsulan tanto la referencia al método como la instancia a la que pertenece.</a:t>
            </a:r>
          </a:p>
          <a:p>
            <a:endParaRPr lang="es-AR" dirty="0"/>
          </a:p>
        </p:txBody>
      </p:sp>
    </p:spTree>
    <p:extLst>
      <p:ext uri="{BB962C8B-B14F-4D97-AF65-F5344CB8AC3E}">
        <p14:creationId xmlns:p14="http://schemas.microsoft.com/office/powerpoint/2010/main" val="165241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a:t>
            </a:r>
          </a:p>
        </p:txBody>
      </p:sp>
      <p:sp>
        <p:nvSpPr>
          <p:cNvPr id="3" name="Marcador de contenido 2"/>
          <p:cNvSpPr>
            <a:spLocks noGrp="1"/>
          </p:cNvSpPr>
          <p:nvPr>
            <p:ph idx="1"/>
          </p:nvPr>
        </p:nvSpPr>
        <p:spPr>
          <a:xfrm>
            <a:off x="680321" y="2336873"/>
            <a:ext cx="9613861" cy="4141200"/>
          </a:xfrm>
        </p:spPr>
        <p:txBody>
          <a:bodyPr>
            <a:normAutofit/>
          </a:bodyPr>
          <a:lstStyle/>
          <a:p>
            <a:endParaRPr lang="es-AR"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0" y="2336873"/>
            <a:ext cx="9613861" cy="3644049"/>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delegate</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string </a:t>
            </a:r>
            <a:r>
              <a:rPr lang="es-AR" sz="2000" dirty="0" err="1">
                <a:solidFill>
                  <a:srgbClr val="2B91AF"/>
                </a:solidFill>
                <a:latin typeface="Consolas" panose="020B0609020204030204" pitchFamily="49" charset="0"/>
              </a:rPr>
              <a:t>MiDelegado</a:t>
            </a:r>
            <a:r>
              <a:rPr lang="es-AR" sz="2000" dirty="0">
                <a:solidFill>
                  <a:srgbClr val="000000"/>
                </a:solidFill>
                <a:latin typeface="Consolas" panose="020B0609020204030204" pitchFamily="49" charset="0"/>
              </a:rPr>
              <a:t>(</a:t>
            </a:r>
            <a:r>
              <a:rPr lang="es-AR" sz="2000" dirty="0">
                <a:solidFill>
                  <a:srgbClr val="0000FF"/>
                </a:solidFill>
                <a:latin typeface="Consolas" panose="020B0609020204030204" pitchFamily="49" charset="0"/>
              </a:rPr>
              <a:t>Persona </a:t>
            </a:r>
            <a:r>
              <a:rPr lang="es-AR" sz="2000" dirty="0">
                <a:solidFill>
                  <a:schemeClr val="bg1"/>
                </a:solidFill>
                <a:latin typeface="Consolas" panose="020B0609020204030204" pitchFamily="49" charset="0"/>
              </a:rPr>
              <a:t>persona</a:t>
            </a:r>
            <a:r>
              <a:rPr lang="es-AR" sz="2000" dirty="0">
                <a:solidFill>
                  <a:srgbClr val="000000"/>
                </a:solidFill>
                <a:latin typeface="Consolas" panose="020B0609020204030204" pitchFamily="49" charset="0"/>
              </a:rPr>
              <a:t>);</a:t>
            </a: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FF"/>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FF"/>
                </a:solidFill>
                <a:latin typeface="Consolas" panose="020B0609020204030204" pitchFamily="49" charset="0"/>
              </a:rPr>
              <a:t> string</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MostrarDatos</a:t>
            </a:r>
            <a:r>
              <a:rPr lang="es-AR" sz="2000" dirty="0">
                <a:solidFill>
                  <a:srgbClr val="000000"/>
                </a:solidFill>
                <a:latin typeface="Consolas" panose="020B0609020204030204" pitchFamily="49" charset="0"/>
              </a:rPr>
              <a:t>(</a:t>
            </a:r>
            <a:r>
              <a:rPr lang="es-AR" sz="2000" dirty="0">
                <a:solidFill>
                  <a:srgbClr val="0000FF"/>
                </a:solidFill>
                <a:latin typeface="Consolas" panose="020B0609020204030204" pitchFamily="49" charset="0"/>
              </a:rPr>
              <a:t>Persona </a:t>
            </a:r>
            <a:r>
              <a:rPr lang="es-AR" sz="2000" dirty="0">
                <a:solidFill>
                  <a:srgbClr val="000000"/>
                </a:solidFill>
                <a:latin typeface="Consolas" panose="020B0609020204030204" pitchFamily="49" charset="0"/>
              </a:rPr>
              <a:t>p) { </a:t>
            </a:r>
            <a:r>
              <a:rPr lang="es-AR" sz="2000" dirty="0" err="1">
                <a:solidFill>
                  <a:srgbClr val="000000"/>
                </a:solidFill>
                <a:latin typeface="Consolas" panose="020B0609020204030204" pitchFamily="49" charset="0"/>
              </a:rPr>
              <a:t>return</a:t>
            </a:r>
            <a:r>
              <a:rPr lang="es-AR" sz="2000" dirty="0">
                <a:solidFill>
                  <a:srgbClr val="000000"/>
                </a:solidFill>
                <a:latin typeface="Consolas" panose="020B0609020204030204" pitchFamily="49" charset="0"/>
              </a:rPr>
              <a:t> </a:t>
            </a:r>
            <a:r>
              <a:rPr lang="es-AR" sz="1600" b="0" i="0" dirty="0">
                <a:solidFill>
                  <a:schemeClr val="bg2">
                    <a:lumMod val="60000"/>
                    <a:lumOff val="40000"/>
                  </a:schemeClr>
                </a:solidFill>
                <a:effectLst/>
                <a:latin typeface="SFMono-Regular"/>
              </a:rPr>
              <a:t>" "</a:t>
            </a:r>
            <a:r>
              <a:rPr lang="es-AR" sz="2000" dirty="0">
                <a:solidFill>
                  <a:srgbClr val="000000"/>
                </a:solidFill>
                <a:latin typeface="Consolas" panose="020B0609020204030204" pitchFamily="49" charset="0"/>
              </a:rPr>
              <a:t>; }</a:t>
            </a:r>
          </a:p>
          <a:p>
            <a:pPr marL="76200" indent="0">
              <a:spcBef>
                <a:spcPts val="100"/>
              </a:spcBef>
              <a:buNone/>
            </a:pPr>
            <a:endParaRPr lang="es-AR" sz="2000" dirty="0">
              <a:solidFill>
                <a:schemeClr val="accent3">
                  <a:lumMod val="75000"/>
                </a:schemeClr>
              </a:solidFill>
              <a:latin typeface="Consolas" panose="020B0609020204030204" pitchFamily="49" charset="0"/>
            </a:endParaRPr>
          </a:p>
          <a:p>
            <a:pPr marL="76200" indent="0">
              <a:spcBef>
                <a:spcPts val="100"/>
              </a:spcBef>
              <a:buNone/>
            </a:pPr>
            <a:r>
              <a:rPr lang="es-AR" sz="2000" dirty="0">
                <a:solidFill>
                  <a:schemeClr val="accent3">
                    <a:lumMod val="75000"/>
                  </a:schemeClr>
                </a:solidFill>
                <a:latin typeface="Consolas" panose="020B0609020204030204" pitchFamily="49" charset="0"/>
              </a:rPr>
              <a:t>// ...</a:t>
            </a:r>
          </a:p>
          <a:p>
            <a:pPr marL="76200" indent="0">
              <a:spcBef>
                <a:spcPts val="100"/>
              </a:spcBef>
              <a:buNone/>
            </a:pPr>
            <a:endParaRPr lang="es-AR" sz="2000" dirty="0">
              <a:solidFill>
                <a:schemeClr val="accent3">
                  <a:lumMod val="75000"/>
                </a:schemeClr>
              </a:solidFill>
              <a:latin typeface="Consolas" panose="020B0609020204030204" pitchFamily="49" charset="0"/>
            </a:endParaRPr>
          </a:p>
          <a:p>
            <a:pPr marL="76200" indent="0">
              <a:spcBef>
                <a:spcPts val="100"/>
              </a:spcBef>
              <a:buNone/>
            </a:pPr>
            <a:r>
              <a:rPr lang="es-AR" sz="2000" dirty="0" err="1">
                <a:solidFill>
                  <a:srgbClr val="2B91AF"/>
                </a:solidFill>
                <a:latin typeface="Consolas" panose="020B0609020204030204" pitchFamily="49" charset="0"/>
              </a:rPr>
              <a:t>MiDelegado</a:t>
            </a:r>
            <a:r>
              <a:rPr lang="es-AR" sz="2000" dirty="0">
                <a:solidFill>
                  <a:srgbClr val="2B91AF"/>
                </a:solidFill>
                <a:latin typeface="Consolas" panose="020B0609020204030204" pitchFamily="49" charset="0"/>
              </a:rPr>
              <a:t> </a:t>
            </a:r>
            <a:r>
              <a:rPr lang="es-AR" sz="2000" dirty="0">
                <a:solidFill>
                  <a:schemeClr val="bg1"/>
                </a:solidFill>
                <a:latin typeface="Consolas" panose="020B0609020204030204" pitchFamily="49" charset="0"/>
              </a:rPr>
              <a:t>del = </a:t>
            </a:r>
            <a:r>
              <a:rPr lang="es-AR" sz="2000" dirty="0">
                <a:solidFill>
                  <a:srgbClr val="0000FF"/>
                </a:solidFill>
                <a:latin typeface="Consolas" panose="020B0609020204030204" pitchFamily="49" charset="0"/>
              </a:rPr>
              <a:t>new </a:t>
            </a:r>
            <a:r>
              <a:rPr lang="es-AR" sz="2000" dirty="0" err="1">
                <a:solidFill>
                  <a:srgbClr val="2B91AF"/>
                </a:solidFill>
                <a:latin typeface="Consolas" panose="020B0609020204030204" pitchFamily="49" charset="0"/>
              </a:rPr>
              <a:t>MiDelegado</a:t>
            </a:r>
            <a:r>
              <a:rPr lang="es-AR" sz="2000" dirty="0">
                <a:solidFill>
                  <a:srgbClr val="000000"/>
                </a:solidFill>
                <a:latin typeface="Consolas" panose="020B0609020204030204" pitchFamily="49" charset="0"/>
              </a:rPr>
              <a:t>(</a:t>
            </a:r>
            <a:r>
              <a:rPr lang="es-AR" sz="2000" dirty="0" err="1">
                <a:solidFill>
                  <a:srgbClr val="2B91AF"/>
                </a:solidFill>
                <a:latin typeface="Consolas" panose="020B0609020204030204" pitchFamily="49" charset="0"/>
              </a:rPr>
              <a:t>MostrarDatos</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del(persona);</a:t>
            </a: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chemeClr val="accent3">
                    <a:lumMod val="75000"/>
                  </a:schemeClr>
                </a:solidFill>
                <a:latin typeface="Consolas" panose="020B0609020204030204" pitchFamily="49" charset="0"/>
              </a:rPr>
              <a:t>// También puede ser válido</a:t>
            </a:r>
          </a:p>
          <a:p>
            <a:pPr marL="76200" indent="0">
              <a:spcBef>
                <a:spcPts val="100"/>
              </a:spcBef>
              <a:buNone/>
            </a:pPr>
            <a:r>
              <a:rPr lang="es-AR" sz="2000" dirty="0" err="1">
                <a:solidFill>
                  <a:srgbClr val="2B91AF"/>
                </a:solidFill>
                <a:latin typeface="Consolas" panose="020B0609020204030204" pitchFamily="49" charset="0"/>
              </a:rPr>
              <a:t>MiDelegado</a:t>
            </a:r>
            <a:r>
              <a:rPr lang="es-AR" sz="2000" dirty="0">
                <a:solidFill>
                  <a:srgbClr val="2B91AF"/>
                </a:solidFill>
                <a:latin typeface="Consolas" panose="020B0609020204030204" pitchFamily="49" charset="0"/>
              </a:rPr>
              <a:t> </a:t>
            </a:r>
            <a:r>
              <a:rPr lang="es-AR" sz="2000" dirty="0">
                <a:solidFill>
                  <a:schemeClr val="bg1"/>
                </a:solidFill>
                <a:latin typeface="Consolas" panose="020B0609020204030204" pitchFamily="49" charset="0"/>
              </a:rPr>
              <a:t>del = </a:t>
            </a:r>
            <a:r>
              <a:rPr lang="es-AR" sz="2000" dirty="0" err="1">
                <a:solidFill>
                  <a:srgbClr val="2B91AF"/>
                </a:solidFill>
                <a:latin typeface="Consolas" panose="020B0609020204030204" pitchFamily="49" charset="0"/>
              </a:rPr>
              <a:t>MostrarDatos</a:t>
            </a:r>
            <a:r>
              <a:rPr lang="es-AR"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787101459"/>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388</TotalTime>
  <Words>281</Words>
  <Application>Microsoft Office PowerPoint</Application>
  <PresentationFormat>Panorámica</PresentationFormat>
  <Paragraphs>36</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Arial</vt:lpstr>
      <vt:lpstr>Calibri</vt:lpstr>
      <vt:lpstr>Consolas</vt:lpstr>
      <vt:lpstr>Franklin Gothic Medium</vt:lpstr>
      <vt:lpstr>SFMono-Regular</vt:lpstr>
      <vt:lpstr>Trebuchet MS</vt:lpstr>
      <vt:lpstr>Berlín</vt:lpstr>
      <vt:lpstr>Delegados</vt:lpstr>
      <vt:lpstr>Delegados</vt:lpstr>
      <vt:lpstr>Delegados</vt:lpstr>
      <vt:lpstr>Delegados</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Eventos</dc:title>
  <dc:creator>Admin</dc:creator>
  <cp:lastModifiedBy>Darth Vader</cp:lastModifiedBy>
  <cp:revision>13</cp:revision>
  <dcterms:created xsi:type="dcterms:W3CDTF">2018-10-24T18:05:28Z</dcterms:created>
  <dcterms:modified xsi:type="dcterms:W3CDTF">2021-10-25T13:17:12Z</dcterms:modified>
</cp:coreProperties>
</file>