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257" r:id="rId2"/>
    <p:sldId id="272" r:id="rId3"/>
    <p:sldId id="266" r:id="rId4"/>
    <p:sldId id="268" r:id="rId5"/>
    <p:sldId id="262" r:id="rId6"/>
    <p:sldId id="263" r:id="rId7"/>
    <p:sldId id="264" r:id="rId8"/>
    <p:sldId id="265" r:id="rId9"/>
    <p:sldId id="270" r:id="rId10"/>
    <p:sldId id="273" r:id="rId11"/>
    <p:sldId id="274" r:id="rId12"/>
    <p:sldId id="267"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t>29/11/2021</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t>29/11/2021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t>29/11/2021</a:t>
            </a:fld>
            <a:endParaRPr lang="en-US"/>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t>29/11/2021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t>29/11/2021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t>29/11/2021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t>29/11/2021</a:t>
            </a:fld>
            <a:endParaRPr lang="en-US"/>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t>29/11/2021</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t>29/11/2021</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t>29/11/2021</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t>29/11/2021</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t>29/11/2021</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t>29/11/2021</a:t>
            </a:fld>
            <a:endParaRPr lang="en-US"/>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ttango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t>29/11/2021</a:t>
            </a:fld>
            <a:endParaRPr lang="en-US"/>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a:solidFill>
                  <a:schemeClr val="tx1"/>
                </a:solidFill>
              </a:rPr>
              <a:t>SPG – SPRINT 2</a:t>
            </a:r>
            <a:endParaRPr lang="it" sz="4400" dirty="0">
              <a:solidFill>
                <a:schemeClr val="tx1"/>
              </a:solidFill>
            </a:endParaRP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it">
                <a:solidFill>
                  <a:schemeClr val="tx1"/>
                </a:solidFill>
              </a:rPr>
              <a:t>SE2 - GROUP P02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6</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registered client, I want to browse the products available for next week, so that I can plan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“/client/products”:</a:t>
            </a:r>
          </a:p>
          <a:p>
            <a:pPr marL="0" indent="0">
              <a:buFont typeface="Garamond" pitchFamily="18" charset="0"/>
              <a:buNone/>
            </a:pPr>
            <a:r>
              <a:rPr lang="en-US" sz="2800" dirty="0"/>
              <a:t>Here it is possible to see the list of all the products offered in the next week by the farmers, eventually filtering them.</a:t>
            </a:r>
          </a:p>
        </p:txBody>
      </p:sp>
    </p:spTree>
    <p:extLst>
      <p:ext uri="{BB962C8B-B14F-4D97-AF65-F5344CB8AC3E}">
        <p14:creationId xmlns:p14="http://schemas.microsoft.com/office/powerpoint/2010/main" val="348385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7</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As a registered user, I want to opt for delivery of food at a specified address, date and time for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When placing an order, the user can choose to pick up it in store or to plan a delivery at a specified address.</a:t>
            </a:r>
          </a:p>
        </p:txBody>
      </p:sp>
    </p:spTree>
    <p:extLst>
      <p:ext uri="{BB962C8B-B14F-4D97-AF65-F5344CB8AC3E}">
        <p14:creationId xmlns:p14="http://schemas.microsoft.com/office/powerpoint/2010/main" val="31202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D25D5D-F954-4C24-93D4-4F19870F73BC}"/>
              </a:ext>
            </a:extLst>
          </p:cNvPr>
          <p:cNvSpPr>
            <a:spLocks noGrp="1"/>
          </p:cNvSpPr>
          <p:nvPr>
            <p:ph idx="1"/>
          </p:nvPr>
        </p:nvSpPr>
        <p:spPr>
          <a:xfrm>
            <a:off x="1066800" y="2172923"/>
            <a:ext cx="10058400" cy="3108585"/>
          </a:xfrm>
        </p:spPr>
        <p:txBody>
          <a:bodyPr>
            <a:normAutofit/>
          </a:bodyPr>
          <a:lstStyle/>
          <a:p>
            <a:pPr marL="0" indent="0" algn="ctr">
              <a:buNone/>
            </a:pPr>
            <a:r>
              <a:rPr lang="en-US" sz="3600"/>
              <a:t>THANK YOU FOR YOUR ATTENTION!</a:t>
            </a:r>
          </a:p>
          <a:p>
            <a:pPr marL="0" indent="0" algn="ctr">
              <a:buNone/>
            </a:pPr>
            <a:endParaRPr lang="en-US" sz="3600"/>
          </a:p>
          <a:p>
            <a:pPr marL="0" indent="0" algn="ctr">
              <a:buNone/>
            </a:pPr>
            <a:r>
              <a:rPr lang="en-US" sz="3600"/>
              <a:t>ANY QUESTIONS?</a:t>
            </a:r>
            <a:endParaRPr lang="it-IT" sz="3600"/>
          </a:p>
        </p:txBody>
      </p:sp>
      <p:pic>
        <p:nvPicPr>
          <p:cNvPr id="5" name="Elemento grafico 4" descr="Martello con riempimento a tinta unita">
            <a:extLst>
              <a:ext uri="{FF2B5EF4-FFF2-40B4-BE49-F238E27FC236}">
                <a16:creationId xmlns:a16="http://schemas.microsoft.com/office/drawing/2014/main" id="{52D92989-DC25-496E-9B8D-9F113EF42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50569" y="5387992"/>
            <a:ext cx="674631" cy="674631"/>
          </a:xfrm>
          <a:prstGeom prst="rect">
            <a:avLst/>
          </a:prstGeom>
        </p:spPr>
      </p:pic>
      <p:sp>
        <p:nvSpPr>
          <p:cNvPr id="6" name="CasellaDiTesto 5">
            <a:extLst>
              <a:ext uri="{FF2B5EF4-FFF2-40B4-BE49-F238E27FC236}">
                <a16:creationId xmlns:a16="http://schemas.microsoft.com/office/drawing/2014/main" id="{0F8A4153-E0C1-40E4-907C-75E17399478D}"/>
              </a:ext>
            </a:extLst>
          </p:cNvPr>
          <p:cNvSpPr txBox="1"/>
          <p:nvPr/>
        </p:nvSpPr>
        <p:spPr>
          <a:xfrm>
            <a:off x="8401557" y="5494474"/>
            <a:ext cx="2409672" cy="461665"/>
          </a:xfrm>
          <a:prstGeom prst="rect">
            <a:avLst/>
          </a:prstGeom>
          <a:noFill/>
        </p:spPr>
        <p:txBody>
          <a:bodyPr wrap="square" rtlCol="0">
            <a:spAutoFit/>
          </a:bodyPr>
          <a:lstStyle/>
          <a:p>
            <a:r>
              <a:rPr lang="en-US" sz="2400"/>
              <a:t>IN PROGRESS</a:t>
            </a:r>
            <a:endParaRPr lang="it-IT"/>
          </a:p>
        </p:txBody>
      </p:sp>
    </p:spTree>
    <p:extLst>
      <p:ext uri="{BB962C8B-B14F-4D97-AF65-F5344CB8AC3E}">
        <p14:creationId xmlns:p14="http://schemas.microsoft.com/office/powerpoint/2010/main" val="174604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19A28E-6D0E-457B-BFCC-4D6FA40CF601}"/>
              </a:ext>
            </a:extLst>
          </p:cNvPr>
          <p:cNvSpPr>
            <a:spLocks noGrp="1"/>
          </p:cNvSpPr>
          <p:nvPr>
            <p:ph type="title"/>
          </p:nvPr>
        </p:nvSpPr>
        <p:spPr/>
        <p:txBody>
          <a:bodyPr/>
          <a:lstStyle/>
          <a:p>
            <a:pPr algn="ctr"/>
            <a:r>
              <a:rPr lang="en-GB" dirty="0"/>
              <a:t>SUGGESTIONS FROM SPRINT 1</a:t>
            </a:r>
          </a:p>
        </p:txBody>
      </p:sp>
      <p:sp>
        <p:nvSpPr>
          <p:cNvPr id="3" name="Segnaposto contenuto 2">
            <a:extLst>
              <a:ext uri="{FF2B5EF4-FFF2-40B4-BE49-F238E27FC236}">
                <a16:creationId xmlns:a16="http://schemas.microsoft.com/office/drawing/2014/main" id="{90A8F4CD-4610-45A1-B173-20901E468043}"/>
              </a:ext>
            </a:extLst>
          </p:cNvPr>
          <p:cNvSpPr>
            <a:spLocks noGrp="1"/>
          </p:cNvSpPr>
          <p:nvPr>
            <p:ph idx="1"/>
          </p:nvPr>
        </p:nvSpPr>
        <p:spPr/>
        <p:txBody>
          <a:bodyPr>
            <a:normAutofit lnSpcReduction="10000"/>
          </a:bodyPr>
          <a:lstStyle/>
          <a:p>
            <a:r>
              <a:rPr lang="en-GB" sz="3200" dirty="0"/>
              <a:t>Create </a:t>
            </a:r>
            <a:r>
              <a:rPr lang="en-US" sz="3200" dirty="0"/>
              <a:t>a minus button to remove money from wallet of client </a:t>
            </a:r>
            <a:r>
              <a:rPr lang="en-US" sz="3200" dirty="0">
                <a:sym typeface="Wingdings" panose="05000000000000000000" pitchFamily="2" charset="2"/>
              </a:rPr>
              <a:t> DONE</a:t>
            </a:r>
          </a:p>
          <a:p>
            <a:r>
              <a:rPr lang="en-US" sz="3200" dirty="0"/>
              <a:t>Add more contact data for the future communication with the clients </a:t>
            </a:r>
            <a:r>
              <a:rPr lang="en-US" sz="3200" dirty="0">
                <a:sym typeface="Wingdings" panose="05000000000000000000" pitchFamily="2" charset="2"/>
              </a:rPr>
              <a:t> DONE</a:t>
            </a:r>
          </a:p>
          <a:p>
            <a:r>
              <a:rPr lang="en-US" sz="3200" dirty="0"/>
              <a:t>Add filters on a products page </a:t>
            </a:r>
            <a:r>
              <a:rPr lang="en-US" sz="3200" dirty="0">
                <a:sym typeface="Wingdings" panose="05000000000000000000" pitchFamily="2" charset="2"/>
              </a:rPr>
              <a:t> DONE</a:t>
            </a:r>
          </a:p>
          <a:p>
            <a:r>
              <a:rPr lang="en-US" sz="3200" dirty="0"/>
              <a:t>Add images to the products page </a:t>
            </a:r>
            <a:r>
              <a:rPr lang="en-US" sz="3200" dirty="0">
                <a:sym typeface="Wingdings" panose="05000000000000000000" pitchFamily="2" charset="2"/>
              </a:rPr>
              <a:t> NEXT SPRINTS</a:t>
            </a:r>
            <a:endParaRPr lang="en-GB" sz="3200" dirty="0"/>
          </a:p>
        </p:txBody>
      </p:sp>
    </p:spTree>
    <p:extLst>
      <p:ext uri="{BB962C8B-B14F-4D97-AF65-F5344CB8AC3E}">
        <p14:creationId xmlns:p14="http://schemas.microsoft.com/office/powerpoint/2010/main" val="178118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800" y="1852122"/>
            <a:ext cx="10058400" cy="3849624"/>
          </a:xfrm>
        </p:spPr>
        <p:txBody>
          <a:bodyPr>
            <a:normAutofit/>
          </a:bodyPr>
          <a:lstStyle/>
          <a:p>
            <a:pPr marL="0" indent="0" algn="ctr">
              <a:buNone/>
            </a:pPr>
            <a:r>
              <a:rPr lang="en-GB" sz="3200" dirty="0">
                <a:solidFill>
                  <a:srgbClr val="0070C0"/>
                </a:solidFill>
              </a:rPr>
              <a:t>Virtual clock</a:t>
            </a:r>
          </a:p>
          <a:p>
            <a:pPr marL="0" indent="0">
              <a:buNone/>
            </a:pPr>
            <a:endParaRPr lang="en-GB" sz="2800" dirty="0"/>
          </a:p>
          <a:p>
            <a:pPr marL="0" indent="0" algn="just">
              <a:buNone/>
            </a:pPr>
            <a:r>
              <a:rPr lang="en-GB" sz="2800" dirty="0"/>
              <a:t>A virtual clock has been inserted in the </a:t>
            </a:r>
            <a:r>
              <a:rPr lang="en-GB" sz="2800" dirty="0" err="1"/>
              <a:t>NavBar</a:t>
            </a:r>
            <a:r>
              <a:rPr lang="en-GB" sz="2800" dirty="0"/>
              <a:t> to make testing easier. Using the virtual clock is possible to manually configure the day and the time in which the application is used.</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Tree>
    <p:extLst>
      <p:ext uri="{BB962C8B-B14F-4D97-AF65-F5344CB8AC3E}">
        <p14:creationId xmlns:p14="http://schemas.microsoft.com/office/powerpoint/2010/main" val="381783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799" y="2886723"/>
            <a:ext cx="10058400" cy="2239053"/>
          </a:xfrm>
        </p:spPr>
        <p:txBody>
          <a:bodyPr>
            <a:normAutofit fontScale="85000" lnSpcReduction="20000"/>
          </a:bodyPr>
          <a:lstStyle/>
          <a:p>
            <a:pPr marL="0" indent="0">
              <a:buNone/>
            </a:pPr>
            <a:r>
              <a:rPr lang="en-GB" sz="2800" dirty="0"/>
              <a:t>Route: “/client” and “/farmer”</a:t>
            </a:r>
          </a:p>
          <a:p>
            <a:pPr marL="0" indent="0">
              <a:buNone/>
            </a:pPr>
            <a:r>
              <a:rPr lang="en-GB" sz="2800" dirty="0"/>
              <a:t>Starting from the client interface, the user can see its profile, list the available products of the next week and list its orders (not implemented in this sprint). Starting from the farmer interface, a farmer can see its profile, list the available products of the next week and list its products.</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6" name="CasellaDiTesto 5">
            <a:extLst>
              <a:ext uri="{FF2B5EF4-FFF2-40B4-BE49-F238E27FC236}">
                <a16:creationId xmlns:a16="http://schemas.microsoft.com/office/drawing/2014/main" id="{C7F7D057-4E28-2B4F-BE34-71985D9F7C42}"/>
              </a:ext>
            </a:extLst>
          </p:cNvPr>
          <p:cNvSpPr txBox="1"/>
          <p:nvPr/>
        </p:nvSpPr>
        <p:spPr>
          <a:xfrm>
            <a:off x="365342" y="1799824"/>
            <a:ext cx="11461315" cy="861774"/>
          </a:xfrm>
          <a:prstGeom prst="rect">
            <a:avLst/>
          </a:prstGeom>
          <a:noFill/>
        </p:spPr>
        <p:txBody>
          <a:bodyPr wrap="square" rtlCol="0">
            <a:spAutoFit/>
          </a:bodyPr>
          <a:lstStyle/>
          <a:p>
            <a:pPr algn="ctr"/>
            <a:r>
              <a:rPr lang="en-GB" sz="3200" dirty="0">
                <a:solidFill>
                  <a:srgbClr val="0070C0"/>
                </a:solidFill>
              </a:rPr>
              <a:t>Client and Farmer interface</a:t>
            </a:r>
          </a:p>
          <a:p>
            <a:pPr algn="ctr"/>
            <a:endParaRPr lang="it-IT" dirty="0"/>
          </a:p>
        </p:txBody>
      </p:sp>
    </p:spTree>
    <p:extLst>
      <p:ext uri="{BB962C8B-B14F-4D97-AF65-F5344CB8AC3E}">
        <p14:creationId xmlns:p14="http://schemas.microsoft.com/office/powerpoint/2010/main" val="382759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34C2C-EC44-4007-8EE6-1BB8BAE9BF97}"/>
              </a:ext>
            </a:extLst>
          </p:cNvPr>
          <p:cNvSpPr>
            <a:spLocks noGrp="1"/>
          </p:cNvSpPr>
          <p:nvPr>
            <p:ph type="title"/>
          </p:nvPr>
        </p:nvSpPr>
        <p:spPr/>
        <p:txBody>
          <a:bodyPr/>
          <a:lstStyle/>
          <a:p>
            <a:pPr algn="ctr"/>
            <a:r>
              <a:rPr lang="en-GB" dirty="0"/>
              <a:t>STORY 1</a:t>
            </a:r>
          </a:p>
        </p:txBody>
      </p:sp>
      <p:sp>
        <p:nvSpPr>
          <p:cNvPr id="3" name="Segnaposto contenuto 2">
            <a:extLst>
              <a:ext uri="{FF2B5EF4-FFF2-40B4-BE49-F238E27FC236}">
                <a16:creationId xmlns:a16="http://schemas.microsoft.com/office/drawing/2014/main" id="{266FFDBF-21EC-4A78-8395-2DAF922CC875}"/>
              </a:ext>
            </a:extLst>
          </p:cNvPr>
          <p:cNvSpPr>
            <a:spLocks noGrp="1"/>
          </p:cNvSpPr>
          <p:nvPr>
            <p:ph idx="1"/>
          </p:nvPr>
        </p:nvSpPr>
        <p:spPr>
          <a:xfrm>
            <a:off x="1026799" y="3209911"/>
            <a:ext cx="10058400" cy="3849624"/>
          </a:xfrm>
        </p:spPr>
        <p:txBody>
          <a:bodyPr>
            <a:normAutofit/>
          </a:bodyPr>
          <a:lstStyle/>
          <a:p>
            <a:pPr marL="0" indent="0" algn="just">
              <a:buNone/>
            </a:pPr>
            <a:r>
              <a:rPr lang="en-GB" sz="2800" dirty="0"/>
              <a:t>In the login page a new button has been added to allow the registration of a user. After pressing the button, the user is redirected to a page in which he can insert the needed information into a form.</a:t>
            </a:r>
          </a:p>
        </p:txBody>
      </p:sp>
      <p:pic>
        <p:nvPicPr>
          <p:cNvPr id="5" name="Elemento grafico 4" descr="Badge Segno di spunta con riempimento a tinta unita">
            <a:extLst>
              <a:ext uri="{FF2B5EF4-FFF2-40B4-BE49-F238E27FC236}">
                <a16:creationId xmlns:a16="http://schemas.microsoft.com/office/drawing/2014/main" id="{A188CE10-DDD9-4384-AC98-ADA56B3CB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6" name="CasellaDiTesto 5">
            <a:extLst>
              <a:ext uri="{FF2B5EF4-FFF2-40B4-BE49-F238E27FC236}">
                <a16:creationId xmlns:a16="http://schemas.microsoft.com/office/drawing/2014/main" id="{767D3729-5081-46FE-9C0C-5539E11BBA3B}"/>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4" name="CasellaDiTesto 3">
            <a:extLst>
              <a:ext uri="{FF2B5EF4-FFF2-40B4-BE49-F238E27FC236}">
                <a16:creationId xmlns:a16="http://schemas.microsoft.com/office/drawing/2014/main" id="{AF3A7F17-A0A5-D544-83A1-51B0BD1EEB0A}"/>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unregistered user, I want to register to the platform, so that I can access all the services</a:t>
            </a:r>
            <a:endParaRPr lang="it-IT" dirty="0"/>
          </a:p>
        </p:txBody>
      </p:sp>
    </p:spTree>
    <p:extLst>
      <p:ext uri="{BB962C8B-B14F-4D97-AF65-F5344CB8AC3E}">
        <p14:creationId xmlns:p14="http://schemas.microsoft.com/office/powerpoint/2010/main" val="9875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05231-0E1C-43FC-B953-162B5EA5A920}"/>
              </a:ext>
            </a:extLst>
          </p:cNvPr>
          <p:cNvSpPr>
            <a:spLocks noGrp="1"/>
          </p:cNvSpPr>
          <p:nvPr>
            <p:ph type="title"/>
          </p:nvPr>
        </p:nvSpPr>
        <p:spPr/>
        <p:txBody>
          <a:bodyPr/>
          <a:lstStyle/>
          <a:p>
            <a:pPr algn="ctr"/>
            <a:r>
              <a:rPr lang="en-GB" dirty="0"/>
              <a:t>STORY 2</a:t>
            </a:r>
          </a:p>
        </p:txBody>
      </p:sp>
      <p:sp>
        <p:nvSpPr>
          <p:cNvPr id="3" name="Segnaposto contenuto 2">
            <a:extLst>
              <a:ext uri="{FF2B5EF4-FFF2-40B4-BE49-F238E27FC236}">
                <a16:creationId xmlns:a16="http://schemas.microsoft.com/office/drawing/2014/main" id="{36488C43-FB08-48C0-B79E-84A5B94766AF}"/>
              </a:ext>
            </a:extLst>
          </p:cNvPr>
          <p:cNvSpPr>
            <a:spLocks noGrp="1"/>
          </p:cNvSpPr>
          <p:nvPr>
            <p:ph idx="1"/>
          </p:nvPr>
        </p:nvSpPr>
        <p:spPr>
          <a:xfrm>
            <a:off x="1066800" y="2918995"/>
            <a:ext cx="10058400" cy="3849624"/>
          </a:xfrm>
        </p:spPr>
        <p:txBody>
          <a:bodyPr>
            <a:normAutofit/>
          </a:bodyPr>
          <a:lstStyle/>
          <a:p>
            <a:pPr marL="0" indent="0">
              <a:buNone/>
            </a:pPr>
            <a:r>
              <a:rPr lang="en-US" sz="2800" dirty="0"/>
              <a:t>From the list of available products, a client can place an order by adding the products to the basket.</a:t>
            </a:r>
          </a:p>
          <a:p>
            <a:pPr marL="0" indent="0" algn="just">
              <a:buNone/>
            </a:pPr>
            <a:endParaRPr lang="en-US" sz="2800" dirty="0"/>
          </a:p>
        </p:txBody>
      </p:sp>
      <p:pic>
        <p:nvPicPr>
          <p:cNvPr id="4" name="Elemento grafico 3" descr="Badge Segno di spunta con riempimento a tinta unita">
            <a:extLst>
              <a:ext uri="{FF2B5EF4-FFF2-40B4-BE49-F238E27FC236}">
                <a16:creationId xmlns:a16="http://schemas.microsoft.com/office/drawing/2014/main" id="{DDC15659-21DC-43B2-A70C-ABA7C73B5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24940603-F528-4C4E-9E03-0477E45B43E6}"/>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CasellaDiTesto 5">
            <a:extLst>
              <a:ext uri="{FF2B5EF4-FFF2-40B4-BE49-F238E27FC236}">
                <a16:creationId xmlns:a16="http://schemas.microsoft.com/office/drawing/2014/main" id="{C21C0E35-0D83-2840-B530-EA0AB0487DCF}"/>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registered client, I want to add products to my basket, so that they are reserved</a:t>
            </a:r>
            <a:endParaRPr lang="it-IT" sz="3200" dirty="0">
              <a:solidFill>
                <a:srgbClr val="0070C0"/>
              </a:solidFill>
            </a:endParaRPr>
          </a:p>
        </p:txBody>
      </p:sp>
    </p:spTree>
    <p:extLst>
      <p:ext uri="{BB962C8B-B14F-4D97-AF65-F5344CB8AC3E}">
        <p14:creationId xmlns:p14="http://schemas.microsoft.com/office/powerpoint/2010/main" val="21884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87D3A-F244-427E-BD20-F1A696026CF6}"/>
              </a:ext>
            </a:extLst>
          </p:cNvPr>
          <p:cNvSpPr>
            <a:spLocks noGrp="1"/>
          </p:cNvSpPr>
          <p:nvPr>
            <p:ph type="title"/>
          </p:nvPr>
        </p:nvSpPr>
        <p:spPr/>
        <p:txBody>
          <a:bodyPr/>
          <a:lstStyle/>
          <a:p>
            <a:pPr algn="ctr"/>
            <a:r>
              <a:rPr lang="en-GB" dirty="0"/>
              <a:t>STORY 3</a:t>
            </a:r>
          </a:p>
        </p:txBody>
      </p:sp>
      <p:sp>
        <p:nvSpPr>
          <p:cNvPr id="3" name="Segnaposto contenuto 2">
            <a:extLst>
              <a:ext uri="{FF2B5EF4-FFF2-40B4-BE49-F238E27FC236}">
                <a16:creationId xmlns:a16="http://schemas.microsoft.com/office/drawing/2014/main" id="{2DB267BF-4548-4543-B1CA-B385394FD1FB}"/>
              </a:ext>
            </a:extLst>
          </p:cNvPr>
          <p:cNvSpPr>
            <a:spLocks noGrp="1"/>
          </p:cNvSpPr>
          <p:nvPr>
            <p:ph idx="1"/>
          </p:nvPr>
        </p:nvSpPr>
        <p:spPr>
          <a:xfrm>
            <a:off x="886436" y="3384568"/>
            <a:ext cx="10419127" cy="2155106"/>
          </a:xfrm>
        </p:spPr>
        <p:txBody>
          <a:bodyPr>
            <a:noAutofit/>
          </a:bodyPr>
          <a:lstStyle/>
          <a:p>
            <a:pPr marL="0" indent="0" algn="just">
              <a:buNone/>
            </a:pPr>
            <a:r>
              <a:rPr lang="en-US" sz="2800" dirty="0"/>
              <a:t>If the client has an insufficient balance in the wallet to perform an order, when he logins a message will appear on the screen.</a:t>
            </a:r>
          </a:p>
        </p:txBody>
      </p:sp>
      <p:pic>
        <p:nvPicPr>
          <p:cNvPr id="4" name="Elemento grafico 3" descr="Badge Segno di spunta con riempimento a tinta unita">
            <a:extLst>
              <a:ext uri="{FF2B5EF4-FFF2-40B4-BE49-F238E27FC236}">
                <a16:creationId xmlns:a16="http://schemas.microsoft.com/office/drawing/2014/main" id="{1F646DF8-A6E2-470A-A99B-DA24ABE36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EFB698A0-0EB4-4C6D-87B6-D8E2BE0F9ABE}"/>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CasellaDiTesto 6">
            <a:extLst>
              <a:ext uri="{FF2B5EF4-FFF2-40B4-BE49-F238E27FC236}">
                <a16:creationId xmlns:a16="http://schemas.microsoft.com/office/drawing/2014/main" id="{0171E5E9-1D3B-2545-9BF7-28F6AC3142F8}"/>
              </a:ext>
            </a:extLst>
          </p:cNvPr>
          <p:cNvSpPr txBox="1"/>
          <p:nvPr/>
        </p:nvSpPr>
        <p:spPr>
          <a:xfrm>
            <a:off x="886436" y="1792659"/>
            <a:ext cx="10186989" cy="1569660"/>
          </a:xfrm>
          <a:prstGeom prst="rect">
            <a:avLst/>
          </a:prstGeom>
          <a:noFill/>
        </p:spPr>
        <p:txBody>
          <a:bodyPr wrap="square" rtlCol="0">
            <a:spAutoFit/>
          </a:bodyPr>
          <a:lstStyle/>
          <a:p>
            <a:pPr algn="ctr"/>
            <a:r>
              <a:rPr lang="en-US" sz="3200" dirty="0">
                <a:solidFill>
                  <a:srgbClr val="0070C0"/>
                </a:solidFill>
              </a:rPr>
              <a:t> As a registered client, I want to receive a reminder that my wallet balance is insufficient, so that I can top it up</a:t>
            </a:r>
            <a:endParaRPr lang="it-IT" sz="3200" dirty="0">
              <a:solidFill>
                <a:srgbClr val="0070C0"/>
              </a:solidFill>
            </a:endParaRPr>
          </a:p>
        </p:txBody>
      </p:sp>
    </p:spTree>
    <p:extLst>
      <p:ext uri="{BB962C8B-B14F-4D97-AF65-F5344CB8AC3E}">
        <p14:creationId xmlns:p14="http://schemas.microsoft.com/office/powerpoint/2010/main" val="217521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4</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106801" y="1758784"/>
            <a:ext cx="10058400" cy="1224280"/>
          </a:xfrm>
        </p:spPr>
        <p:txBody>
          <a:bodyPr>
            <a:normAutofit fontScale="77500" lnSpcReduction="20000"/>
          </a:bodyPr>
          <a:lstStyle/>
          <a:p>
            <a:pPr marL="0" indent="0" algn="ctr">
              <a:buNone/>
            </a:pPr>
            <a:r>
              <a:rPr lang="en-US" sz="3600" b="1" i="0" dirty="0">
                <a:solidFill>
                  <a:srgbClr val="BBBBBB"/>
                </a:solidFill>
                <a:effectLst/>
                <a:latin typeface="Inter"/>
              </a:rPr>
              <a:t> </a:t>
            </a:r>
            <a:r>
              <a:rPr lang="en-US" sz="3200" dirty="0">
                <a:solidFill>
                  <a:srgbClr val="0070C0"/>
                </a:solidFill>
              </a:rPr>
              <a:t> As a farmer, I want to report expected available product amounts for the next week, so that I can advertise my products</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Segnaposto contenuto 2">
            <a:extLst>
              <a:ext uri="{FF2B5EF4-FFF2-40B4-BE49-F238E27FC236}">
                <a16:creationId xmlns:a16="http://schemas.microsoft.com/office/drawing/2014/main" id="{70890D2B-C643-4226-BBC8-45F9398C106A}"/>
              </a:ext>
            </a:extLst>
          </p:cNvPr>
          <p:cNvSpPr txBox="1">
            <a:spLocks/>
          </p:cNvSpPr>
          <p:nvPr/>
        </p:nvSpPr>
        <p:spPr>
          <a:xfrm>
            <a:off x="926437" y="3027837"/>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“/farmer/</a:t>
            </a:r>
            <a:r>
              <a:rPr lang="en-US" sz="2800" dirty="0" err="1"/>
              <a:t>myProducts</a:t>
            </a:r>
            <a:r>
              <a:rPr lang="en-US" sz="2800" dirty="0"/>
              <a:t>”:</a:t>
            </a:r>
          </a:p>
          <a:p>
            <a:pPr marL="0" indent="0" algn="just">
              <a:buFont typeface="Garamond" pitchFamily="18" charset="0"/>
              <a:buNone/>
            </a:pPr>
            <a:r>
              <a:rPr lang="en-US" sz="2800" dirty="0"/>
              <a:t>Here a farmer can confirm/modify the amount of products for the next week or add a new product.</a:t>
            </a:r>
          </a:p>
        </p:txBody>
      </p:sp>
    </p:spTree>
    <p:extLst>
      <p:ext uri="{BB962C8B-B14F-4D97-AF65-F5344CB8AC3E}">
        <p14:creationId xmlns:p14="http://schemas.microsoft.com/office/powerpoint/2010/main" val="16697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5</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shop employee, I want to know orders pending cancelation due to insufficient wallet balance, so that I can contact the clients who placed them</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a:t>
            </a:r>
          </a:p>
          <a:p>
            <a:pPr marL="0" indent="0">
              <a:buFont typeface="Garamond" pitchFamily="18" charset="0"/>
              <a:buNone/>
            </a:pPr>
            <a:endParaRPr lang="en-US" sz="2800" dirty="0"/>
          </a:p>
        </p:txBody>
      </p:sp>
    </p:spTree>
    <p:extLst>
      <p:ext uri="{BB962C8B-B14F-4D97-AF65-F5344CB8AC3E}">
        <p14:creationId xmlns:p14="http://schemas.microsoft.com/office/powerpoint/2010/main" val="1630777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{016D5299-0A89-48DF-A916-4F164D50C07B}tf78438558_win32</Template>
  <TotalTime>501</TotalTime>
  <Words>544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Calibri</vt:lpstr>
      <vt:lpstr>Century Gothic</vt:lpstr>
      <vt:lpstr>Garamond</vt:lpstr>
      <vt:lpstr>Inter</vt:lpstr>
      <vt:lpstr>SavonVTI</vt:lpstr>
      <vt:lpstr>SPG – SPRINT 2</vt:lpstr>
      <vt:lpstr>SUGGESTIONS FROM SPRINT 1</vt:lpstr>
      <vt:lpstr>HORIZONTAL TASK</vt:lpstr>
      <vt:lpstr>HORIZONTAL TASK</vt:lpstr>
      <vt:lpstr>STORY 1</vt:lpstr>
      <vt:lpstr>STORY 2</vt:lpstr>
      <vt:lpstr>STORY 3</vt:lpstr>
      <vt:lpstr>STORY 4</vt:lpstr>
      <vt:lpstr>STORY 5</vt:lpstr>
      <vt:lpstr>STORY 6</vt:lpstr>
      <vt:lpstr>STORY 7</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Queue Management System</dc:title>
  <dc:creator>MOROSI MATTIA</dc:creator>
  <cp:lastModifiedBy>MOROSI MATTIA</cp:lastModifiedBy>
  <cp:revision>23</cp:revision>
  <dcterms:created xsi:type="dcterms:W3CDTF">2021-10-18T15:39:13Z</dcterms:created>
  <dcterms:modified xsi:type="dcterms:W3CDTF">2021-11-29T19:34:14Z</dcterms:modified>
</cp:coreProperties>
</file>