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7" r:id="rId2"/>
    <p:sldId id="266" r:id="rId3"/>
    <p:sldId id="268" r:id="rId4"/>
    <p:sldId id="262" r:id="rId5"/>
    <p:sldId id="263" r:id="rId6"/>
    <p:sldId id="264" r:id="rId7"/>
    <p:sldId id="265" r:id="rId8"/>
    <p:sldId id="270" r:id="rId9"/>
    <p:sldId id="267"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p:scale>
          <a:sx n="90" d="100"/>
          <a:sy n="90" d="100"/>
        </p:scale>
        <p:origin x="672" y="52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27A3769-973A-471F-AE95-803ACD9DB45A}" type="datetime1">
              <a:rPr lang="it-IT" smtClean="0"/>
              <a:t>14/11/21</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B562AB-E890-432E-8086-3C35B5B6BC74}" type="datetime1">
              <a:rPr lang="it-IT" smtClean="0"/>
              <a:t>14/11/21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tango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tango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tango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ttore dirit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o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5800" b="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en-US" dirty="0"/>
          </a:p>
        </p:txBody>
      </p:sp>
      <p:sp>
        <p:nvSpPr>
          <p:cNvPr id="20" name="Segnaposto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6B2AB89-642D-461B-88E3-BE7E49276E6D}" type="datetime1">
              <a:rPr lang="it-IT" smtClean="0"/>
              <a:t>14/11/21</a:t>
            </a:fld>
            <a:endParaRPr lang="en-US"/>
          </a:p>
        </p:txBody>
      </p:sp>
      <p:sp>
        <p:nvSpPr>
          <p:cNvPr id="21" name="Segnaposto piè di pagina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a:p>
        </p:txBody>
      </p:sp>
      <p:sp>
        <p:nvSpPr>
          <p:cNvPr id="22" name="Segnaposto numero diapositiva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FB6DF1C0-0F0C-4064-ABD6-C9C1782C86AE}" type="datetime1">
              <a:rPr lang="it-IT" smtClean="0"/>
              <a:t>14/11/21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91600" y="762000"/>
            <a:ext cx="2362200" cy="5257800"/>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762000"/>
            <a:ext cx="8077200" cy="5257800"/>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CD3A0FBA-A5A6-4E7F-AECA-E819E1A4206B}" type="datetime1">
              <a:rPr lang="it-IT" smtClean="0"/>
              <a:t>14/11/21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data 3"/>
          <p:cNvSpPr>
            <a:spLocks noGrp="1"/>
          </p:cNvSpPr>
          <p:nvPr>
            <p:ph type="dt" sz="half" idx="10"/>
          </p:nvPr>
        </p:nvSpPr>
        <p:spPr/>
        <p:txBody>
          <a:bodyPr rtlCol="0"/>
          <a:lstStyle/>
          <a:p>
            <a:pPr rtl="0"/>
            <a:fld id="{85E0D28E-6F2F-4715-A424-3B01AC64AD4B}" type="datetime1">
              <a:rPr lang="it-IT" smtClean="0"/>
              <a:t>14/11/21</a:t>
            </a:fld>
            <a:endParaRPr lang="en-US"/>
          </a:p>
        </p:txBody>
      </p:sp>
      <p:sp>
        <p:nvSpPr>
          <p:cNvPr id="5" name="Segnaposto piè di pagina 4"/>
          <p:cNvSpPr>
            <a:spLocks noGrp="1"/>
          </p:cNvSpPr>
          <p:nvPr>
            <p:ph type="ftr" sz="quarter" idx="11"/>
          </p:nvPr>
        </p:nvSpPr>
        <p:spPr/>
        <p:txBody>
          <a:bodyPr rtlCol="0"/>
          <a:lstStyle/>
          <a:p>
            <a:pPr rtl="0"/>
            <a:endParaRPr lang="en-US"/>
          </a:p>
        </p:txBody>
      </p:sp>
      <p:sp>
        <p:nvSpPr>
          <p:cNvPr id="6" name="Segnaposto numero diapositiva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tango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tango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tango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629156" y="2275165"/>
            <a:ext cx="8933688" cy="2406895"/>
          </a:xfrm>
        </p:spPr>
        <p:txBody>
          <a:bodyPr rtlCol="0" anchor="ctr">
            <a:normAutofit/>
          </a:bodyPr>
          <a:lstStyle>
            <a:lvl1pPr algn="ctr">
              <a:lnSpc>
                <a:spcPct val="83000"/>
              </a:lnSpc>
              <a:defRPr lang="en-US" sz="5800" kern="1200" cap="all" spc="-100" baseline="0" dirty="0">
                <a:solidFill>
                  <a:schemeClr val="tx1">
                    <a:lumMod val="85000"/>
                    <a:lumOff val="15000"/>
                  </a:schemeClr>
                </a:solidFill>
                <a:effectLst/>
                <a:latin typeface="+mj-lt"/>
                <a:ea typeface="+mn-ea"/>
                <a:cs typeface="+mn-cs"/>
              </a:defRPr>
            </a:lvl1pPr>
          </a:lstStyle>
          <a:p>
            <a:pPr rtl="0"/>
            <a:r>
              <a:rPr lang="it-IT"/>
              <a:t>Fare clic per modificare lo stile del titolo dello schema</a:t>
            </a:r>
            <a:endParaRPr lang="en-US" dirty="0"/>
          </a:p>
        </p:txBody>
      </p:sp>
      <p:grpSp>
        <p:nvGrpSpPr>
          <p:cNvPr id="16" name="Grup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ttore dirit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Segnaposto tes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F953424F-4FD0-4DEA-A244-2F5A83926123}" type="datetime1">
              <a:rPr lang="it-IT" smtClean="0"/>
              <a:t>14/11/21</a:t>
            </a:fld>
            <a:endParaRPr lang="en-US"/>
          </a:p>
        </p:txBody>
      </p:sp>
      <p:sp>
        <p:nvSpPr>
          <p:cNvPr id="5" name="Segnaposto piè di pagina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contenut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data 4"/>
          <p:cNvSpPr>
            <a:spLocks noGrp="1"/>
          </p:cNvSpPr>
          <p:nvPr>
            <p:ph type="dt" sz="half" idx="10"/>
          </p:nvPr>
        </p:nvSpPr>
        <p:spPr/>
        <p:txBody>
          <a:bodyPr rtlCol="0"/>
          <a:lstStyle/>
          <a:p>
            <a:pPr rtl="0"/>
            <a:fld id="{ED487A35-6EB2-4106-87BE-5998F37E93E7}" type="datetime1">
              <a:rPr lang="it-IT" smtClean="0"/>
              <a:t>14/11/21</a:t>
            </a:fld>
            <a:endParaRPr lang="en-US"/>
          </a:p>
        </p:txBody>
      </p:sp>
      <p:sp>
        <p:nvSpPr>
          <p:cNvPr id="6" name="Segnaposto piè di pagina 5"/>
          <p:cNvSpPr>
            <a:spLocks noGrp="1"/>
          </p:cNvSpPr>
          <p:nvPr>
            <p:ph type="ftr" sz="quarter" idx="11"/>
          </p:nvPr>
        </p:nvSpPr>
        <p:spPr/>
        <p:txBody>
          <a:bodyPr rtlCol="0"/>
          <a:lstStyle/>
          <a:p>
            <a:pPr rtl="0"/>
            <a:endParaRPr lang="en-US"/>
          </a:p>
        </p:txBody>
      </p:sp>
      <p:sp>
        <p:nvSpPr>
          <p:cNvPr id="7" name="Segnaposto numero diapositiva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5" name="Segnaposto tes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
          </a:p>
        </p:txBody>
      </p:sp>
      <p:sp>
        <p:nvSpPr>
          <p:cNvPr id="7" name="Segnaposto data 6"/>
          <p:cNvSpPr>
            <a:spLocks noGrp="1"/>
          </p:cNvSpPr>
          <p:nvPr>
            <p:ph type="dt" sz="half" idx="10"/>
          </p:nvPr>
        </p:nvSpPr>
        <p:spPr/>
        <p:txBody>
          <a:bodyPr rtlCol="0"/>
          <a:lstStyle/>
          <a:p>
            <a:pPr rtl="0"/>
            <a:fld id="{6D0A2449-0E6F-4EC8-9AF5-127FFF9E4F17}" type="datetime1">
              <a:rPr lang="it-IT" smtClean="0"/>
              <a:t>14/11/21</a:t>
            </a:fld>
            <a:endParaRPr lang="en-US"/>
          </a:p>
        </p:txBody>
      </p:sp>
      <p:sp>
        <p:nvSpPr>
          <p:cNvPr id="8" name="Segnaposto piè di pagina 7"/>
          <p:cNvSpPr>
            <a:spLocks noGrp="1"/>
          </p:cNvSpPr>
          <p:nvPr>
            <p:ph type="ftr" sz="quarter" idx="11"/>
          </p:nvPr>
        </p:nvSpPr>
        <p:spPr/>
        <p:txBody>
          <a:bodyPr rtlCol="0"/>
          <a:lstStyle/>
          <a:p>
            <a:pPr rtl="0"/>
            <a:endParaRPr lang="en-US"/>
          </a:p>
        </p:txBody>
      </p:sp>
      <p:sp>
        <p:nvSpPr>
          <p:cNvPr id="9" name="Segnaposto numero diapositiva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en-US" dirty="0"/>
          </a:p>
        </p:txBody>
      </p:sp>
      <p:sp>
        <p:nvSpPr>
          <p:cNvPr id="3" name="Segnaposto data 2"/>
          <p:cNvSpPr>
            <a:spLocks noGrp="1"/>
          </p:cNvSpPr>
          <p:nvPr>
            <p:ph type="dt" sz="half" idx="10"/>
          </p:nvPr>
        </p:nvSpPr>
        <p:spPr/>
        <p:txBody>
          <a:bodyPr rtlCol="0"/>
          <a:lstStyle/>
          <a:p>
            <a:pPr rtl="0"/>
            <a:fld id="{43ECC08F-3232-4266-A826-505EFF618F02}" type="datetime1">
              <a:rPr lang="it-IT" smtClean="0"/>
              <a:t>14/11/21</a:t>
            </a:fld>
            <a:endParaRPr lang="en-US"/>
          </a:p>
        </p:txBody>
      </p:sp>
      <p:sp>
        <p:nvSpPr>
          <p:cNvPr id="4" name="Segnaposto piè di pagina 3"/>
          <p:cNvSpPr>
            <a:spLocks noGrp="1"/>
          </p:cNvSpPr>
          <p:nvPr>
            <p:ph type="ftr" sz="quarter" idx="11"/>
          </p:nvPr>
        </p:nvSpPr>
        <p:spPr/>
        <p:txBody>
          <a:bodyPr rtlCol="0"/>
          <a:lstStyle/>
          <a:p>
            <a:pPr rtl="0"/>
            <a:endParaRPr lang="en-US"/>
          </a:p>
        </p:txBody>
      </p:sp>
      <p:sp>
        <p:nvSpPr>
          <p:cNvPr id="5" name="Segnaposto numero diapositiva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CC19903-FCE7-40DD-9ABE-472E27EE3DF9}" type="datetime1">
              <a:rPr lang="it-IT" smtClean="0"/>
              <a:t>14/11/21</a:t>
            </a:fld>
            <a:endParaRPr lang="en-US"/>
          </a:p>
        </p:txBody>
      </p:sp>
      <p:sp>
        <p:nvSpPr>
          <p:cNvPr id="3" name="Segnaposto piè di pagina 2"/>
          <p:cNvSpPr>
            <a:spLocks noGrp="1"/>
          </p:cNvSpPr>
          <p:nvPr>
            <p:ph type="ftr" sz="quarter" idx="11"/>
          </p:nvPr>
        </p:nvSpPr>
        <p:spPr/>
        <p:txBody>
          <a:bodyPr rtlCol="0"/>
          <a:lstStyle/>
          <a:p>
            <a:pPr rtl="0"/>
            <a:endParaRPr lang="en-US"/>
          </a:p>
        </p:txBody>
      </p:sp>
      <p:sp>
        <p:nvSpPr>
          <p:cNvPr id="4" name="Segnaposto numero diapositiva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tango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8" name="Segnaposto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24F848B3-DD0C-4C86-9703-1DC7B521FCF8}" type="datetime1">
              <a:rPr lang="it-IT" smtClean="0"/>
              <a:t>14/11/21</a:t>
            </a:fld>
            <a:endParaRPr lang="en-US"/>
          </a:p>
        </p:txBody>
      </p:sp>
      <p:sp>
        <p:nvSpPr>
          <p:cNvPr id="9" name="Segnaposto piè di pagina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egnaposto numero diapositiva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a:p>
        </p:txBody>
      </p:sp>
      <p:sp>
        <p:nvSpPr>
          <p:cNvPr id="5" name="Segnaposto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11CFEF3-F103-4E31-9572-24F0BC84FDFF}" type="datetime1">
              <a:rPr lang="it-IT" smtClean="0"/>
              <a:t>14/11/21</a:t>
            </a:fld>
            <a:endParaRPr lang="en-US"/>
          </a:p>
        </p:txBody>
      </p:sp>
      <p:sp>
        <p:nvSpPr>
          <p:cNvPr id="6" name="Segnaposto piè di pagina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a:p>
        </p:txBody>
      </p:sp>
      <p:sp>
        <p:nvSpPr>
          <p:cNvPr id="7" name="Segnaposto numero diapositiva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ttango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tango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tango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tango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Segnaposto tito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it"/>
              <a:t>Fare clic per modificare lo stile del titolo dello schema</a:t>
            </a:r>
            <a:endParaRPr lang="en-US" dirty="0"/>
          </a:p>
        </p:txBody>
      </p:sp>
      <p:sp>
        <p:nvSpPr>
          <p:cNvPr id="3" name="Segnaposto tes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8A8228F9-9C50-4094-9999-09A1682E91E0}" type="datetime1">
              <a:rPr lang="it-IT" smtClean="0"/>
              <a:t>14/11/21</a:t>
            </a:fld>
            <a:endParaRPr lang="en-US"/>
          </a:p>
        </p:txBody>
      </p:sp>
      <p:sp>
        <p:nvSpPr>
          <p:cNvPr id="5" name="Segnaposto piè di pagina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a:p>
        </p:txBody>
      </p:sp>
      <p:sp>
        <p:nvSpPr>
          <p:cNvPr id="6" name="Segnaposto numero diapositiva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descr="Primo piano di un logo&#10;&#10;Descrizione generat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Rettango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tango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it-IT" sz="4400" dirty="0">
                <a:solidFill>
                  <a:schemeClr val="tx1"/>
                </a:solidFill>
              </a:rPr>
              <a:t>SOCIAL PURCHASE GROUP</a:t>
            </a:r>
            <a:endParaRPr lang="it" sz="4400">
              <a:solidFill>
                <a:schemeClr val="tx1"/>
              </a:solidFill>
            </a:endParaRPr>
          </a:p>
        </p:txBody>
      </p:sp>
      <p:sp>
        <p:nvSpPr>
          <p:cNvPr id="3" name="Sottotito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it">
                <a:solidFill>
                  <a:schemeClr val="tx1"/>
                </a:solidFill>
              </a:rPr>
              <a:t>SE2 - GROUP P02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800" y="2014194"/>
            <a:ext cx="10058400" cy="3849624"/>
          </a:xfrm>
        </p:spPr>
        <p:txBody>
          <a:bodyPr>
            <a:normAutofit/>
          </a:bodyPr>
          <a:lstStyle/>
          <a:p>
            <a:pPr marL="0" indent="0" algn="ctr">
              <a:buNone/>
            </a:pPr>
            <a:r>
              <a:rPr lang="en-GB" sz="3200" dirty="0">
                <a:solidFill>
                  <a:srgbClr val="0070C0"/>
                </a:solidFill>
              </a:rPr>
              <a:t>Login API and Login Interface.</a:t>
            </a:r>
          </a:p>
          <a:p>
            <a:pPr marL="0" indent="0">
              <a:buNone/>
            </a:pPr>
            <a:endParaRPr lang="en-GB" sz="2800" dirty="0"/>
          </a:p>
          <a:p>
            <a:pPr marL="0" indent="0">
              <a:buNone/>
            </a:pPr>
            <a:r>
              <a:rPr lang="en-GB" sz="2800" dirty="0"/>
              <a:t>There is a unified login interface for all the users. After login the user will be automatically redirected to a specific page according to permissions and needs.</a:t>
            </a:r>
          </a:p>
          <a:p>
            <a:pPr marL="0" indent="0">
              <a:buNone/>
            </a:pPr>
            <a:endParaRPr lang="en-GB" sz="2800" dirty="0"/>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Tree>
    <p:extLst>
      <p:ext uri="{BB962C8B-B14F-4D97-AF65-F5344CB8AC3E}">
        <p14:creationId xmlns:p14="http://schemas.microsoft.com/office/powerpoint/2010/main" val="381783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5540C-41F5-4B44-9F1B-A61164E56E86}"/>
              </a:ext>
            </a:extLst>
          </p:cNvPr>
          <p:cNvSpPr>
            <a:spLocks noGrp="1"/>
          </p:cNvSpPr>
          <p:nvPr>
            <p:ph type="title"/>
          </p:nvPr>
        </p:nvSpPr>
        <p:spPr/>
        <p:txBody>
          <a:bodyPr/>
          <a:lstStyle/>
          <a:p>
            <a:pPr algn="ctr"/>
            <a:r>
              <a:rPr lang="en-GB" dirty="0"/>
              <a:t>HORIZONTAL TASK</a:t>
            </a:r>
          </a:p>
        </p:txBody>
      </p:sp>
      <p:sp>
        <p:nvSpPr>
          <p:cNvPr id="3" name="Segnaposto contenuto 2">
            <a:extLst>
              <a:ext uri="{FF2B5EF4-FFF2-40B4-BE49-F238E27FC236}">
                <a16:creationId xmlns:a16="http://schemas.microsoft.com/office/drawing/2014/main" id="{78B1264F-D9D3-4202-B163-AB886E73ECFF}"/>
              </a:ext>
            </a:extLst>
          </p:cNvPr>
          <p:cNvSpPr>
            <a:spLocks noGrp="1"/>
          </p:cNvSpPr>
          <p:nvPr>
            <p:ph idx="1"/>
          </p:nvPr>
        </p:nvSpPr>
        <p:spPr>
          <a:xfrm>
            <a:off x="1066799" y="2886723"/>
            <a:ext cx="10058400" cy="2239053"/>
          </a:xfrm>
        </p:spPr>
        <p:txBody>
          <a:bodyPr>
            <a:normAutofit/>
          </a:bodyPr>
          <a:lstStyle/>
          <a:p>
            <a:pPr marL="0" indent="0">
              <a:buNone/>
            </a:pPr>
            <a:r>
              <a:rPr lang="en-GB" sz="2500" dirty="0"/>
              <a:t>Route: “/employee/clients/”</a:t>
            </a:r>
          </a:p>
          <a:p>
            <a:pPr marL="0" indent="0">
              <a:buNone/>
            </a:pPr>
            <a:r>
              <a:rPr lang="en-GB" sz="2500" dirty="0"/>
              <a:t>All registered clients are displayed to the employee. This feature was not required by any story of the sprint but we implemented in order to follow our system design</a:t>
            </a:r>
          </a:p>
        </p:txBody>
      </p:sp>
      <p:pic>
        <p:nvPicPr>
          <p:cNvPr id="4" name="Elemento grafico 3" descr="Badge Segno di spunta con riempimento a tinta unita">
            <a:extLst>
              <a:ext uri="{FF2B5EF4-FFF2-40B4-BE49-F238E27FC236}">
                <a16:creationId xmlns:a16="http://schemas.microsoft.com/office/drawing/2014/main" id="{4BFA8E7A-FE5E-4B54-9D8C-AD056738F5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C34DC8A9-84A2-44F9-A0B6-803524F18B0C}"/>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6" name="CasellaDiTesto 5">
            <a:extLst>
              <a:ext uri="{FF2B5EF4-FFF2-40B4-BE49-F238E27FC236}">
                <a16:creationId xmlns:a16="http://schemas.microsoft.com/office/drawing/2014/main" id="{C7F7D057-4E28-2B4F-BE34-71985D9F7C42}"/>
              </a:ext>
            </a:extLst>
          </p:cNvPr>
          <p:cNvSpPr txBox="1"/>
          <p:nvPr/>
        </p:nvSpPr>
        <p:spPr>
          <a:xfrm>
            <a:off x="365342" y="1799824"/>
            <a:ext cx="11461315" cy="861774"/>
          </a:xfrm>
          <a:prstGeom prst="rect">
            <a:avLst/>
          </a:prstGeom>
          <a:noFill/>
        </p:spPr>
        <p:txBody>
          <a:bodyPr wrap="square" rtlCol="0">
            <a:spAutoFit/>
          </a:bodyPr>
          <a:lstStyle/>
          <a:p>
            <a:pPr algn="ctr"/>
            <a:r>
              <a:rPr lang="en-GB" sz="3200" dirty="0">
                <a:solidFill>
                  <a:srgbClr val="0070C0"/>
                </a:solidFill>
              </a:rPr>
              <a:t>Interface and API to display all registered clients</a:t>
            </a:r>
          </a:p>
          <a:p>
            <a:pPr algn="ctr"/>
            <a:endParaRPr lang="it-IT" dirty="0"/>
          </a:p>
        </p:txBody>
      </p:sp>
    </p:spTree>
    <p:extLst>
      <p:ext uri="{BB962C8B-B14F-4D97-AF65-F5344CB8AC3E}">
        <p14:creationId xmlns:p14="http://schemas.microsoft.com/office/powerpoint/2010/main" val="382759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34C2C-EC44-4007-8EE6-1BB8BAE9BF97}"/>
              </a:ext>
            </a:extLst>
          </p:cNvPr>
          <p:cNvSpPr>
            <a:spLocks noGrp="1"/>
          </p:cNvSpPr>
          <p:nvPr>
            <p:ph type="title"/>
          </p:nvPr>
        </p:nvSpPr>
        <p:spPr/>
        <p:txBody>
          <a:bodyPr/>
          <a:lstStyle/>
          <a:p>
            <a:pPr algn="ctr"/>
            <a:r>
              <a:rPr lang="en-GB" dirty="0"/>
              <a:t>STORY 1</a:t>
            </a:r>
          </a:p>
        </p:txBody>
      </p:sp>
      <p:sp>
        <p:nvSpPr>
          <p:cNvPr id="3" name="Segnaposto contenuto 2">
            <a:extLst>
              <a:ext uri="{FF2B5EF4-FFF2-40B4-BE49-F238E27FC236}">
                <a16:creationId xmlns:a16="http://schemas.microsoft.com/office/drawing/2014/main" id="{266FFDBF-21EC-4A78-8395-2DAF922CC875}"/>
              </a:ext>
            </a:extLst>
          </p:cNvPr>
          <p:cNvSpPr>
            <a:spLocks noGrp="1"/>
          </p:cNvSpPr>
          <p:nvPr>
            <p:ph idx="1"/>
          </p:nvPr>
        </p:nvSpPr>
        <p:spPr>
          <a:xfrm>
            <a:off x="1026799" y="3209911"/>
            <a:ext cx="10058400" cy="3849624"/>
          </a:xfrm>
        </p:spPr>
        <p:txBody>
          <a:bodyPr>
            <a:normAutofit/>
          </a:bodyPr>
          <a:lstStyle/>
          <a:p>
            <a:pPr marL="0" indent="0">
              <a:buNone/>
            </a:pPr>
            <a:r>
              <a:rPr lang="en-US" sz="2800" dirty="0"/>
              <a:t>The employee can create an order for an unregistered user. The selected products (see story 3) can be added to the website cart in order to reserve the products. The request is confirmed after the employee press a button.</a:t>
            </a:r>
            <a:endParaRPr lang="en-GB" sz="2800" dirty="0"/>
          </a:p>
        </p:txBody>
      </p:sp>
      <p:pic>
        <p:nvPicPr>
          <p:cNvPr id="5" name="Elemento grafico 4" descr="Badge Segno di spunta con riempimento a tinta unita">
            <a:extLst>
              <a:ext uri="{FF2B5EF4-FFF2-40B4-BE49-F238E27FC236}">
                <a16:creationId xmlns:a16="http://schemas.microsoft.com/office/drawing/2014/main" id="{A188CE10-DDD9-4384-AC98-ADA56B3CB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6" name="CasellaDiTesto 5">
            <a:extLst>
              <a:ext uri="{FF2B5EF4-FFF2-40B4-BE49-F238E27FC236}">
                <a16:creationId xmlns:a16="http://schemas.microsoft.com/office/drawing/2014/main" id="{767D3729-5081-46FE-9C0C-5539E11BBA3B}"/>
              </a:ext>
            </a:extLst>
          </p:cNvPr>
          <p:cNvSpPr txBox="1"/>
          <p:nvPr/>
        </p:nvSpPr>
        <p:spPr>
          <a:xfrm>
            <a:off x="9395830" y="5539673"/>
            <a:ext cx="1360174" cy="461665"/>
          </a:xfrm>
          <a:prstGeom prst="rect">
            <a:avLst/>
          </a:prstGeom>
          <a:noFill/>
        </p:spPr>
        <p:txBody>
          <a:bodyPr wrap="square" rtlCol="0">
            <a:spAutoFit/>
          </a:bodyPr>
          <a:lstStyle/>
          <a:p>
            <a:r>
              <a:rPr lang="en-US" sz="2400" dirty="0"/>
              <a:t>DONE</a:t>
            </a:r>
            <a:endParaRPr lang="it-IT" dirty="0"/>
          </a:p>
        </p:txBody>
      </p:sp>
      <p:sp>
        <p:nvSpPr>
          <p:cNvPr id="4" name="CasellaDiTesto 3">
            <a:extLst>
              <a:ext uri="{FF2B5EF4-FFF2-40B4-BE49-F238E27FC236}">
                <a16:creationId xmlns:a16="http://schemas.microsoft.com/office/drawing/2014/main" id="{AF3A7F17-A0A5-D544-83A1-51B0BD1EEB0A}"/>
              </a:ext>
            </a:extLst>
          </p:cNvPr>
          <p:cNvSpPr txBox="1"/>
          <p:nvPr/>
        </p:nvSpPr>
        <p:spPr>
          <a:xfrm>
            <a:off x="1002505" y="1764362"/>
            <a:ext cx="10186989" cy="1354217"/>
          </a:xfrm>
          <a:prstGeom prst="rect">
            <a:avLst/>
          </a:prstGeom>
          <a:noFill/>
        </p:spPr>
        <p:txBody>
          <a:bodyPr wrap="square" rtlCol="0">
            <a:spAutoFit/>
          </a:bodyPr>
          <a:lstStyle/>
          <a:p>
            <a:pPr algn="ctr"/>
            <a:r>
              <a:rPr lang="it-IT" sz="3200" dirty="0">
                <a:solidFill>
                  <a:srgbClr val="0070C0"/>
                </a:solidFill>
              </a:rPr>
              <a:t>As a shop employee, I want to enter product requests for a client so her products are booked</a:t>
            </a:r>
          </a:p>
          <a:p>
            <a:pPr algn="ctr"/>
            <a:endParaRPr lang="it-IT" dirty="0"/>
          </a:p>
        </p:txBody>
      </p:sp>
    </p:spTree>
    <p:extLst>
      <p:ext uri="{BB962C8B-B14F-4D97-AF65-F5344CB8AC3E}">
        <p14:creationId xmlns:p14="http://schemas.microsoft.com/office/powerpoint/2010/main" val="98753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05231-0E1C-43FC-B953-162B5EA5A920}"/>
              </a:ext>
            </a:extLst>
          </p:cNvPr>
          <p:cNvSpPr>
            <a:spLocks noGrp="1"/>
          </p:cNvSpPr>
          <p:nvPr>
            <p:ph type="title"/>
          </p:nvPr>
        </p:nvSpPr>
        <p:spPr/>
        <p:txBody>
          <a:bodyPr/>
          <a:lstStyle/>
          <a:p>
            <a:pPr algn="ctr"/>
            <a:r>
              <a:rPr lang="en-GB" dirty="0"/>
              <a:t>STORY 2</a:t>
            </a:r>
          </a:p>
        </p:txBody>
      </p:sp>
      <p:sp>
        <p:nvSpPr>
          <p:cNvPr id="3" name="Segnaposto contenuto 2">
            <a:extLst>
              <a:ext uri="{FF2B5EF4-FFF2-40B4-BE49-F238E27FC236}">
                <a16:creationId xmlns:a16="http://schemas.microsoft.com/office/drawing/2014/main" id="{36488C43-FB08-48C0-B79E-84A5B94766AF}"/>
              </a:ext>
            </a:extLst>
          </p:cNvPr>
          <p:cNvSpPr>
            <a:spLocks noGrp="1"/>
          </p:cNvSpPr>
          <p:nvPr>
            <p:ph idx="1"/>
          </p:nvPr>
        </p:nvSpPr>
        <p:spPr>
          <a:xfrm>
            <a:off x="1066800" y="2918995"/>
            <a:ext cx="10058400" cy="3849624"/>
          </a:xfrm>
        </p:spPr>
        <p:txBody>
          <a:bodyPr>
            <a:normAutofit/>
          </a:bodyPr>
          <a:lstStyle/>
          <a:p>
            <a:pPr marL="0" indent="0">
              <a:buNone/>
            </a:pPr>
            <a:r>
              <a:rPr lang="en-US" sz="2800" dirty="0"/>
              <a:t>Route “/employee/form”</a:t>
            </a:r>
          </a:p>
          <a:p>
            <a:pPr marL="0" indent="0">
              <a:buNone/>
            </a:pPr>
            <a:r>
              <a:rPr lang="en-US" sz="2800" dirty="0"/>
              <a:t>A form is displayed to allow the employee to register a new client. Name, surname, email and password are required in order to successfully register the customer. </a:t>
            </a:r>
          </a:p>
        </p:txBody>
      </p:sp>
      <p:pic>
        <p:nvPicPr>
          <p:cNvPr id="4" name="Elemento grafico 3" descr="Badge Segno di spunta con riempimento a tinta unita">
            <a:extLst>
              <a:ext uri="{FF2B5EF4-FFF2-40B4-BE49-F238E27FC236}">
                <a16:creationId xmlns:a16="http://schemas.microsoft.com/office/drawing/2014/main" id="{DDC15659-21DC-43B2-A70C-ABA7C73B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24940603-F528-4C4E-9E03-0477E45B43E6}"/>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CasellaDiTesto 5">
            <a:extLst>
              <a:ext uri="{FF2B5EF4-FFF2-40B4-BE49-F238E27FC236}">
                <a16:creationId xmlns:a16="http://schemas.microsoft.com/office/drawing/2014/main" id="{C21C0E35-0D83-2840-B530-EA0AB0487DCF}"/>
              </a:ext>
            </a:extLst>
          </p:cNvPr>
          <p:cNvSpPr txBox="1"/>
          <p:nvPr/>
        </p:nvSpPr>
        <p:spPr>
          <a:xfrm>
            <a:off x="1002505" y="1764362"/>
            <a:ext cx="10186989" cy="1077218"/>
          </a:xfrm>
          <a:prstGeom prst="rect">
            <a:avLst/>
          </a:prstGeom>
          <a:noFill/>
        </p:spPr>
        <p:txBody>
          <a:bodyPr wrap="square" rtlCol="0">
            <a:spAutoFit/>
          </a:bodyPr>
          <a:lstStyle/>
          <a:p>
            <a:pPr algn="ctr"/>
            <a:r>
              <a:rPr lang="it-IT" sz="3200" dirty="0">
                <a:solidFill>
                  <a:srgbClr val="0070C0"/>
                </a:solidFill>
              </a:rPr>
              <a:t>As a shop employee, I want to enter new client data, so </a:t>
            </a:r>
            <a:r>
              <a:rPr lang="it-IT" sz="3200" dirty="0" err="1">
                <a:solidFill>
                  <a:srgbClr val="0070C0"/>
                </a:solidFill>
              </a:rPr>
              <a:t>that</a:t>
            </a:r>
            <a:r>
              <a:rPr lang="it-IT" sz="3200" dirty="0">
                <a:solidFill>
                  <a:srgbClr val="0070C0"/>
                </a:solidFill>
              </a:rPr>
              <a:t> </a:t>
            </a:r>
            <a:r>
              <a:rPr lang="it-IT" sz="3200" dirty="0" err="1">
                <a:solidFill>
                  <a:srgbClr val="0070C0"/>
                </a:solidFill>
              </a:rPr>
              <a:t>she</a:t>
            </a:r>
            <a:r>
              <a:rPr lang="it-IT" sz="3200" dirty="0">
                <a:solidFill>
                  <a:srgbClr val="0070C0"/>
                </a:solidFill>
              </a:rPr>
              <a:t> </a:t>
            </a:r>
            <a:r>
              <a:rPr lang="it-IT" sz="3200" dirty="0" err="1">
                <a:solidFill>
                  <a:srgbClr val="0070C0"/>
                </a:solidFill>
              </a:rPr>
              <a:t>is</a:t>
            </a:r>
            <a:r>
              <a:rPr lang="it-IT" sz="3200" dirty="0">
                <a:solidFill>
                  <a:srgbClr val="0070C0"/>
                </a:solidFill>
              </a:rPr>
              <a:t> </a:t>
            </a:r>
            <a:r>
              <a:rPr lang="it-IT" sz="3200" dirty="0" err="1">
                <a:solidFill>
                  <a:srgbClr val="0070C0"/>
                </a:solidFill>
              </a:rPr>
              <a:t>registered</a:t>
            </a:r>
            <a:r>
              <a:rPr lang="it-IT" sz="3200" dirty="0">
                <a:solidFill>
                  <a:srgbClr val="0070C0"/>
                </a:solidFill>
              </a:rPr>
              <a:t> in the </a:t>
            </a:r>
            <a:r>
              <a:rPr lang="it-IT" sz="3200" dirty="0" err="1">
                <a:solidFill>
                  <a:srgbClr val="0070C0"/>
                </a:solidFill>
              </a:rPr>
              <a:t>system</a:t>
            </a:r>
            <a:endParaRPr lang="it-IT" sz="3200" dirty="0">
              <a:solidFill>
                <a:srgbClr val="0070C0"/>
              </a:solidFill>
            </a:endParaRPr>
          </a:p>
        </p:txBody>
      </p:sp>
    </p:spTree>
    <p:extLst>
      <p:ext uri="{BB962C8B-B14F-4D97-AF65-F5344CB8AC3E}">
        <p14:creationId xmlns:p14="http://schemas.microsoft.com/office/powerpoint/2010/main" val="218846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187D3A-F244-427E-BD20-F1A696026CF6}"/>
              </a:ext>
            </a:extLst>
          </p:cNvPr>
          <p:cNvSpPr>
            <a:spLocks noGrp="1"/>
          </p:cNvSpPr>
          <p:nvPr>
            <p:ph type="title"/>
          </p:nvPr>
        </p:nvSpPr>
        <p:spPr/>
        <p:txBody>
          <a:bodyPr/>
          <a:lstStyle/>
          <a:p>
            <a:pPr algn="ctr"/>
            <a:r>
              <a:rPr lang="en-GB" dirty="0"/>
              <a:t>STORY 3</a:t>
            </a:r>
          </a:p>
        </p:txBody>
      </p:sp>
      <p:sp>
        <p:nvSpPr>
          <p:cNvPr id="3" name="Segnaposto contenuto 2">
            <a:extLst>
              <a:ext uri="{FF2B5EF4-FFF2-40B4-BE49-F238E27FC236}">
                <a16:creationId xmlns:a16="http://schemas.microsoft.com/office/drawing/2014/main" id="{2DB267BF-4548-4543-B1CA-B385394FD1FB}"/>
              </a:ext>
            </a:extLst>
          </p:cNvPr>
          <p:cNvSpPr>
            <a:spLocks noGrp="1"/>
          </p:cNvSpPr>
          <p:nvPr>
            <p:ph idx="1"/>
          </p:nvPr>
        </p:nvSpPr>
        <p:spPr>
          <a:xfrm>
            <a:off x="886436" y="3384568"/>
            <a:ext cx="10419127" cy="2155106"/>
          </a:xfrm>
        </p:spPr>
        <p:txBody>
          <a:bodyPr>
            <a:noAutofit/>
          </a:bodyPr>
          <a:lstStyle/>
          <a:p>
            <a:pPr marL="0" indent="0">
              <a:buNone/>
            </a:pPr>
            <a:r>
              <a:rPr lang="en-US" sz="2800" dirty="0"/>
              <a:t>Route “/employee/products”:</a:t>
            </a:r>
          </a:p>
          <a:p>
            <a:pPr marL="0" indent="0">
              <a:buNone/>
            </a:pPr>
            <a:r>
              <a:rPr lang="en-US" sz="2800" dirty="0"/>
              <a:t>The list of available products is displayed and allows the employee to add a product to the cart (see story 1). </a:t>
            </a:r>
          </a:p>
        </p:txBody>
      </p:sp>
      <p:pic>
        <p:nvPicPr>
          <p:cNvPr id="4" name="Elemento grafico 3" descr="Badge Segno di spunta con riempimento a tinta unita">
            <a:extLst>
              <a:ext uri="{FF2B5EF4-FFF2-40B4-BE49-F238E27FC236}">
                <a16:creationId xmlns:a16="http://schemas.microsoft.com/office/drawing/2014/main" id="{1F646DF8-A6E2-470A-A99B-DA24ABE363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EFB698A0-0EB4-4C6D-87B6-D8E2BE0F9ABE}"/>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7" name="CasellaDiTesto 6">
            <a:extLst>
              <a:ext uri="{FF2B5EF4-FFF2-40B4-BE49-F238E27FC236}">
                <a16:creationId xmlns:a16="http://schemas.microsoft.com/office/drawing/2014/main" id="{0171E5E9-1D3B-2545-9BF7-28F6AC3142F8}"/>
              </a:ext>
            </a:extLst>
          </p:cNvPr>
          <p:cNvSpPr txBox="1"/>
          <p:nvPr/>
        </p:nvSpPr>
        <p:spPr>
          <a:xfrm>
            <a:off x="886436" y="1792659"/>
            <a:ext cx="10186989" cy="1569660"/>
          </a:xfrm>
          <a:prstGeom prst="rect">
            <a:avLst/>
          </a:prstGeom>
          <a:noFill/>
        </p:spPr>
        <p:txBody>
          <a:bodyPr wrap="square" rtlCol="0">
            <a:spAutoFit/>
          </a:bodyPr>
          <a:lstStyle/>
          <a:p>
            <a:pPr algn="ctr"/>
            <a:r>
              <a:rPr lang="it-IT" sz="3200" dirty="0">
                <a:solidFill>
                  <a:srgbClr val="0070C0"/>
                </a:solidFill>
              </a:rPr>
              <a:t>As a shop employee, I want to </a:t>
            </a:r>
            <a:r>
              <a:rPr lang="it-IT" sz="3200" dirty="0" err="1">
                <a:solidFill>
                  <a:srgbClr val="0070C0"/>
                </a:solidFill>
              </a:rPr>
              <a:t>browse</a:t>
            </a:r>
            <a:r>
              <a:rPr lang="it-IT" sz="3200" dirty="0">
                <a:solidFill>
                  <a:srgbClr val="0070C0"/>
                </a:solidFill>
              </a:rPr>
              <a:t> </a:t>
            </a:r>
            <a:r>
              <a:rPr lang="it-IT" sz="3200" dirty="0" err="1">
                <a:solidFill>
                  <a:srgbClr val="0070C0"/>
                </a:solidFill>
              </a:rPr>
              <a:t>available</a:t>
            </a:r>
            <a:r>
              <a:rPr lang="it-IT" sz="3200" dirty="0">
                <a:solidFill>
                  <a:srgbClr val="0070C0"/>
                </a:solidFill>
              </a:rPr>
              <a:t> products, so </a:t>
            </a:r>
            <a:r>
              <a:rPr lang="it-IT" sz="3200" dirty="0" err="1">
                <a:solidFill>
                  <a:srgbClr val="0070C0"/>
                </a:solidFill>
              </a:rPr>
              <a:t>that</a:t>
            </a:r>
            <a:r>
              <a:rPr lang="it-IT" sz="3200" dirty="0">
                <a:solidFill>
                  <a:srgbClr val="0070C0"/>
                </a:solidFill>
              </a:rPr>
              <a:t> I can show the clients </a:t>
            </a:r>
            <a:r>
              <a:rPr lang="it-IT" sz="3200" dirty="0" err="1">
                <a:solidFill>
                  <a:srgbClr val="0070C0"/>
                </a:solidFill>
              </a:rPr>
              <a:t>what</a:t>
            </a:r>
            <a:r>
              <a:rPr lang="it-IT" sz="3200" dirty="0">
                <a:solidFill>
                  <a:srgbClr val="0070C0"/>
                </a:solidFill>
              </a:rPr>
              <a:t> </a:t>
            </a:r>
            <a:r>
              <a:rPr lang="it-IT" sz="3200" dirty="0" err="1">
                <a:solidFill>
                  <a:srgbClr val="0070C0"/>
                </a:solidFill>
              </a:rPr>
              <a:t>is</a:t>
            </a:r>
            <a:r>
              <a:rPr lang="it-IT" sz="3200" dirty="0">
                <a:solidFill>
                  <a:srgbClr val="0070C0"/>
                </a:solidFill>
              </a:rPr>
              <a:t> </a:t>
            </a:r>
            <a:r>
              <a:rPr lang="it-IT" sz="3200" dirty="0" err="1">
                <a:solidFill>
                  <a:srgbClr val="0070C0"/>
                </a:solidFill>
              </a:rPr>
              <a:t>available</a:t>
            </a:r>
            <a:endParaRPr lang="it-IT" sz="3200" dirty="0">
              <a:solidFill>
                <a:srgbClr val="0070C0"/>
              </a:solidFill>
            </a:endParaRPr>
          </a:p>
        </p:txBody>
      </p:sp>
    </p:spTree>
    <p:extLst>
      <p:ext uri="{BB962C8B-B14F-4D97-AF65-F5344CB8AC3E}">
        <p14:creationId xmlns:p14="http://schemas.microsoft.com/office/powerpoint/2010/main" val="217521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4</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p:txBody>
          <a:bodyPr/>
          <a:lstStyle/>
          <a:p>
            <a:pPr marL="0" indent="0" algn="ctr">
              <a:buNone/>
            </a:pPr>
            <a:r>
              <a:rPr lang="en-US" sz="3200" dirty="0"/>
              <a:t>As a manager I want to manage a service for a counter</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Tree>
    <p:extLst>
      <p:ext uri="{BB962C8B-B14F-4D97-AF65-F5344CB8AC3E}">
        <p14:creationId xmlns:p14="http://schemas.microsoft.com/office/powerpoint/2010/main" val="16697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938788-45E5-4D74-B776-53FC12E61C88}"/>
              </a:ext>
            </a:extLst>
          </p:cNvPr>
          <p:cNvSpPr>
            <a:spLocks noGrp="1"/>
          </p:cNvSpPr>
          <p:nvPr>
            <p:ph type="title"/>
          </p:nvPr>
        </p:nvSpPr>
        <p:spPr/>
        <p:txBody>
          <a:bodyPr/>
          <a:lstStyle/>
          <a:p>
            <a:pPr algn="ctr"/>
            <a:r>
              <a:rPr lang="en-GB" dirty="0"/>
              <a:t>STORY 5</a:t>
            </a:r>
          </a:p>
        </p:txBody>
      </p:sp>
      <p:sp>
        <p:nvSpPr>
          <p:cNvPr id="3" name="Segnaposto contenuto 2">
            <a:extLst>
              <a:ext uri="{FF2B5EF4-FFF2-40B4-BE49-F238E27FC236}">
                <a16:creationId xmlns:a16="http://schemas.microsoft.com/office/drawing/2014/main" id="{C0F64ED1-7F27-40D8-9BD9-5C49ADEEFA34}"/>
              </a:ext>
            </a:extLst>
          </p:cNvPr>
          <p:cNvSpPr>
            <a:spLocks noGrp="1"/>
          </p:cNvSpPr>
          <p:nvPr>
            <p:ph idx="1"/>
          </p:nvPr>
        </p:nvSpPr>
        <p:spPr>
          <a:xfrm>
            <a:off x="1066800" y="2103120"/>
            <a:ext cx="10058400" cy="1325880"/>
          </a:xfrm>
        </p:spPr>
        <p:txBody>
          <a:bodyPr>
            <a:normAutofit/>
          </a:bodyPr>
          <a:lstStyle/>
          <a:p>
            <a:pPr marL="0" indent="0" algn="ctr">
              <a:buNone/>
            </a:pPr>
            <a:r>
              <a:rPr lang="en-US" sz="3200" dirty="0">
                <a:solidFill>
                  <a:srgbClr val="0070C0"/>
                </a:solidFill>
              </a:rPr>
              <a:t>As a Shop Employee, I want to top-up a client’s wallet</a:t>
            </a:r>
          </a:p>
        </p:txBody>
      </p:sp>
      <p:pic>
        <p:nvPicPr>
          <p:cNvPr id="4" name="Elemento grafico 3" descr="Badge Segno di spunta con riempimento a tinta unita">
            <a:extLst>
              <a:ext uri="{FF2B5EF4-FFF2-40B4-BE49-F238E27FC236}">
                <a16:creationId xmlns:a16="http://schemas.microsoft.com/office/drawing/2014/main" id="{E9F4F6B7-C233-41C4-8174-AC184FB10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346806" y="5357009"/>
            <a:ext cx="818395" cy="818395"/>
          </a:xfrm>
          <a:prstGeom prst="rect">
            <a:avLst/>
          </a:prstGeom>
        </p:spPr>
      </p:pic>
      <p:sp>
        <p:nvSpPr>
          <p:cNvPr id="5" name="CasellaDiTesto 4">
            <a:extLst>
              <a:ext uri="{FF2B5EF4-FFF2-40B4-BE49-F238E27FC236}">
                <a16:creationId xmlns:a16="http://schemas.microsoft.com/office/drawing/2014/main" id="{BA262492-DA87-4DBC-AC54-B82135F8E085}"/>
              </a:ext>
            </a:extLst>
          </p:cNvPr>
          <p:cNvSpPr txBox="1"/>
          <p:nvPr/>
        </p:nvSpPr>
        <p:spPr>
          <a:xfrm>
            <a:off x="9395830" y="5539673"/>
            <a:ext cx="1360174" cy="461665"/>
          </a:xfrm>
          <a:prstGeom prst="rect">
            <a:avLst/>
          </a:prstGeom>
          <a:noFill/>
        </p:spPr>
        <p:txBody>
          <a:bodyPr wrap="square" rtlCol="0">
            <a:spAutoFit/>
          </a:bodyPr>
          <a:lstStyle/>
          <a:p>
            <a:r>
              <a:rPr lang="en-US" sz="2400"/>
              <a:t>DONE</a:t>
            </a:r>
            <a:endParaRPr lang="it-IT"/>
          </a:p>
        </p:txBody>
      </p:sp>
      <p:sp>
        <p:nvSpPr>
          <p:cNvPr id="6" name="Segnaposto contenuto 2">
            <a:extLst>
              <a:ext uri="{FF2B5EF4-FFF2-40B4-BE49-F238E27FC236}">
                <a16:creationId xmlns:a16="http://schemas.microsoft.com/office/drawing/2014/main" id="{4E66AC49-402C-2249-B788-BCF937CDB208}"/>
              </a:ext>
            </a:extLst>
          </p:cNvPr>
          <p:cNvSpPr txBox="1">
            <a:spLocks/>
          </p:cNvSpPr>
          <p:nvPr/>
        </p:nvSpPr>
        <p:spPr>
          <a:xfrm>
            <a:off x="886436" y="3384568"/>
            <a:ext cx="10419127" cy="2155106"/>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800" dirty="0"/>
              <a:t>Route “/employee/clients/{</a:t>
            </a:r>
            <a:r>
              <a:rPr lang="en-US" sz="2800" dirty="0" err="1"/>
              <a:t>clientID</a:t>
            </a:r>
            <a:r>
              <a:rPr lang="en-US" sz="2800" dirty="0"/>
              <a:t>}”:</a:t>
            </a:r>
          </a:p>
          <a:p>
            <a:pPr marL="0" indent="0">
              <a:buFont typeface="Garamond" pitchFamily="18" charset="0"/>
              <a:buNone/>
            </a:pPr>
            <a:r>
              <a:rPr lang="en-US" sz="2800" dirty="0"/>
              <a:t>The information (excluding the hash of the password) are displayed. A plus button allows the employee to increase the amount of money in the client’s wallet  </a:t>
            </a:r>
          </a:p>
        </p:txBody>
      </p:sp>
    </p:spTree>
    <p:extLst>
      <p:ext uri="{BB962C8B-B14F-4D97-AF65-F5344CB8AC3E}">
        <p14:creationId xmlns:p14="http://schemas.microsoft.com/office/powerpoint/2010/main" val="163077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D25D5D-F954-4C24-93D4-4F19870F73BC}"/>
              </a:ext>
            </a:extLst>
          </p:cNvPr>
          <p:cNvSpPr>
            <a:spLocks noGrp="1"/>
          </p:cNvSpPr>
          <p:nvPr>
            <p:ph idx="1"/>
          </p:nvPr>
        </p:nvSpPr>
        <p:spPr>
          <a:xfrm>
            <a:off x="1066800" y="2172923"/>
            <a:ext cx="10058400" cy="3108585"/>
          </a:xfrm>
        </p:spPr>
        <p:txBody>
          <a:bodyPr>
            <a:normAutofit/>
          </a:bodyPr>
          <a:lstStyle/>
          <a:p>
            <a:pPr marL="0" indent="0" algn="ctr">
              <a:buNone/>
            </a:pPr>
            <a:r>
              <a:rPr lang="en-US" sz="3600"/>
              <a:t>THANK YOU FOR YOUR ATTENTION!</a:t>
            </a:r>
          </a:p>
          <a:p>
            <a:pPr marL="0" indent="0" algn="ctr">
              <a:buNone/>
            </a:pPr>
            <a:endParaRPr lang="en-US" sz="3600"/>
          </a:p>
          <a:p>
            <a:pPr marL="0" indent="0" algn="ctr">
              <a:buNone/>
            </a:pPr>
            <a:r>
              <a:rPr lang="en-US" sz="3600"/>
              <a:t>ANY QUESTIONS?</a:t>
            </a:r>
            <a:endParaRPr lang="it-IT" sz="3600"/>
          </a:p>
        </p:txBody>
      </p:sp>
      <p:pic>
        <p:nvPicPr>
          <p:cNvPr id="5" name="Elemento grafico 4" descr="Martello con riempimento a tinta unita">
            <a:extLst>
              <a:ext uri="{FF2B5EF4-FFF2-40B4-BE49-F238E27FC236}">
                <a16:creationId xmlns:a16="http://schemas.microsoft.com/office/drawing/2014/main" id="{52D92989-DC25-496E-9B8D-9F113EF42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50569" y="5387992"/>
            <a:ext cx="674631" cy="674631"/>
          </a:xfrm>
          <a:prstGeom prst="rect">
            <a:avLst/>
          </a:prstGeom>
        </p:spPr>
      </p:pic>
      <p:sp>
        <p:nvSpPr>
          <p:cNvPr id="6" name="CasellaDiTesto 5">
            <a:extLst>
              <a:ext uri="{FF2B5EF4-FFF2-40B4-BE49-F238E27FC236}">
                <a16:creationId xmlns:a16="http://schemas.microsoft.com/office/drawing/2014/main" id="{0F8A4153-E0C1-40E4-907C-75E17399478D}"/>
              </a:ext>
            </a:extLst>
          </p:cNvPr>
          <p:cNvSpPr txBox="1"/>
          <p:nvPr/>
        </p:nvSpPr>
        <p:spPr>
          <a:xfrm>
            <a:off x="8401557" y="5494474"/>
            <a:ext cx="2409672" cy="461665"/>
          </a:xfrm>
          <a:prstGeom prst="rect">
            <a:avLst/>
          </a:prstGeom>
          <a:noFill/>
        </p:spPr>
        <p:txBody>
          <a:bodyPr wrap="square" rtlCol="0">
            <a:spAutoFit/>
          </a:bodyPr>
          <a:lstStyle/>
          <a:p>
            <a:r>
              <a:rPr lang="en-US" sz="2400"/>
              <a:t>IN PROGRESS</a:t>
            </a:r>
            <a:endParaRPr lang="it-IT"/>
          </a:p>
        </p:txBody>
      </p:sp>
    </p:spTree>
    <p:extLst>
      <p:ext uri="{BB962C8B-B14F-4D97-AF65-F5344CB8AC3E}">
        <p14:creationId xmlns:p14="http://schemas.microsoft.com/office/powerpoint/2010/main" val="1746044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854_TF78438558" id="{03469F01-97D1-4A1E-853B-6A26B56D87BB}" vid="{335298E4-38AB-4269-9352-375A27B596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{016D5299-0A89-48DF-A916-4F164D50C07B}tf78438558_win32</Template>
  <TotalTime>113</TotalTime>
  <Words>352</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Calibri</vt:lpstr>
      <vt:lpstr>Century Gothic</vt:lpstr>
      <vt:lpstr>Garamond</vt:lpstr>
      <vt:lpstr>SavonVTI</vt:lpstr>
      <vt:lpstr>SOCIAL PURCHASE GROUP</vt:lpstr>
      <vt:lpstr>HORIZONTAL TASK</vt:lpstr>
      <vt:lpstr>HORIZONTAL TASK</vt:lpstr>
      <vt:lpstr>STORY 1</vt:lpstr>
      <vt:lpstr>STORY 2</vt:lpstr>
      <vt:lpstr>STORY 3</vt:lpstr>
      <vt:lpstr>STORY 4</vt:lpstr>
      <vt:lpstr>STORY 5</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Queue Management System</dc:title>
  <dc:creator>MOROSI MATTIA</dc:creator>
  <cp:lastModifiedBy>MACORI PIETRO</cp:lastModifiedBy>
  <cp:revision>12</cp:revision>
  <dcterms:created xsi:type="dcterms:W3CDTF">2021-10-18T15:39:13Z</dcterms:created>
  <dcterms:modified xsi:type="dcterms:W3CDTF">2021-11-14T16:19:00Z</dcterms:modified>
</cp:coreProperties>
</file>