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Roboto"/>
      <p:regular r:id="rId32"/>
      <p:bold r:id="rId33"/>
      <p:italic r:id="rId34"/>
      <p:boldItalic r:id="rId35"/>
    </p:embeddedFont>
    <p:embeddedFont>
      <p:font typeface="Corbel"/>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0" roundtripDataSignature="AMtx7mjJCTKRVRxkrzd5hCcNk42FutlS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Corbel-bold.fntdata"/><Relationship Id="rId14" Type="http://schemas.openxmlformats.org/officeDocument/2006/relationships/slide" Target="slides/slide9.xml"/><Relationship Id="rId36" Type="http://schemas.openxmlformats.org/officeDocument/2006/relationships/font" Target="fonts/Corbel-regular.fntdata"/><Relationship Id="rId17" Type="http://schemas.openxmlformats.org/officeDocument/2006/relationships/slide" Target="slides/slide12.xml"/><Relationship Id="rId39" Type="http://schemas.openxmlformats.org/officeDocument/2006/relationships/font" Target="fonts/Corbel-boldItalic.fntdata"/><Relationship Id="rId16" Type="http://schemas.openxmlformats.org/officeDocument/2006/relationships/slide" Target="slides/slide11.xml"/><Relationship Id="rId38" Type="http://schemas.openxmlformats.org/officeDocument/2006/relationships/font" Target="fonts/Corbel-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59a23c3d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59a23c3d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f59a23c3d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59a23c3d0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1f59a23c3d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59a23c3d0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59a23c3d0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f59a23c3d0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f59a23c3d0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f59a23c3d0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f59a23c3d0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f59a23c3d0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f59a23c3d0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f59a23c3d0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f59a23c3d0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f59a23c3d0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f59a23c3d0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7" name="Shape 17"/>
        <p:cNvGrpSpPr/>
        <p:nvPr/>
      </p:nvGrpSpPr>
      <p:grpSpPr>
        <a:xfrm>
          <a:off x="0" y="0"/>
          <a:ext cx="0" cy="0"/>
          <a:chOff x="0" y="0"/>
          <a:chExt cx="0" cy="0"/>
        </a:xfrm>
      </p:grpSpPr>
      <p:sp>
        <p:nvSpPr>
          <p:cNvPr id="18" name="Google Shape;18;p27"/>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2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1" name="Google Shape;21;p2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24" name="Google Shape;24;p27"/>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5"/>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25"/>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2" name="Google Shape;12;p2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2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5" name="Google Shape;15;p2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6" name="Google Shape;16;p2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 Id="rId6"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4.jpg"/><Relationship Id="rId6" Type="http://schemas.openxmlformats.org/officeDocument/2006/relationships/image" Target="../media/image2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31.pn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45.png"/><Relationship Id="rId6"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5.png"/><Relationship Id="rId5"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hyperlink" Target="https://www.kaggle.com/datasets/pavansubhasht/ibm-hr-analytics-attrition-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28.jpg"/><Relationship Id="rId7" Type="http://schemas.openxmlformats.org/officeDocument/2006/relationships/image" Target="../media/image16.jpg"/><Relationship Id="rId8"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pic>
        <p:nvPicPr>
          <p:cNvPr descr="portada ibm.png" id="29" name="Google Shape;29;p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Sin título.png" id="30" name="Google Shape;30;p1"/>
          <p:cNvPicPr preferRelativeResize="0"/>
          <p:nvPr/>
        </p:nvPicPr>
        <p:blipFill rotWithShape="1">
          <a:blip r:embed="rId4">
            <a:alphaModFix/>
          </a:blip>
          <a:srcRect b="0" l="0" r="0" t="0"/>
          <a:stretch/>
        </p:blipFill>
        <p:spPr>
          <a:xfrm>
            <a:off x="7668344" y="6210210"/>
            <a:ext cx="1475656" cy="647790"/>
          </a:xfrm>
          <a:prstGeom prst="rect">
            <a:avLst/>
          </a:prstGeom>
          <a:noFill/>
          <a:ln>
            <a:noFill/>
          </a:ln>
        </p:spPr>
      </p:pic>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Sin título.png" id="133" name="Google Shape;133;p13"/>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34" name="Google Shape;134;p13"/>
          <p:cNvSpPr txBox="1"/>
          <p:nvPr/>
        </p:nvSpPr>
        <p:spPr>
          <a:xfrm>
            <a:off x="323528" y="332656"/>
            <a:ext cx="3888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a:t>
            </a:r>
            <a:endParaRPr b="1" sz="1800">
              <a:solidFill>
                <a:schemeClr val="lt1"/>
              </a:solidFill>
              <a:latin typeface="Corbel"/>
              <a:ea typeface="Corbel"/>
              <a:cs typeface="Corbel"/>
              <a:sym typeface="Corbel"/>
            </a:endParaRPr>
          </a:p>
        </p:txBody>
      </p:sp>
      <p:sp>
        <p:nvSpPr>
          <p:cNvPr id="135" name="Google Shape;135;p13"/>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36" name="Google Shape;136;p13"/>
          <p:cNvPicPr preferRelativeResize="0"/>
          <p:nvPr/>
        </p:nvPicPr>
        <p:blipFill rotWithShape="1">
          <a:blip r:embed="rId4">
            <a:alphaModFix/>
          </a:blip>
          <a:srcRect b="0" l="0" r="0" t="0"/>
          <a:stretch/>
        </p:blipFill>
        <p:spPr>
          <a:xfrm>
            <a:off x="7812360" y="0"/>
            <a:ext cx="1331640" cy="1020208"/>
          </a:xfrm>
          <a:prstGeom prst="rect">
            <a:avLst/>
          </a:prstGeom>
          <a:noFill/>
          <a:ln>
            <a:noFill/>
          </a:ln>
        </p:spPr>
      </p:pic>
      <p:pic>
        <p:nvPicPr>
          <p:cNvPr descr="LOGO IBM 2.png" id="137" name="Google Shape;137;p13"/>
          <p:cNvPicPr preferRelativeResize="0"/>
          <p:nvPr/>
        </p:nvPicPr>
        <p:blipFill rotWithShape="1">
          <a:blip r:embed="rId5">
            <a:alphaModFix/>
          </a:blip>
          <a:srcRect b="0" l="0" r="0" t="0"/>
          <a:stretch/>
        </p:blipFill>
        <p:spPr>
          <a:xfrm>
            <a:off x="7863892" y="0"/>
            <a:ext cx="1280108" cy="980728"/>
          </a:xfrm>
          <a:prstGeom prst="rect">
            <a:avLst/>
          </a:prstGeom>
          <a:noFill/>
          <a:ln>
            <a:noFill/>
          </a:ln>
        </p:spPr>
      </p:pic>
      <p:sp>
        <p:nvSpPr>
          <p:cNvPr descr="data:image/png;base64,iVBORw0KGgoAAAANSUhEUgAAA2YAAAItCAYAAABSPWnlAAAAOXRFWHRTb2Z0d2FyZQBNYXRwbG90bGliIHZlcnNpb24zLjcuMSwgaHR0cHM6Ly9tYXRwbG90bGliLm9yZy/bCgiHAAAACXBIWXMAAA9hAAAPYQGoP6dpAACBwElEQVR4nOzdZ3gUZf/28XMDhJaEGnoLIKETeguht4AiIEW6IEVpot4CCijKH0TlFulFUJrSUSChSEC69CpNCEjvpAEhbZ8XeXbuLClsIGFJ8v0cBwe7M9fM/maT3cw5c801JrPZbBYAAAAAwG4c7F0AAAAAAKR1BDMAAAAAsDOCGQAAAADYGcEMAAAAAOyMYAYAAAAAdkYwAwAAAAA7I5gBgI2OHz+uqVOnasWKFQm2W7dundzd3dWtWzc9efLkJVUHAABSMhP3MQOAZ7t586batWsnV1dXzZkzR3nz5o2z3f379+Xt7a18+fJp0aJFcnZ2fsmVAgCAlIhgBgA22LJli86fP69u3brJyckp3nYHDx7UX3/9pc6dOyt37twvsUIAAJCSEcwAAAAAwM7S27sAALFNnTpV06ZNM56nT59emTNnlqurq0qXLq22bdvKy8sr1nLdu3fX/v37JUkTJkxQu3btjHnnz5/XzJkztW/fPj148EBZs2ZVjhw5VKpUKdWsWVPdunWTJLm7u9tcp5+fn65du6YePXpYTTeZTMqaNatKlCihN954Q2+//bbSpUsX5/a1bdtWX3/9tSRp9erVGjlypNW6HBwc5OzsrOLFi6t169ax1pXQNsdcX40aNbRo0SKrdZvNZm3evFlr1qzRyZMnFRAQoOzZs6tIkSJq0qSJ3nzzTeXMmTPW++Ln56dChQpZrevgwYNasmSJDh8+rHv37ilTpkwqVqyYGjdurO7du8c6yzZixAitWbPGeL/WrVun1157Lc7tmjt3bpw/75hi1mcymeTo6CgXFxcVKVJEderU0dtvv61cuXJZLbNv375YP7un/fbbbypTpky8869evarGjRsnuI7p06erSZMmsbZLkoYNG6YBAwZYtZ8/f74mTpxoPK9UqZKWL1+eYM2ZMmVSoUKF1LRpU/Xt21dZs2aNs76zZ8/GW+fTn7unOTs76+DBg7GmHz16VJ06dTKeFy9eXBs2bIjV7unaHRwclClTJuXIkUPFixdXs2bN1KZNG2XMmDHO1797964WLFig7du368qVK4qMjJSrq6tq1Kihnj17qnTp0rGWCQ0N1Y8//qgNGzboypUrMplMypEjhwoXLqxy5cqpd+/eypMnT7zbnND74uTkpNdee03t27fXW2+9JZPJZDU/JCREixcv1pYtW3Tp0iWFhoYqV65cqlKlirp06aLq1atbtY/vdylLliwqWrSomjVrpt69eytTpkwJ1itZf76k6O/QrFmzKm/evCpfvrw6dOigKlWqxFquUaNGunbtWrzr7dGjhz777DNJz/e+hIWFqU6dOgoODpYU/Tvw559/xtk1Oq7v4kyZMqlgwYJq0KCB+vfvr2zZssX5vRmfmN+DL1LLr7/+Guv9GzBggLZt22Y879u3rz7++GNJiftsPf170KJFC/3www/G85ifI8t3w9M/74QMGjRIgwcPNp4n9rsbSE4EMyAFiIiIUHBwsIKDg+Xv7y9fX181bNhQ3333nU1/NP755x917NhRjx49MqYFBgYqMDBQly5d0pkzZ4xglhTMZrNCQkJ07NgxHTt2TFeuXLF5x+FpUVFRCgwM1JEjR3TkyBH5+/trzJgxL1xjSEiIhg4dql27dllNv3Pnju7cuaNDhw7JwcFBvXr1eua6Jk6cqPnz51tNCw8P14kTJ3TixAktX75cc+fOVcmSJeNc3mw2a9asWZo0adJzb8/T63vy5InVtsyfP1/fffedGjVqlCSvkVRWrVql/v37W+28PmtwlbiEhobq/PnzOn/+vPz8/LR06VIjnCW39evXWz339/fX6dOnEwy0UvTv9qNHj/To0SNdu3ZNO3fu1Pz58zVjxgwVL17cqu2BAwc0aNAgBQQEWE2/evWqrl69qt9++00jR460Cn5ms1n9+/fXX3/9ZbXMjRs3dOPGDe3fv19NmjR5ZjCLT0hIiPG5PHz4sCZMmGDMO3/+vPr27avr169bLXPz5k35+vrK19dXvXv31vDhw5/5Oo8ePdLp06d1+vRpnTp1KsEd/PhEREQY33nnzp3T6tWr1aFDB33++efKkCFDoteXkITel+3btxtBSIr+HdiwYYNN3zNS9O/5hQsXdOHCBe3bt884YPE8XqSWFStWWAWzW7duaceOHc9dS0I2b96sCxcuqESJEkm+7hf97gaSGsEMeMV5eXmpf//+CgwM1N69e7V06VKFh4dr27Zt+uSTTzRjxoxnrmPWrFlGKGvZsqXatGmjdOnS6erVqzp06JD++ecfo+2SJUuslu3atavx+IcffrC6bipPnjxWR5ddXV01efJkhYaGauXKlcZZg6VLl+qjjz6So6OjzdtdpkwZjRo1SpGRkfLx8dGyZcskRe8QDB8+PN6zCrb66KOPjFCWMWNGdevWTbVr15Yk/f3331q5cqVN61myZInxhz1dunTq2bOn6tWrp3v37mnOnDk6d+6crl+/rgEDBuj333+PNyxs2LBBgwcPVrFixV5ou6Ton1O2bNl0+fJl/frrrzp9+rQePnyoIUOG6JdfflHFihVjLWP52T2taNGiiXrtp39/JCW4U3P58mX99ddfxnt/8OBB+fv72/RalpqjoqJ0/PhxTZ48WeHh4Tp37pyWLl2qPn36JKr2mCyfu5jSp4/9JzMqKkobN26MNd3HxyfBYGap/fHjx/r777+1aNEi3b17VxcvXtS7776r3377TS4uLpKiw8zAgQMVGBgoSapWrZp69OihLFmyaMOGDVq1apWioqI0fvx4FS1aVPXr15ck7dmzxwhlhQsX1sCBA5UvXz7dunVL//zzjzZt2vTc70tYWJh8fX2NEL169Wp16dJFFSpU0MOHD9W/f38jlJUqVUp9+/ZV7ty5tXPnTi1YsECRkZGaP3++ChcurC5dusT5WkuWLFF4eLj++OMP4/fqjz/+0I0bN5Q/f36ba27Xrp3at2+ve/fuadu2bfrtt99kNpu1YsUKZc6c2TgD9rRRo0bF+hnGN+iPLe+LFDvES5Kvr+8zw9APP/yg7Nmz6+DBg5o6daok6eTJkzpy5Ijq169v9bnbuXOnZs2aJel/36MWMQcjet5aJGnjxo367LPPjAODK1euVGRk5DOXk2z/bFlERUVp9uzZ+uabb+JtM2DAAL311lvG89mzZxtB0fLztyhQoICkpPvuBpISwQx4xeXKlUvVqlWTJDVu3Fh169Y1un75+flp7969xk5tfE6dOmU8HjdunNVZti5duujx48fGc8trxaV8+fKxuvDF5OjoaCxfvnx5I5iFhoYqICAgUUfmnZ2djXVVqFDBCGZhYWEKCgqSq6urzet62q5du/Tnn38az3/44Qc1bNjQeF6vXj317t1bN2/eTHA9T548sTp6//7772vQoEHGcy8vLzVt2lSBgYG6cuWKli9frnfeeSfOdUVGRmr27NlWR9efl+XnVLt2bbVt21Y9evTQkSNHFB4erq+//lq//PJLrGVi/uxeRGLWkTVrVj18+FArV640foctZwAs8xISs+YaNWrowoULWr16taTogPciwSzm5y4h+/bt0507dyRJTZo00c6dO/XkyRP5+voa3bieVXu9evX05ptvqnXr1goODta1a9c0f/58ffDBB5KkH3/80Qhlbm5u+umnn4yDHPXq1ZPZbNbq1atlNpv13XffGcHs77//Nl6vZ8+eatu2rVUNH330kcLDw218R6LFfF9q166tvXv36urVq5KkQ4cOqUKFClq+fLkxLXv27Fq8eLGyZcsmSapTp46yZs1qhItp06apffv2cR5osbxOrVq1tHbtWuPszs2bNxMVzAoUKGCsq3nz5ipfvry++uorSdLixYvVpUsXubm5xVquVKlSNv8+2/K+PHz40PjeyZ8/v/Lly6cjR44YvQoKFy4c7/otn+latWpp06ZNOnfunKTo96JatWpW3ZQvX75sPI75PRrTi9Ri+Wz6+PioU6dOioqK0qpVq6zm2fpe2crHx0eDBw+Ot65ixYpZHdSKeWAt5s/fIim/u4GkxH3MgBSmYcOGqlOnjvE8rqOeT4t5pG/8+PE6ceKEIiIijGmZM2dO2iIV3Y3KIkOGDMqRI8dzrSciIkKbN282nufKlcu47ut5+fr6Go9r1KhhFcosHB0dVaRIkQTXc/jwYd2/f19S9DY+3R00W7ZsVkdqt2zZEud6ypcvLyn6/mcJXd/yPBwdHfWf//zHeH7o0KFnBs6XpVWrVpKiz4JYuplZzuK0bt060euLecAhsYHjefn4+BiP27Vrp3r16kmSrl27piNHjti8nnz58lkFyZjr/eOPP4zH3bt3j3XmOeYO47lz53TlyhVJ1p/7pUuXasuWLVZd1xwcHF7ozLPJZLJ6z8PCwmLV265dOyOUWXTr1s3oPnjv3j0dPnz4ma8V8/vkebteWsQMYpbue0kpvvfFz89PoaGhkqIDYsuWLY02Mb+TEuN534sXqcXyubWcFdy1a5euXbumdOnSWa0nKWTPnl0FCxZURESE5syZk2TrTarvbiCpEcyAFMjDw8N4fPr06We2jxnkVq1apbfeekvVqlXTO++8o+XLlyfZTmxYWJgOHjyoXbt26YsvvjCmt2vXLtHXcezfv1/u7u4qV66ccR1KlixZNHbsWKvBP57HmTNnjMcvcpbo/PnzxuMCBQooe/bssdrEHJAhZvuY3nzzTeXPn1/h4eGaO3fuc9cTn4oVK1q9Z3H9zly7dk3u7u5W/57nerSn15HQYDINGzZU7ty59eTJE/3+++9au3atQkNDlT17djVt2tTm14yKitKxY8esDlKUKlUq0bXHtGbNmljbMWLECKs24eHhxkGDrFmzql69emrevLkxP2a4skXMz/Xly5f18OFDhYSEWAXpuAb4eO2116w+X5bfs5o1axo/9/Pnz2vgwIGqXr26WrdurW+++eaFDgKEhYXpt99+sxpMxfKzvnDhgjEtru6c2bNntzrjFbN9TAcPHtTevXv11VdfKSQkRJLk6empggULPnfdUnQgjdmdN+b3QUw9evSI9Tuwb9++BNed0PsS8/ehefPmat68uXFt5bN+V06ePKl9+/Zp2rRpxtmykiVLqmrVqgkuF58XqaVDhw6SpBMnTujs2bNGQPP09FS+fPme+dq2fLYs0qdPr759+xrLJdVBpaT67gaSGsEMSIFiduOz7LAkpF+/fqpbt67VtMePH2vPnj0aPXq0unbtmiTh7M6dO+ratav69OmjjRs3Kn369OrXr59Gjx79wuuWoq8Fe1Y3GVvEfM9e5Oh7zPXEdxYv5vT4flbp06fXu+++Kyk6ON+6deu5a4pLhgwZrHY8Yp41saf06dOrTZs2kqKPvlu6Mb7++us2XY9oCZNlypRRx44djSPgLi4uVtdGJpddu3YZXQwbNmwoR0dHNWrUyKh948aNioqKsnl9T/8uhoSExPp9j+v3zGQyxfnzLVmypEaOHGkV2sxms/755x/NmzdPrVu3TtRZPel/O9UVKlTQ8OHDjTNZ5cuXl6enp1F3QvU+PT2+38euXbuqV69exvVTHTt2tBqd70XE/A5Nis/Ds96XgIAA7d69W1L0dWqVK1dWvnz5VKlSJUnRo4XGF1AlaejQoerRo4fRBbRZs2b66aefnusg1YvWYtlOSZo5c6YxEqMlsCW19u3bK2/evEl64CqpvruBpMY1ZkAKFHPH3ZZRGZ2cnDRv3jz99ddf2rRpk/bv32/1h/fYsWNavXq11ZDfSSEiIkLHjh1TZGRkos+YWS5aj4qK0pkzZzRp0iQ9ePBAI0eOVKlSpVS2bNlYyzx9W8aYz2OO+hfzPbt9+3ai6oop5nosoeBpMacn9LPq0KGDZs2apTt37mjevHnPXVNcwsLC9ODBA+N5zAEALOIa/ON5urnFNfhHQjp06KB58+YZZwGk6B3wmPUmRrVq1TR69OgXPqsS1wAFT98wPOYZOsuZMicnJ9WtW1fbtm3TnTt3tG/fvmdeA2rxdCB3cnKK9Tt9//79WNdDmc1mq9EaY/58u3fvrgYNGmjDhg3auXOnjh07pidPnkiKHu1w4sSJWrp0qU31xSVDhgxq2bKlPv30UyMkODk5GfXY8rmI6/cxLpbak2L48pjvdXyvH9fgH7beTuTp92Xz5s3Gwa9mzZoZ30ctWrTQ0aNHJUX/Pg0dOtSm9Z88efK5D1IlRS0dO3bUiRMnjG6grq6uatiwYbxnH2Oy5bMVk6Ojo/r06aPx48drxYoVz32WMKak/O4GkhLBDEiBYl6T8awhuS1MJpNq165t7CRevXpVn3zyiQ4dOiTJeqCA51WwYEH5+fnJ399fAwcO1MWLF7Vv3z5Nnjw53q4q8Yl50bplYIelS5cao+BZglnM62ie3pmP+Txmu9KlSxvba8v1LfGJOdrg9evXFRgYGOt6mpg7KgmNTpgxY0b17t1bEydO1PLly184WMR09OhRqzM3cf3O2GPwDyl6MIvq1avrwIEDkqLvS1SqVKlndhmTrMNkxowZVbhw4Ti7JD2PZw1QEBoaqq1btxrPY94XKSZfX1+bg1nM38UiRYoYv7P58uUzunCdOXMm1o7p+fPnrc54P/17VrhwYfXr10/9+vVTaGiofv75Z33//feSogcGMpvNse5BFh/LTrXlXoXFihWLdV+xEiVKGN8rp0+f1htvvGE1PyAgQDdu3LBqH5ezZ8/q+vXr+s9//qODBw/q7Nmz+uKLL4yzRs8rMjJSx48fN57H1T1UStzgH896X2J2D1y0aFGseypK0b8r8YUhPz8/ZcmSRV988YU2bdqk69ev66OPPtKqVats/tklVS2S5O3trQkTJhij/b755psJjqwY0/MM/tGpUyfNnj1b9+7dizW8/fNIyu9uICnRlRFIYbZs2WJ1g15vb+9nLrNnzx7jAnSLQoUKqUWLFsbzxHS5SojJZFKJEiX05ZdfGtOWLFlijFz3vGKeOYh5diDm2QNL95y4nse8L1TM9+yvv/7S9u3bY71eWFiY1ehmcalSpYoxqEl4eLgWL15sNT8oKMgYJVCScZPl+HTu3Fk5cuTQ48ePk+yahrCwMH333XfGc0u3pVdJzGGuE9MdyhImq1WrpgoVKiRZKLPF1q1bre4LGJ+YZycScv36df3000/G85i/ozF/b5YsWRLrsxxzuVKlShkj11mG+44pU6ZMVgMdREVFJWrH3rJTXbVqVZUuXTrOmz3HrHf16tUKCgqymm8ZBl+K7i4W142eLQoUKKAJEyYYO/2bN2+2GmX2eSxatEj//vuvpOjrzWJ+Dz6vhN6X27dvW31nx+fSpUsJHiDLmTOnxo0bZwSIv//+W35+fomqM6lqcXJyshroI+ZnODlkypTJGMb/xIkTL7y+pP7uBpIKZ8yAV9y9e/d08OBBBQYGas+ePcaw8VL0dS1PXzsWl6lTp+rKlStq2bKl8Qfp6R1ByzUDSaVGjRry8PDQ0aNHFRYWpkWLFunDDz+0efng4GAdPHhQZrNZZ8+e1dq1a415McNYy5YtjSOoe/bsUZ8+fVShQgWdOHFCe/bsMdrFHJTB09NTDRo0MIaLHjJkiLp3765atWrJbDbr1KlTWrFihbp165bgPX0yZsyogQMHaty4cZKk6dOn6+HDh/L09NT9+/c1Z84cI0QWLFhQHTt2THCbs2TJop49e8Z5P7HEOHnypK5evapLly7pl19+MQYiyJAhQ7xnLi0DtzzNzc3NaijuZ4lrHQUKFDDuHRSXFi1a6OrVqzKbzTYdaHgRMUOqRZ06dawGyJH+97l7WsWKFeXo6Gh11uHtt9+OdUR91apVOnXqlHE9T4MGDazmW97v0NBQnThxQosWLTKuYylYsKB69+5ttH333Xe1du1aBQUF6cKFC+rdu7d69OihzJkza9OmTcZQ5ZKsPmPHjh3T2LFj5eXlJS8vLxUpUkRhYWFWN/C2jAialDp27KjFixfr2rVrCggIULdu3dSvXz/lypVLu3btsvreGTRo0DO7zBYpUkTNmzc33vN58+Yl6mbs169f18GDB3Xv3j1t3bpVv//+uzGva9eusW7mbXHu3LlY13A5Ozvb3J3RYsOGDcaBrzp16qhx48ZW8w8ePGh0CVy/fr3KlSsX77pcXFzUqVMnY4TCH3/8MVGhISlr6dOnj/Lnz68cOXIk6v6Lz/psxadLly6aN29erJusP4+k/u4GkgrBDHjF7dixw7hRZkwNGjSIcyczPnfu3NHChQu1cOHCWPNKlixpDMKQlN555x2jO8yvv/6q/v3723yTztOnT8c5gEOBAgXUrl0743nFihXVvXt3ozvOrl27jBtHW3Tv3j3WTZUnTZqkoUOHateuXQoNDdXcuXOf68Ly7t2768qVK8ZNc+fNmxfrGrH8+fNr1qxZNm17t27dNG/evBcakCCuLkhZsmTRd999ZzXyX0yWgVueNmHCBKv3+1niWsegQYPi7eonRR8Nj3kPoeQU1884Y8aMsYJZfJ87Pz8/ZcuWzZiXPn16ffjhh8bNoC0iIyONMzs+Pj6xgll873exYsU0c+ZMq25V+fPn19SpUzV48GAFBQXpwIEDRtdPCwcHBw0fPjzWrR/Cw8Pl5+cX55mV9OnT23xNU2I4OTlp5syZ6t+/v27cuKGzZ8/qo48+itWuZ8+eNg/S8s477xjBbOPGjfrwww9t7u67evVqq7MfFm+99ZYx4mtcLDvtMdWoUSPOrn8JiTn8fI8ePWL9jKpVq2aEoY0bN+qTTz5J8Cxmt27d9NNPPyk8PFxHjhzRoUOHbL7uKilrKVGiRIKf6/gk9NlK6D6ZTk5O6t69+wt3ZbVI6u9uICkQzIAUwMHBQZkzZ5arq6tKly6tN998Uw0aNLC5C9KYMWPk5+enffv26dq1a7p7965MJpMKFiyohg0bqn///nF2SXpRTZs2VaFChXT16lUFBQVpxYoVCZ6Bik/GjBmVP39+1atXT/379491LcCoUaPk4eGh5cuX68yZMwoJCZGzs7NKly6tDh06xHlPLCcnJ/3444/atGmTfvvtN508eVIBAQFycXFR4cKF1aRJk1jXxsTn008/VZMmTbRkyRIdOXJE9+/fl6Ojo4oVK6YmTZqoW7dusXbc4+Ps7Kzu3btrxowZNrWPi8lkUvr06ZU9e3bjRtNdunR5oZty43/++OMPozth1apV4/zZNmrUSOPHj5cUvcNpGXAjJpPJpEyZMilnzpxyc3NTkyZN1LZt2zg/i7Vq1ZKvr68WLFig7du36+rVq4qIiJCrq6tq1KihHj16xBoQx3ImZdeuXfrnn390584dPXr0SDly5FDlypX17rvvGiPxJTV3d3etW7dOixYt0pYtW3Tp0iWFhYUpZ86cqly5srp06aKaNWvavL4KFSoY1yJGRETop59+0qhRo2xePl26dMqaNavy5MmjcuXKqUOHDqpevfrzbFqiXL161RhQI3PmzLEOAEjR17gVKFBA169f1/Xr13X48OEEg1bevHnVqlUr/fbbb5Kiz5rZEsySo5aXrXv37vrpp5+SbJTEpPzuBpKCyfz0kE8AAAAAgJeKwT8AAAAAwM4IZgAAAABgZwQzAAAAALAzghkAAAAA2BnBDAAAAADs7JUKZv/++6/GjBmjNm3aqGzZsnEOcS1JK1asUPPmzVWhQgW98cYb2rZtW6w2wcHB+vTTT1WjRg1VrlxZQ4YM0e3bt2O1O3z4sDp16qSKFSuqYcOGmjNnjhioEgAAAMDL9Erdx+yff/7R9u3bValSJUVFRcUZkHx8fDR69GgNGDDAuK/LoEGDtGTJEqsbp37wwQc6f/68vvjiC2XMmFGTJ09W3759tWrVKqVPH73Z//77r/r06aO6devqgw8+0NmzZ/Xdd98pXbp06tOnz3NtQ7Vq1RQWFsb9ggAAAIA07s6dO3J0dNTBgwef2faVCmaNGjUybog5YsQInTx5MlabKVOmqFWrVvrggw8kRd9089y5c5o+fbrmzp0rSTpy5Ih27dqlefPmydPTU5Lk5uYmb29vbd68Wd7e3pKkefPmKUeOHPrvf/8rR0dH1a5dW/fv39esWbPUvXt3OTo6Jnobnjx5osjIyOfZfAAAAACpSEREhM298V6pYObgkHDPyitXrujSpUv6z3/+YzXd29tb33zzjcLCwuTo6KgdO3bIxcVFdevWNdoUL15cZcqU0Y4dO4xgtmPHDjVt2tQqgHl7e2v27Nk6cuSIatasmehtyJMnjyTJz88v0csCAAAASD0aN25sc9tX6hqzZ/H395cUffYrphIlSig8PFxXrlwx2rm5uclkMlm1K168uLGOR48e6caNGypevHisNiaTyWgHAAAAAMktRQWzwMBASZKLi4vVdMtzy/ygoCA5OzvHWj5btmxGm+Dg4DjX5ejoqMyZMxvtAAAAACC5pahgBgAAAACp0St1jdmzZMuWTVL02a6Yox4GBQVZzXdxcdHNmzdjLR8YGGi0sZxRs5w5swgLC9Pjx4+NdgCAtO3ff//V9OnTtWfPHgUEBChHjhzy8vLSkCFDlDdv3ljtt27dqiVLlujkyZN6+PChcubMqbJly6pPnz6qXr26pOi/NZbrmY8dO6aQkBBJUo0aNbRo0aKXun0AgFdDigpmluvB/P39ra4N8/f3V4YMGVS4cGGj3d69e2U2m62uM7t48aJKlSolScqSJYvy588f61qyixcvymw2x7r2DACQ9pw5c0Zdu3Y1gpMk3b59WytXrtSOHTv066+/qlChQsa8iRMnav78+VbruHXrlm7duqWKFSsawSw0NFTTpk17ORsBAEgRUlRXxsKFC6tYsWLauHGj1XRfX1/Vrl3bGF3Ry8tLgYGB2rt3r9Hm4sWLOnXqlLy8vIxpXl5e8vPzU3h4uNW6XFxcVLly5WTeGgDAq+6rr74yQln79u31448/qlOnTpKiA9pXX31ltPX19TVCWd68eTVy5EjNmzdPU6dO1cCBA1W0aFGjrYODgypVqqRevXo9930zAQCpyyt1xuzx48favn27JOnatWsKCQkxQliNGjWUM2dODR48WB9//LGKFCmimjVrytfXV8ePH9fixYuN9VSuXFmenp769NNPNXz4cGXMmFHff/+93N3d1axZM6Ndnz59tG7dOn300Ud6++23de7cOc2bN0/Dhg17rnuYAQBSj4cPH+rQoUOSpAwZMuiLL74w7nm5bt06PXr0SNu3b9eNGzeUP39+TZ8+XZKUMWNGLVy4UMWKFTPWFfNvjyQ5OTlp+fLlkqJv3TJv3ryXs1EAgFfWKxXM7t27p6FDh1pNszxfuHChatasqdatW+vx48eaO3eu5syZIzc3N02bNi3WGa7JkydrwoQJGjNmjCIiIuTp6alRo0Ypffr/bXLRokU1b948ff311+rXr59y5sypIUOGqHfv3sm/sQCAV1pISIhxU9AMGTIYB+zSp08vR0dHPXr0SGazWUeOHFFERITOnz8vKfoWLvPmzdP27dsVEBAgd3d3vffee2rUqJHdtgUA8Op7pYJZoUKFdPbs2We269Chgzp06JBgG2dnZ40fP17jx49PsF2VKlWMo5YAAFjkzp1bzs7OCg4O1qNHj7R06VK1adNGGzZsUEBAgNHu5s2bypw5s/H81KlTOnXqlPH8+PHjev/99zVx4kS1adPmZW4CACAFSVHXmAEA8LKkS5dOPXv2NJ5//vnn8vDw0MiRI63aPXnyxBgd2KJOnTqaM2eOunfvLkkym836+uuvra5pBgAgJoIZAADxGDhwoAYMGKBMmTIZ0woUKKCKFSsaz11cXGJdl/z555+rfv36+uyzz4wh9e/fv29TrxAAQNr0SnVlBADgVeLg4KBhw4ZpwIAB8vf3V+bMmVW0aFGra5FLlixpFdyk6PAmSSaTSfnz59etW7ckyWrYfQAAYiKYAQDwDJkzZ1a5cuUkSSdPntT+/fslSdmzZ5eHh4ek6PtjPnr0SJJ048YNFS1aVGazWTdv3jTWkz9//pdbOAAgxSCYAQAQjz///FOrVq1Sw4YNlSdPHp07d06zZs1SVFSUJOndd99VxowZJUlvvPGGli5dKkn68ssv1aNHD+3evdsIZqVLl7a6l5nldjCnT582pt2/f9+YXrJkSZUsWTL5NxIA8EowmS1jASNJNG7cWJLk5+dn50oAAC9qy5YtGjhwYJzzWrRoof/+979Kly6dJCkgIECdO3fWxYsXY7XNkiWLFixYYHVtmru7e4KvPWjQIA0ePPgFqgcA2FtisgGDfwAAEI/ixYurefPmKlCggBwdHeXk5KSqVavq66+/1uTJk41QJkV3a1y6dKl69uypggULKkOGDMqZM6datWqllStXWoUyAACexhmzJMYZMwAAAAASZ8wAAAAAIEUhmAEAAACAnTEqIwCkYJcvX9bdu3ftXQaQ4uTOnVtFihSxdxkAYCCYAUAKdfnyZbm7uys0NNTepQApTqZMmXT27FnCGYBXBsEMAFKou3fvKjQ0VBmd3eSQLpO9ywFSjKjIUIUGX9Tdu3cJZgBeGQQzAEjhHNJlUroMWe1dBgAAeAEM/gE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pYig5mfn586dOigypUry9PTU0OHDtWVK1ditVuxYoWaN2+uChUq6I033tC2bdtitQkODtann36qGjVqqHLlyhoyZIhu3779MjYDAAAAACSlwGC2b98+DRo0SCVLltT06dP16aef6syZM+rdu7dCQ0ONdj4+Pho9erRatmypuXPnysPDQ4MGDdLRo0et1vfBBx9o9+7d+uKLL/Tdd9/p4sWL6tu3ryIiIl7ylgEAAABIq9Lbu4DE8vHxUYECBTR+/HiZTCZJUs6cOdWzZ0+dPHlS1apVkyRNmTJFrVq10gcffCBJqlWrls6dO6fp06dr7ty5kqQjR45o165dmjdvnjw9PSVJbm5u8vb21ubNm+Xt7f3yNxAAAABAmpPizphFREQoa9asRiiTJGdnZ0mS2WyWJF25ckWXLl1Sy5YtrZb19vbW3r17FRYWJknasWOHXFxcVLduXaNN8eLFVaZMGe3YsSO5NwUAAAAAJKXAYNauXTtduHBBS5YsUXBwsK5cuaL//ve/Klu2rKpUqSJJ8vf3lxR99iumEiVKKDw83Lgezd/fX25ublYhT4oOZ5Z1AAAAAEByS3HBrFq1apo2bZomTZqkatWqqUmTJrp3757mzp2rdOnSSZICAwMlSS4uLlbLWp5b5gcFBRln22LKli2b0QYAAAAAkluKC2aHDx/WJ598oo4dO2rBggX64YcfFBUVpX79+lkN/gEAAAAAKUWKG/xj3LhxqlWrlkaMGGFM8/DwUIMGDfT777+rU6dOypYtm6ToofBdXV2NdkFBQZJkzHdxcdHNmzdjvUZgYKDRBgAAAACSW4o7Y3bhwgWVLl3aalq+fPmUI0cOXb58WVL0NWKSYl0n5u/vrwwZMqhw4cJGu4sXLxqDhlhcvHjRWAcAAAAAJLcUF8wKFCigU6dOWU27du2aHjx4oIIFC0qSChcurGLFimnjxo1W7Xx9fVW7dm05OjpKkry8vBQYGKi9e/cabS5evKhTp07Jy8srmbcEAAAAAKKluK6MnTt31vjx4zVu3Dg1atRIAQEBmjlzpnLlymU1PP7gwYP18ccfq0iRIqpZs6Z8fX11/PhxLV682GhTuXJleXp66tNPP9Xw4cOVMWNGff/993J3d1ezZs3ssXkAAAAA0qAUF8x69OghR0dH/frrr1q1apWyZs0qDw8PTZ48WTly5DDatW7dWo8fP9bcuXM1Z84cubm5adq0aapcubLV+iZPnqwJEyZozJgxioiIkKenp0aNGqX06VPcWwMAAAAghTKZn77ACi+kcePGkiQ/Pz87VwIgtTt8+LCqVq2qzNnLKF2GrPYuB0gxIsMf6nHAaR06dMi4ByoAJIfEZIMUd40ZAAAAAKQ2BDMAAAAAsDOCGQAAAADYGcEMAAAAAOyMYAYAAAAAdkYwAwAAAAA7S7Jgdu/ePd2+fTupVgcAAAAAaYbNd1G+ePGiTp48KUlq1qyZMmbMKEnasmWLvvrqKyOU5cmTR8OGDdObb76Z9NUCAAAAQCpkczBbsmSJlixZolKlSun111+XJJ0/f14ffPCBIiMjZblP9a1btzRy5Ei5urqqbt26yVM1AAAAAKQiNndltJwta9q0qTHtl19+UUREhCTJZDIpW7ZskiSz2awFCxYkZZ0AAAAAkGrZHMyuX78uSSpevLgxbdeuXcbjCRMmaN++ferQoYOk/wU5AAAAAEDCbA5mAQEBkqRcuXJJku7fv6/Lly9LkrJmzWp0b2zevLkkKSgoKCnrBAAAAIBUy+Zgli5dOkkywtju3bslRXdhrFy5sjHfZDJJkpydnZO0UAAAAABIrWwe/MPNzU2nT5/W999/L39/f23YsMGYV79+fePxhQsXJEmurq5JWCYAAAAApF42nzFr27atzGazHjx4oJ9//lm3bt2SJGXJkkUtW7Y02v35558ymUwqV65c0lcLAAAAAKmQzcGsa9euRjiz/MuaNavGjx9vXHd24cIF7d27V5Lk6emZPBUDAAAAQCpjc1dGBwcHTZgwQQMGDNDff/+trFmzqmLFisqRI4fRJlOmTJo/f74kqVKlSklfLQAAAACkQjYHM4uiRYuqaNGicc4rWLCgChYs+MJFAQAAAEBakuhgJklhYWE6cuSIzp8/r5CQEDk5OalkyZKqXLmyHB0dk7pGAAAAAEjVEh3Mli5dqmnTpunevXux5uXMmVODBg3S22+/nSTFAQAAAEBakKhg9u233xrXkJnN5ljz7927py+//FKXL1/W8OHDk6ZCAAAAAEjlbB6V8eDBg5o3b56k6FCWIUMGFSlSRB4eHipSpIgyZMhgzPv555914MCB5KkYAAAAAFIZm8+Y/fLLL5KkdOnSacCAAerevbuyZctmzA8MDNTixYs1Y8YMRUVF6ZdfflH16tWTvmIAAAAASGVsDmaHDx+WyWRSz549NWjQoFjzs2XLpoEDB+rRo0eaN2+ejhw5kqSFAgAAAEBqZXNXRstgH8+6cbRlflyDgwAAAAAAYrM5mGXKlEnSswPX/fv3JUkZM2Z8gbIAAAAAIO2wOZgVK1ZMZrNZc+bMUUhISJxtQkJCNGfOHKM9AAAAAODZbL7GrHHjxjpx4oT++ecfNWnSRO3bt1eZMmWUM2dO3b9/X6dPn9bq1av14MEDmUwmNWnSJDnrBgAAAIBUw+Zg1q1bNy1btkw3b95UQECAcT+zmCz3NsufP7+6deuWdFUCAAAAQCpmc1dGJycnzZ07VwUKFJAUHcKe/idJBQsW1KxZs+Tk5JQ8FQMAAABAKmPzGTNJKlmypNatW6dly5Zpy5YtOn/+vB4+fKisWbOqZMmSatKkiTp27KisWbMmV70AAAAAkOokKphJUpYsWfTOO+/onXfeSY56AAAAACDNSXQws4iIiNClS5cUHBwsZ2dnFStWTOnTP/fqAAAAACDNSnSSunbtmqZMmaLNmzcrNDTUmJ4pUyY1bdpUQ4YMUaFChZK0SAAAAABIzWwe/EOSjh49qnbt2mnt2rV6/Pix1cAfjx8/1rp169SuXTsdP348ueoFAAAAgFTH5mAWEhKiQYMGKTAw0BiB8Wlms1lBQUEaOHBgvDehBgAAAABYszmYrVy5Unfv3pXJZFLhwoX17bff6o8//tCxY8e0efNmTZgwwRhK/+7du1qxYkWyFQ0AAAAAqYnNwezPP/+UJBUuXFhr1qzR66+/rsKFCytjxowqUqSI2rZtq99++824vmzbtm3JUjAAAAAApDY2B7NLly7JZDKpe/fu8d482sXFRd27d5fZbNbly5eTrEgAAAAASM1sDmYBAQGSom8ynZBSpUpZtQcAAAAAJMzmYBYWFiYpelj8hDg6Olq1BwAAAAAkzOb7mEVFRclkMqlLly42tY9v5EYAAAAAgLVE32D6WYHLZDI9dzEAAAAAkBYl6gbTtpwF40wZAAAAACSOzWfM/Pz8krMOAAAAAEizbA5mBQsWTNSKb926lehiAAAAACAtSvQ1Zgm5f/++Nm7cKF9fXx05ckR///13Uq4eAAAAAFKlFw5mISEh2rx5s3x8fLRv3z5FRkbKbDYzCAgAAAAA2Oi5glloaKi2bt0qHx8f7dy5U+Hh4ZKsB/7ImDFj0lQIAAAAAKmczcEsPDxcO3bskK+vr7Zu3arQ0FBJ1mHMZDKpdu3a6tq1q+rWrZv01QIAAABAKmRzMKtbt66Cg4MlWYexPHnyqFmzZlq8eLEkqXHjxmrcuHESlwkAAAAAqZfNwSwoKEgmk0lms1kFChRQ06ZN1bx5c1WpUkWSjGAGAAAAAEicRN1gWorurpg/f34VLlxYhQoVSo6aAAAAACBNsfmMmeVsmSQdPnxYhw8f1vjx4+Xh4aFmzZolW4EAAAAAkNrZfMZs+/btGjFihCpUqCCz2Syz2ayoqCgdOXJEEydONNodPnxY58+fT5ZiAQAAACA1sjmY5cmTR7169dKKFSv0xx9/6IMPPtBrr71mhDTLfct8fX31+uuvcxYNAAAAAGyU6GvMJKlw4cIaMGCA1q1bp3Xr1ql///4qXLiwEdLMZrOuXLmS1LUCAAAAQKr0XMEsptdee03Dhg3T5s2btXz5cvXs2VOurq5JURsAAAAApAk2D/5hi4oVK6pixYoaMWKEDhw4kJSrBgAAAIBUy+ZgFhISIknKmjWrcT1ZfO1Onz6dYBsAAAAAwP/Y3JWxWrVqqlGjho4cOWJM69Gjh3r27Kl//vnHmHb27Fl1795dPXv2TNpKAQAAACCVSlRXRst9zCz2798vk8mk4ODgZ7YFAAAAAMTthQf/AAAAAAC8GIIZAAAAANgZwQwAAAAA7CzRw+WPGzdOTk5O8U6zjN4IAAAAALBNooPZ6dOnjceWIfFjTgMAAAAAJM4LjcoIAAAAAHhxNgezCRMmJGcdAAAAAJBm2RzM2rZtm5x1AAAAAECalehrzJ5l06ZN+vPPP2UymTR+/PikXj0AAAAApDpJPlz+yZMntWbNGq1ZsyapVw0AAAAAqRL3MQMAAAAAOyOYAQAAAICdEcwAAAAAwM5sHvzj+vXrNrULDg5+7mIAAAAAIC2yOZg1atRIJpMpOWsBAAAAgDQp0cPlm83mBOcT3gAAAAAgcRJ1jdmzQpmtbQAAAAAA/2PzGbMzZ84kZx2JtmbNGi1YsEAXLlxQlixZVKFCBU2bNk2ZMmWSJG3dulWTJ0/WxYsXVaBAAfXr10/t27e3WkdYWJi+//57rV27Vg8fPlTlypU1evRoFS9e3B6bBAAAACCNSpGjMs6cOVNfffWVvL29NW/ePH355ZcqVKiQIiMjJUkHDx7UoEGD5OHhoblz56ply5b67LPPtHHjRqv1jBs3TitWrNCwYcM0depUhYWFqVevXgxgAgAAAOClStQ1Znfu3NHs2bN18OBBhYeHq1SpUurTp4/Kly+fXPXF4u/vr2nTpmnGjBmqX7++Mb158+bG45kzZ6pixYr68ssvJUm1atXSlStXNGXKFLVo0UKSdPPmTa1cuVKff/653nrrLUlShQoV1LBhQy1dulR9+/Z9adsEAAAAIG2z+YzZ/fv31bFjRy1ZskRnz56Vv7+/Nm7cqC5duujAgQPJWaOV1atXq1ChQlahLKawsDDt27fPCGAW3t7eunDhgq5evSpJ2rVrl6KioqzaZc+eXXXr1tWOHTuSbwMAAAAA4Ck2B7MZM2boxo0bkqIH+LD8CwsL04QJE5KtwKcdO3ZMpUqV0owZM1S7dm2VL19enTt31rFjxyRJly9fVnh4eKzrxEqUKCEp+oyb5f9cuXIpW7ZssdpZ2gAAAADAy2BzV8adO3dKkpycnNSzZ085Ozvr119/1aVLl3T69Gndu3dPuXLlSrZCLe7cuaOTJ0/q3Llz+vzzz5U5c2bNmjVLvXv31ubNmxUYGChJcnFxsVrO8twyPygoSM7OzrHW7+LiYrQBAAAAgJfB5mB248YNmUwmffzxx+rUqZMkqW7dumrdurUx/2UEM7PZrEePHumHH35Q6dKlJUmVKlVSo0aNtHjxYnl6eiZ7DQAAAACQlGzuyhgWFiZJKlmypDEt5mPL/OTm4uKi7NmzG6FMir42rGzZsjp//rzRNfHpkRWDgoIkyZjv4uKikJCQWOsPCgqK1b0RAAAAAJJToofLd3CIexGTyfTCxdgiZhh82pMnT1SkSBFlyJAh1nVilueWa8+KFy+uu3fvxuq26O/vz33MAAAAALxUiQ5mXbp0UZkyZYx/UnT3wqenly1bNsmLlaSGDRsqICBAp0+fNqY9ePBAf//9t8qVKydHR0fVrFlTmzZtslrO19dXJUqUUKFChSRJnp6ecnBw0ObNm402gYGB2rVrl7y8vJKldgAAAACIS6LuYyZFh7CYLGfKnp6eXJo0aaIKFSpoyJAhGjZsmDJmzKg5c+bI0dFRXbp0kSS999576tGjh7744gu1bNlS+/bt0/r16/X9998b68mXL5/eeustffPNN3JwcFDevHk1e/ZsOTs7q3Pnzi9lWwAAAABASmQwiyt8vaxAZuHg4KA5c+ZowoQJGjNmjMLDw1WtWjUtWbJErq6ukqRq1app6tSpmjx5slauXKkCBQpo3LhxatmypdW6Ro0apaxZs2rSpEl6+PChqlSpop9++inO0RoBAAAAILnYHMz8/PySs45EyZkzp7799tsE2zRu3FiNGzdOsI2jo6OGDx+u4cOHJ2V5AAAAAJAoNgezggULJmcdAAAAAJBmJXrwDwAAAABA0rL5jFlib9xsMpm0c+fORBcEAAAAAGmNzcHs7t27MplM8Y7KGJPZbH5p9zUDAAAAgJQu0cPlPx3OXvaojAAAAACQ2iQ6mEmSk5OTWrVqpXbt2il37txJXRMAAAAApCk2B7MffvhBK1as0J49exQSEqLly5dr1apVatCggTp06CAvLy+6LwIAAADAc7A5mDVv3lzNmzfX9evXtWLFCq1evVq3bt3Sli1b5Ofnp7x586pdu3bq1KmT8ubNm5w1AwAAAECqkujh8gsUKKChQ4dq27Ztmjlzpjw9PWU2m3Xz5k3NnDlTK1asSI46AQAAACDVeu77mF28eFH79+/XqVOnjC6MZrNZGTNmTLLiAAAAACAtSNTgH6GhofL19dWKFSt09OhRSdFhLHPmzGrevLneeustVatWLTnqBAAAAIBUy+ZgNmbMGPn6+urhw4fGEPlly5bVW2+9pTfeeENOTk7JViQAAAAApGY2B7Ply5cb9zBzcnKSt7e3ypUrJ0ny8fGJc5lOnTolTZUAAAAAkIo91w2mHz58qBUrVjxzoA+CGQAAAAA8W6KCmaULoy24pxkAAAAA2MbmYNa2bdvkrAMAAAAA0iybg9mECROSsw4AAAAASLOe+z5mAAAAAICkYfMZs4ULF0qSWrZsKVdXV0nS9evXJUmurq7KkCGDJOnff//VrFmzZDKZNH78+KSuFwAAAABSHZuD2fjx42UymVS+fHkjmDVq1EgODg5avHixqlSpIkm6e/eu1qxZQzADAAAAABu9cFfGxIzUCAAAAACIjWvMAAAAAMDOCGYAAAAAYGeJusG0FH0NmWXQj7im3b17N2kqAwAAAIA0ItHBbOjQoVbPzWZzrGkAAAAAANslOphJ/xvww2QyJTgNAAAAAPBsiQpmT4/AGNeIjIzSCAAAAACJY3MwO3PmTHLWAQAAAABpFqMyAgAAAICdEcwAAAAAwM4IZgAAAABgZwQzAAAAALAzghkAAAAA2BnBDAAAAADsjGAGAAAAAHZm833M/Pz8JEnVq1eXi4tLvO1u3LihVatWSZIGDRr0guUBAAAAQOpn8xmzgQMHatCgQTp//rwxrXTp0ipbtqwOHz5sTLt+/bqmTZum6dOnJ22lAAAAAJBKvXBXRrPZnBR1AAAAAECaxTVmAAAAAGBnBDMAAAAAsLNEBzOTyWTTNAAAAACAbWweldGiS5cuVs/NZnOsaQAAAAAA2yU6mMUc7MNypiyuaQAAAAAA2yQqmD09AmNcIzIySiMAAAAAJE6ibzANAAAAAEhaNgezggULJmcdAAAAAJBmJfoaM0mKiorS0aNHdfr0aYWEhMjJyUllypSRh4eHHBwYgR+pU79+/bR9+3bjua+vr0qUKBGr3ZUrV/TGG2/o0aNHkqRKlSpp+fLlsdo9evRIP/30kzZu3KgrV67IwcFBefPmVfXq1TV8+HBlzZo1+TYGAAAAr5REB7MtW7bo66+/1rVr12LNK1CggEaOHKkmTZokSXHAq2Lt2rVWoSwhn3/+uRHK4nP37l316tVL//zzj9V0f39/+fv76/333yeYAQAApCGJCmbLly/X559/Lin2IB8mk0nXrl3T4MGD9eWXX6pDhw5JVyVgR/fv39f48eNlMpmUPn16hYeHx9t2zZo12r17tzJmzKgnT57E227EiBFGKPP09FTbtm2VM2dO3b59W/v375ejo2OSbwcAAABeXTYHs2vXrunLL7+UFB3KLN2uXF1ddevWLd2+fduY9+WXX6pWrVoqXLhw8lQNvETjx4/XgwcP1KlTJ+3atSvOs8WSdO/ePX399dcymUx67733NHny5DjbHT9+XDt37pQk1alTRz/++KPVbSbefPPNpN4EAAAAvOJsviDsl19+UUREhCSpefPm2rp1q7Zt26bly5dr+/bt2rx5s9GFMSIiQr/88kvyVAy8RDt27NC6deuUJ08e/ec//0mw7bhx4xQQEKAuXbqoSpUq8bbbtm2b8bhw4cLq3r27qlSpopo1a+rjjz/WjRs3kqx+AAAApAw2B7MDBw7IZDKpevXq+uGHH5QvXz6r+YULF9a0adNUrVo1mc1mHTx4MMmLBV6mhw8f6osvvpAUfd2Ys7NzvG23bt0qX19f5c+fXx9++GGC671w4YLxeNmyZTpw4IAePnyogIAArVu3Tp06ddLdu3eTZBsAAACQMtgczCzdt9q1a5dgu7feekuSdP369RcoC7C/77//XteuXVOLFi0SHNAmJCREY8eOlSSNHTtWTk5OCa43KCjI6vkHH3ygWbNmqUyZMpKkW7duac6cOS9YPQAAAFISm68xs+xMPut+Zpb5T+98AinJhQsXtGTJEmXLlk2jR49OsO2cOXN08+ZNtW7dWvXr13/mumMO7FG5cmW99957kqQMGTKoT58+kqS9e/e+QPUAAABIaWwOZpbry86dO5dgO8t8S3sgJbp7966ioqIUGBiounXrxtnG29tbpUuXNs50rV+/XuvXr4/V7tixY3J3d9fIkSPVq1cv5c+f35gX80BHgQIFjMchISFJtSkAAABIAWwOZmazWSaTSePGjUvOeoBUr0qVKlq6dKkk6y6/MQf9ePoaTgAAAKRuib7B9NP3LwNSo6JFi2rkyJGxps+YMUOBgYGSpP79+6tkyZLKmTOnSpcubdXu8uXLWrJkiaTos2I9evRQjRo1JElNmjRRzpw5df/+fR0+fFizZ8+Wu7u7pkyZYizfvHnz5No0AAAAvIJsDmYxu1kBqV2+fPnUq1evWNMXLlxoBLM2bdqoRIkSkqJvEh3Tvn37jGCWO3duq3VlzZpV48aN05AhQxQREaH//ve/VstWq1ZNXbp0ScKtAQAAwKvO5mC2devW5KwDSFMaN26sxYsXa8aMGTp69KgeP36sQoUKqXXr1urbt6/VACEAAABI/RLdlRFIy2w9QFGzZk2dPXs2wTaVK1fW3Llzk6IsAAAApHA238cMAAAAAJA8CGYAAAAAYGd0ZUzBLl++rLt379q7DCDFyZ07t4oUKWLvMgAAAAwEsxTq8uXLci9TRqGPHtm7FCDFyZQli86ePk04AwAArwyCWQp19+5dhT56pMof/J+cCrnZuxwgxQi5elFHJn+mu3fvEswAAMArg2CWwjkVclP2EmXsXQYAAACAF5DoYBYZGanffvtNPj4+On36tIKDg+Xs7KwyZcrI29tbb775ptKnJ+8BAAAAgK0SlaDu3r2r999/XydOnJAkmc1mSdKDBw+0d+9e7d27V8uWLdPMmTOVO3fupK8WAAAAAFIhm4fLj4qK0qBBg3T8+HFJ/wtlFmazWWazWSdPntSgQYMUFRWVtJUCAAAAQCpl8xmzjRs36ujRozKZTEqXLp3atm0rDw8Pubq66tatWzp8+LDWrl2ryMhIHTt2TBs3bpS3t3dy1g4AAAAAqYLNwczHx0eS5OTkpEWLFql06dJW8zt06KCuXbuqZ8+eevTokdavX08wAwAAAAAb2NyV8fz58zKZTOrSpUusUGZRvnx5de3aVWazWefPn0+yIgEAAAAgNbM5mN29e1eSVLVq1QTbVatWzao9AAAAACBhNgez0NBQSdFdGROSNWtWSdKTJ09eoCwAAAAASDtsvsYsMjJSJpNJ48aNSzCchYSESBKjMgIAAACAjRJ9J+jTp08nRx0AAAAAkGYlKpg9fe8yAAAAAMCLszmYTZgwITnrAAAAAIA0y+Zg1rZt2+Ss47k9fPhQLVu21K1bt7Ry5UpVqFDBmLdixQr9+OOPun79utzc3DRs2DA1bNjQavng4GBNmDBBW7ZsUXh4uOrVq6dRo0YpT548L3tTAAAAAKRRNo/KaKsLFy5oypQpatGiRVKvOk4zZsxQZGRkrOk+Pj4aPXq0WrZsqblz58rDw0ODBg3S0aNHrdp98MEH2r17t7744gt99913unjxovr27auIiIiXUj8AAAAAJHrwj7hcvXpVvr6+8vHx0blz55JilTa5cOGCfvnlFw0fPlyff/651bwpU6aoVatW+uCDDyRJtWrV0rlz5zR9+nTNnTtXknTkyBHt2rVL8+bNk6enpyTJzc1N3t7e2rx5s7y9vV/atgAAAABIu547mN25c0e+vr7y9fXV8ePHJVkPDmIymV68umcYN26cOnfuLDc3N6vpV65c0aVLl/Sf//zHarq3t7e++eYbhYWFydHRUTt27JCLi4vq1q1rtClevLjKlCmjHTt2EMwAAAAAvBSJCmYBAQHatGmTfHx8dOjQIeNeZZZAZjKZlD9/fjVt2jTWtVxJbePGjTp37pymTp2qv//+22qev7+/JMUKbCVKlFB4eLiuXLmiEiVKyN/fX25ubrFCZPHixY11AAAAAEByszmY9e3bV3v37jWu54p5dqxUqVJGF8Y+ffqoa9euSVymtcePH+vrr7/WsGHD4rzZdWBgoCTJxcXFarrluWV+UFCQnJ2dYy2fLVs2nTx5MqnLBgAAAIA42RzMdu7cafW8TJkyat68uZo3by43NzeVLl06yYuLz8yZM5UrVy61b9/+pb0mAAAAACSXRHVltHT58/b2Vv/+/VWqVKlkKSoh165d0/z58zV9+nQFBwdLkh49emT8//DhQ2XLlk1S9FD4rq6uxrJBQUGSZMx3cXHRzZs3Y71GYGCg0QYAAAAAkttzDf5hGfSjaNGiatGihZo3b57UdcXr6tWrCg8PV79+/WLN69GjhypVqqRJkyZJir7WrHjx4sZ8f39/ZciQQYULF5YUfS3Z3r17ZTabra4zu3jxol1CJwAAAIC0yeb7mE2aNEkNGzZU+vTpZTabZTab9e+//2r27Nlq166d0e7evXvJUqhFmTJltHDhQqt/I0eOlCSNHTtWn3/+uQoXLqxixYpp48aNVsv6+vqqdu3acnR0lCR5eXkpMDBQe/fuNdpcvHhRp06dkpeXV7JuBwAAAABY2HzGrFWrVmrVqpWCg4O1efNm+fj4aN++fcZgIJYzTjNnztTy5cvVoEEDjRs3LskLdnFxUc2aNeOcV65cOZUrV06SNHjwYH388ccqUqSIatasaQzrv3jxYqN95cqV5enpqU8//VTDhw9XxowZ9f3338vd3V3NmjVL8toBAAAAIC6J7sro7Oys9u3bq3379rp37542btyo9evX6+jRo8ZIjXfv3tWqVauSJZjZqnXr1nr8+LHmzp2rOXPmyM3NTdOmTVPlypWt2k2ePFkTJkzQmDFjFBERIU9PT40aNUrp0yfJvbcBAAAA4JleKH3kypVLXbt2VdeuXXXjxg2tX79evr6+On36dFLVZ5OaNWvq7NmzsaZ36NBBHTp0SHBZZ2dnjR8/XuPHj0+u8gAAAAAgQUl2Wih//vzq27ev+vbtK39/f/n6+ibVqgEAAAAgVXvuYHbr1i2dOXNGwcHBcnZ2VunSpZU3b15J0aMdDho0KMmKBAAAAIDULNHB7MSJE5o4caIOHToUa16VKlU0fPhwVaxYMUmKAwAAAIC0wObh8iVp27Zt6tq1qw4dOmQM9BHz/0OHDqlr1676888/k7xQAAAAAEitbA5m9+/f18cff6ywsDAjjDk4OChXrlxWN2cODw/XRx99lOz3MwMAAACA1MLmYPbLL7/o4cOHMplM8vDw0C+//KJjx45p9+7dOnbsmBYuXGh0YXz06JF+/fXXZCsaAAAAAFITm4PZ3r17JUllypTR4sWLVaVKFeNeXxkyZFCNGjW0ePFiubu7S5J2796dDOUCAAAAQOpjczC7fPmyTCaT3n777Xhvvuzo6KguXbrIbDbr6tWrSVYkAAAAAKRmNgezoKAgSVKRIkUSbFesWDFJUmBg4PNXBQAAAABpiM3D5YeFhUmKDmjXr1+Pt11AQIAkKSIi4sUqAwAAAIA0wuZgZjabZTKZNGTIEJvbAwAAAACeLdE3mJYSDl0xh84HAAAAADxbooKZLWfBOFMGAAAAAIljczA7c+ZMctYBAAAAAGmWzaMyAgAAAACSB8EMAAAAAOzM5q6MZcqUSdSKTSaTTp06leiCAAAAACCtSfRw+QzuAQAAAABJK1FdGQllAAAAAJD0bD5j5ufnl5x1AAAAAECaZXMwu379uqToa82cnJySrSAAAAAASGts7srYvXt39ezZU+fOnUvOegAAAAAgzeEaMwAAAACwM+5jBgAAAAB2ZvM1ZhanT59WZGSkTW2rV6+e6IIAAAAAIK1JdDAbN26cTe24wTQAAAAA2CbRwYzrzAAAAAAgaSU6mOXOnVuOjo7JUQsAAAAApEmJDmZTpkxRlSpVkqMWAAAAAEiTGJURAAAAAOyMYAYAAAAAdmZzV8YCBQpIkjJmzJhsxQAAAABAWmRzMNu6dWty1gEAAAAAaZbNwey///1volf+4YcfJnoZAAAAAEhrbA5mc+bMkclkStTKCWYAAAAA8GyJGi4/MTeXTmyIAwAAAIC0yuZgNmjQoATnb9++XSdOnJDJZEpUgAMAAACAtO6Fg9nmzZs1a9YsnT59WlL0WbUaNWro/fffT5oKAQAAACCVS1RXRguz2SxfX1/NmjVL58+fN86Q1atXT++9956qVKmSpEUCAAAAQGqWqGAWGRmp33//XXPmzNG///4rs9ksk8mkJk2a6L333lO5cuWSq04AAAAASLVsDma//vqrfvzxR12/fl1ms1kODg7y9vbWgAED9NprryVnjQAAAACQqtkczMaOHWsM7GEymVS6dGlJ0qxZs+JdZtKkSS9eIQAAAACkcom+xswyDP7p06eNAT/iQzADAAAAgGfjPmYAAAAAYGc2B7MJEyYkZx0AAAAAkGbZHMzatm2bnHUAAAAAQJrlkNQrvHDhgqZMmaIWLVok9aoBAAAAIFV6rhtMP+3q1avy9fWVj4+Pzp07lxSrBAAAAIA047mD2Z07d+Tr6ytfX18dP35ckvXgIAz+AQAAAAC2SVQwCwgI0KZNm+Tj46NDhw4pKipK0v8CmclkUv78+dW0aVM1bNgw6asFAAAAgFTI5mDWt29f7d27V5GRkZKsz46VKlXK6MLYp08fde3aNYnLBAAAAIDUy+ZgtnPnTqvnZcqUUfPmzdW8eXO5ubmpdOnSSV4cAAAAAKQFierKaLluzNvbW/3791epUqWSpSgAAAAASEuea/APy6AfRYsWVYsWLdS8efOkrgsAAAAA0gyb72M2adIkNWzYUOnTp5fZbJbZbNa///6r2bNnq127dka7e/fuJUuhAAAAAJBa2RzMWrVqpRkzZmjPnj36v//7P9WpU0cODg5GSLN0c5w5c6Y8PT01atSoZCsaAAAAAFITm4OZhbOzs9q3b6/58+drx44dGj16tCpXrixJRki7e/euVq1aleTFAgAAAEBq9Nw3mJakXLlyqWvXruratatu3Lih9evXy9fXV6dPn06q+gAAAAAg1XuhYBZT/vz51bdvX/Xt21f+/v7y9fVNqlUDAAAAQKpmczCLiIjQ+fPnJUkFChSQi4tLrDZBQUG6fv26JGnAgAFJVCIAAAAApG42X2Pm6+urtm3bqkePHoqIiIizTUREhLp37662bdtyxgwAAAAAbJSoYGY2m9WuXTvlzJkzzjY5c+ZU27ZtZTabtW7duiQrEgAAAABSM5uD2T///COTyaTq1asn2K5mzZqSpAsXLrxYZQAAAACQRtgczO7cuSNJypo1a4LtLPPv3r37AmUBAAAAQNphczDLnDmzpOgzZwk5d+6cJClLliwvUBYAAAAApB02B7PXXntNZrNZP/74o3H27Gl37tzR/PnzZTKZVLJkySQrEgAAAABSM5uHy2/SpIkOHjyo27dvq1WrVurVq5eqVq2qPHny6Pbt2zp8+LB+/vlnBQYGymQyqWnTpslZNwAAAACkGjYHs06dOmnx4sW6du2agoKCNHXq1FhtzGazJKlw4cLq1KlT0lUJAAAAAKlYoq4xmzVrlvLlyycpOoRZ/lmeS9E3n545c6YyZcqUDOUCAAAAQOpjczCTpJIlS+q3335Tv379VLhwYWO62WxW4cKF1b9/f61Zs0YlSpRI8kIBAAAAILWyuSujRbZs2fThhx/qww8/1KNHjxQcHCxnZ2dGYQQAAACA55ToYBZTlixZCGQAAAAA8IIS1ZURAAAAAJD0CGYAAAAAYGcEMwAAAACwM4IZAAAAANgZwQwAAAAA7IxgBgAAAAB2RjADAAAAADtLccFsw4YNeu+99+Tl5SUPDw+1adNGK1eulNlstmq3YsUKNW/eXBUqVNAbb7yhbdu2xVpXcHCwPv30U9WoUUOVK1fWkCFDdPv27Ze1KQAAAAAgKQUGs59//lmZM2fWiBEjNHPmTHl5eWn06NGaPn260cbHx0ejR49Wy5YtNXfuXHl4eGjQoEE6evSo1bo++OAD7d69W1988YW+++47Xbx4UX379lVERMRL3ioAAAAAaVl6exeQWDNnzlTOnDmN57Vr11ZAQIB++uknvf/++3JwcNCUKVPUqlUrffDBB5KkWrVq6dy5c5o+fbrmzp0rSTpy5Ih27dqlefPmydPTU5Lk5uYmb29vbd68Wd7e3i992wAAAACkTSnujFnMUGZRpkwZhYSE6NGjR7py5YouXbqkli1bWrXx9vbW3r17FRYWJknasWOHXFxcVLduXaNN8eLFVaZMGe3YsSN5NwIAAAAAYkhxwSwuhw4dUt68eeXk5CR/f39J0We/YipRooTCw8N15coVSZK/v7/c3NxkMpms2hUvXtxYBwAAAAC8DCk+mB08eFC+vr7q3bu3JCkwMFCS5OLiYtXO8twyPygoSM7OzrHWly1bNqMNAAAAALwMKTqY3bx5U8OGDVPNmjXVo0cPe5cDAAAAAM8lxQazoKAg9e3bV9mzZ9fUqVPl4BC9KdmyZZMUPRT+0+1jzndxcVFISEis9QYGBhptAAAAAOBlSJHBLDQ0VP3791dwcLB+/PFHqy6JxYsXl6RY14n5+/srQ4YMKly4sNHu4sWLse5/dvHiRWMdAAAAAPAypLhgFhERoQ8++ED+/v768ccflTdvXqv5hQsXVrFixbRx40ar6b6+vqpdu7YcHR0lSV5eXgoMDNTevXuNNhcvXtSpU6fk5eWV/BsCAAAAAP9firuP2dixY7Vt2zaNGDFCISEhVjeNLlu2rBwdHTV48GB9/PHHKlKkiGrWrClfX18dP35cixcvNtpWrlxZnp6e+vTTTzV8+HBlzJhR33//vdzd3dWsWTM7bBkAAACAtCrFBbPdu3dLkr7++utY8/z8/FSoUCG1bt1ajx8/1ty5czVnzhy5ublp2rRpqly5slX7yZMna8KECRozZowiIiLk6empUaNGKX36FPe2AAAAAEjBUlwC2bp1q03tOnTooA4dOiTYxtnZWePHj9f48eOTojQAAAAAeC4p7hozAAAAAEhtCGYAAAAAYGcEMwAAAACwM4IZAAAAANgZwQwAAAAA7IxgBgAAAAB2RjADAAAAADsjmAEAAACAnRHMAAAAAMDOCGYAAAAAYGcEMwAAAACwM4IZAAAAANgZwQwAAAAA7IxgBgAAAAB2RjADAAAAADsjmAEAAACAnRHMAAAAAMDOCGYAAAAAYGcEMwAAAACwM4IZAAAAANgZwQwAAAAA7IxgBgAAAAB2RjADAAAAADsjmAEAAACAnRHMAAAAAMDOCGYAAAAAYGcEMwAAAACwM4IZAAAAANgZwQwAAAAA7IxgBgAAAAB2RjADAAAAADsjmAEAAACAnRHMAAAAAMDOCGYAAAAAYGcEMwAAAACwM4IZAAAAANgZwQwAAAAA7IxgBgAAAAB2lt7eBQAAAAAp1bVr1zR79mzt2rVLt2/fVtasWVW4cGE1bdpU/fv3N9rNmTNHO3fu1MWLFxUQECAHBwflz59fdevWVb9+/ZQvXz47bgVeBQQzAAAA4DkcOnRI/fr1U0hIiDEtICBAAQEBCgwMtApmK1as0OXLl62Wv3Tpki5duqTNmzdr3bp1ypEjx0urHa8eghkAAACQSEFBQRo6dKhCQkKULl06dejQQfXq1VPGjBl1+fJlXbx40ap91apV1alTJxUrVkxZsmTRsWPHNH36dIWHh+vOnTvatGmTOnfubKetwauAYAYAAAAk0vLly3Xnzh1J0qBBg/T+++8n2P7rr7+2el6nTh2dOHFCfn5+kqSHDx8mT6FIMRj8AwAAAEikbdu2GY+joqL0+uuvq2LFimrYsKEmTZqkJ0+exLtsaGio9u3bpyNHjhjTatasmaz14tXHGTMAAAAgkc6fP288njp1qvH4+vXrmjNnjk6dOqUff/xRJpPJmLdjxw717dvXaj2urq4aNmyYypcvn/xF45XGGTMAAAAgkYKDg43H2bJl08SJEzVx4kRly5ZNkrRr1y6jm2JC0qdPr6ioqGSrEykHwQwAAABIJEdHR+Px22+/rTfffFNvvvmm1QAee/futVrGw8NDS5Ys0Zw5czRw4EA5Ojrqxo0bGjVqlFXXSKRNdGUEAAAAEil//vzy9/eXJBUoUMCYHvNxzGH0JcnFxUXVqlWTJNWvX1+SNH36dEnS+vXr1bBhw2StGa82zpgBAAAAiVSlShXj8fXr143HN27cMB5bbhodGhoa5zpiXn8WFBSU1CUiheGMGQAAAJBIHTp00KpVq2Q2m7V06VIVL15ckrR06VKjTfPmzSVJvr6+WrBggVq1aqXixYsrY8aMOnbsmObOnWu0LVu27MvdALxyCGYAAABAInl4eKh3796aN2+eAgIC9Mknn1jN79u3r1XYOnPmjM6cORPnuooXL67evXsna7149RHMAAAAgOfwySefqFSpUlq8eLExfH6pUqXUrVs3vfHGG0a7SpUqqVOnTjpy5Ihu3bqlkJAQZc2aVW5ubmrcuLG6du0qJycne20GXhEEMwAAAOA5WUZjTEiJEiX05ZdfvpyCkGIx+AcAAAAA2BnBDAAAAADsjK6MAAAAKdzly5d19+5de5cBpCi5c+dWkSJF7F2GgWAGAACQgl2+fFnupcso9PEje5cCpCiZMmfR2TOnX5lwRjADAABIwe7evavQx4+Ut/4ncsxW2N7lAClCWOAV3dr+je7evUswAwAAQNJxzFZYmXK/Zu8yADwnBv8AAAAAADsjmAEAAACAnRHMAAAAAMDOCGYAAAAAYGcEMwAAAACwM4IZAAAAANgZwQwAAAAA7IxgBgAAAAB2RjADAAAAADsjmAEAAACAnRHMAAAAAMDOCGYAAAAAYGcEMwAAAACwM4IZAAAAANgZwQwAAAAA7IxgBgAAAAB2RjADAAAAADsjmAEAAACAnRHMAAAAAMDOCGYAAAAAYGdpPphduHBB77zzjjw8PFS3bl198803CgsLs3dZAAAAANKQ9PYuwJ4CAwPVs2dPFStWTFOnTtWtW7f09ddfKzQ0VGPGjLF3eQAAAADSiDQdzJYuXaqHDx9q2rRpyp49uyQpMjJSY8eOVf/+/ZU3b177FggAAAAgTUjTXRl37Nih2rVrG6FMklq2bKmoqCjt3r3bfoUBAAAASFPSdDDz9/dX8eLFraa5uLjI1dVV/v7+dqoKAAAAQFqTprsyBgUFycXFJdb0bNmyKTAw8LnWefv2bUVGRqpx48YvWl6CwsLCVKxYMd1e9J3upk/TP0YgUaIiIlSsWDENHTpUjo6O9i7nhVi+B0wOETKZguxdDpBimM1mmbOnju8B6X/fBen/mSfzBfYJAFtkjHo5+wM3btxQunTpbGrLpzeJZcyY8aWM6ujo6BjrbB8AG+XKbu8KkgTfAwAkvguA55cz2V8hffr0Nge/NB3MXFxcFBwcHGt6YGCgsmXL9lzrPHjw4IuWBQAAACCNSdPXmBUvXjzWtWTBwcG6c+cOR54AAAAAvDRpOph5eXlpz549Cgr637UZGzdulIODg+rWrWvHygAAAACkJSaz2Wy2dxH2EhgYqFatWsnNzU39+/c3bjD9+uuvc4NpAAAAAC9Nmg5mknThwgV99dVXOnLkiLJmzao2bdpo2LBhqWKUJgAAAAApQ5oPZgAAAABgb2n6GjMAAAAAeBUQzAAAAADAzghmAAAAAGBnBDMAAAAAsDOCGQAAAADYGcEMAAAAAOyMYAYAAAAAdkYwQ5ozYMAANWvWLN75ixYtkru7uy5fvpwkr3f16lVNnTpVt27dSpL1AbCf0NBQtWzZUhMnTrR3KcArY+rUqXJ3dzf+1axZU2+//ba2b99u79JeKfv27ZO7u7tOnDiRqHlIOwhmSHNat26tf//9V8ePH49zvo+Pjzw8PFSkSJEkeb1r165p2rRpun37dpKsD7DF1KlTVblyZXuXkaCpU6fq8OHDsaa7u7tr3rx5dqgo+kCKu7u7Nm7cGOf87777Tvnz59fHH3/8kiuLLeaOcPny5eXp6ak+ffpoxYoVCg8Pt3d5Se7p34vu3burf//+dqwIMWXKlEnLli3TsmXL9NVXX+nJkycaMGBAnJ9xAHFLb+8CgJetcePGypIli9avX6+KFStazbt69aqOHDmiUaNG2ak6IO2YNm2asmTJoipVqlhNX7ZsmQoUKGCXmvLkyaNly5apWLFisebt2bNHO3bs0IoVK5QuXbqXX1wcunfvrtatWysiIkK3b9/Wzp079cUXX2jFihWaP3++nJyc7F0i0ggHBwd5eHgYzytVqqT69evrt99+i/UZt5fQ0FBlypTJ3mUA8eKMGdKczJkzq3HjxtqwYYOioqKs5vn4+ChdunTy9vbWzZs39fHHH6tmzZqqWLGiunbtqpMnT1q1b9Sokb788kstWbJEDRs2VNWqVfX+++/r/v37kqK7JvTo0UOS9NZbbxlHtyXp0aNH+vLLL9W8eXNVqlRJjRo10pgxYxQcHGz1Gn5+fmrXrp0qV66satWqqV27dnQPQarm4eGhPHny2OW1HR0d5eHhoezZs8eaV6dOHW3evFnZsmV7+YXFI3/+/PLw8FC1atXk7e2tCRMmaObMmTpx4oS+/vpre5dnCA0NTdR0pHx58+ZVzpw5df36davpR44cUY8ePeTh4aGqVavqo48+0r1796zahIWF6fvvv1fjxo1Vvnx5eXl5acSIEcb8uM6Wnj59Wu7u7tq3b58xzd3dXXPmzNG3336runXrqnbt2pKkf/75R3379lXNmjVVqVIlNW/eXHPnzrVa3+bNm9WmTRtVqFBBnp6emjBhgp48eWLMDw8P18SJE9WgQQPjjPWAAQNi/Q1/EXH1Hvj555+N/Qjpf10gd+7cqaFDh6py5cpq0KCB1q1bJ0lauHChGjRooBo1auizzz5TWFiYsezt27c1cuRINW7cWBUrVlSzZs303//+16qNpY65c+dq6tSpqlOnjmrWrKmRI0fq0aNHVu3Onj2rPn36GD/bIUOGxPr5r1y5Uq1atVLFihWNLq/x9WBKiwhmSJNef/113b592+oLXJLWr1+vOnXqKH369OrSpYvOnDmj0aNHa+rUqcqcObN69uwZ6w/I1q1btXXrVo0ZM0afffaZDhw4oK+++kqSVK5cOY0ZM0aSNGHCBKObhxS9QxIZGalhw4Zp7ty5Gjp0qA4cOKD333/fWPfly5c1dOhQvfbaa5o2bZq+//57tWzZUoGBgcn59iAVsnTR+/333/Xll1+qevXq8vT01MSJExURESEp/mscIiMjVbduXU2aNMmYduHCBb333nuqWrWqPDw81K9fv1jXZSb0B9iyY/HNN98YBywsn8end0bMZrOmTZumunXrqnLlyhoyZIj27NkTayds/vz5at++vapWraratWurf//+unjxYqz34siRI+rdu7eqVKmiypUrq0OHDtq9e7fV+xSzK2NUVJRmzJihRo0aqXz58mrRooWWLl1qtU5L19GzZ8/q7bffVqVKldS6dWvt3LkzwZ/L4MGD1blz51jTf/nlF1WoUEEBAQEJLh8XLy8vNWvWTL/99ptCQkKM6bYcbHrWgaDffvtNb7/9tmrUqKHq1aure/fusXaqLO/F8ePH1alTJ1WoUEFLlizR6tWr5e7uriNHjuidd96Rh4eHvvnmG0m27dDZ4sCBA+rcubPxOzdy5Mjneg/x4h4+fKjAwEAVKlTImHbkyBF1795dzs7O+v777/XVV1/pxIkTVn/3pOjPxc8//6z27dtrzpw5+uSTT2KFAFstXLhQly5d0v/93//p22+/lRR9rXlQUJD+7//+T7Nnz1afPn30+PFjYxk/Pz8NGTJEJUuW1PTp0/Xuu+9q6dKl+s9//mO0mT17tpYuXaq+fftq/vz5Gj16tPLkyRMr1MQlKipKERERVv+ePlCcWF988YWxr1CpUiV98skn+vbbb7Vr1y6NHTtWQ4YM0e+//6758+cbyzx48EDZs2fXyJEj9eOPP+rdd9/VmjVr9Pnnn8da/5IlS3Tp0iV9/fXXGjhwoNatW6cZM2YY82/cuKFu3brpwYMH+vbbbzV27Fj9/fff6tatm/E9dODAAX322Wfy8vLSnDlzNHHiRNWuXTtJw2xKR1dGpEl169ZVzpw55ePjYxxBO3funM6dO6c+ffpowYIFCgoK0ooVK5QrVy5JUu3atdW8eXPNmzdPn3zyibEus9msmTNnytHRUVL0NWWzZ89WVFSUnJycVLJkSUnSa6+9pgoVKhjL5cyZU2PHjjWeR0REqFChQurSpYsuXrwoNzc3nTp1SuHh4Ro9erTRJalevXrJ++YgVZs8ebIaN26syZMn68iRI5o6daqKFCmit99+W9WrV1eePHnk6+tr9bv6119/6e7du2rdurUk6cqVK+rcubNee+01ff311zKZTJo1a5Z69eqljRs3ytHR0fgD3Lt3b9WvX1+hoaE6fvy48Qd42bJl6tSpk9EVT5LxWXnaokWLNG3aNL377ruqVauW/vrrrzi7G9+8eVPdunVTgQIFFBISoqVLl6pz587atGmTcQbs0KFD6tmzpzw8PDRu3Di5uLjo5MmTCYaAb775RgsXLtR7772nypUr688//9Tnn3+uiIgIdevWzWgXHh6ujz/+WD169ND777+vuXPnasiQIdq6daty5MgR57o7dOigvn37yt/fX8WLFzemr1q1Sk2bNo3zzJ0tPD09tXHjRp06dUo1atRQYGCgunTpoixZsmj06NFydnbWokWL1LNnT23evFm5cuUyDgS1atVKH330kaKionTmzBmrA0FXr17Vm2++qSJFiigsLEw+Pj7q2rWr1q5dKzc3N6v34qOPPlKvXr00bNgwZc+eXadOnZIkffTRR+rUqZP69++vzJkzGzt0hQsX1rfffqsnT57o+++/V7du3bR27Vqbu2OePHlS77zzjmrWrKkffvhBd+/e1aRJk3T+/HktXbr0lel+mppZDvLcvn1b3377rbJmzWr0GpGkSZMmqXz58po2bZpMJpMkqVSpUmrdurW2b9+u+vXra/fu3frzzz81adIk47tBktXjxMiWLZvV692/f19Xr17VZ599pkaNGkmSatWqZbXMtGnT5OHhYRyM8vLyUubMmTVmzBidPXvWOIDl6emprl27Gss1b97cppo6duz4XNuSkBYtWmjQoEGSpIoVK+qPP/6Qj4+P/vjjD2XIkEGStH//fm3cuFEDBgyQFH0QbPjw4cY6qlSposyZM2vEiBEaM2aMMmfObMxzdXW1ej9OnTqlTZs2Gdfb/vzzz4qIiND8+fON760yZcqoVatWWrNmjXEQJ3v27Fav2aBBgyR/L1IyghnSpPTp06tFixby8fHRmDFj5OjoKB8fH2XOnFlNmzZV7969VbNmTWXLls34Q+Pg4KDq1avHOptQvXp1I5RJUokSJRQeHq579+7J1dU1wTp+++03/fzzz/r333+tjgZeunRJbm5ucnd3V7p06fTxxx+rY8eOql69upydnZPwnUBaU7FiRSPU1K1bV/v27dOmTZv09ttvy8HBQd7e3vL19dUnn3xi7MisX79er732mnGWa9q0acqWLZt++uknZcyYUVL0H/TGjRtrxYoV6tq16zP/AFuuRbF0xYtPZGSk5syZo3bt2hk7AJ6ennrw4IFWrlxp1fbTTz+1Ws7SdWnTpk3q1KmTJOnbb79V0aJFtWDBAmNH3dPTM97Xv3//vhYvXqw+ffpo8ODBVq8/ffp0vf3228Z6LMGsfv36kiQ3Nzc1btxYO3bsUJs2beJcv6enpwoUKKBVq1YZR+PPnTunkydP6sMPP4y3rmfJly+fJOnu3buSZNPBJlsOBFl2/KToo/5169bV8ePHtWbNGqt6w8PDNWzYMHl7exvTLMGsc+fO6tevnzF9woQJz9yhs8WsWbPk6uqqWbNmGTui+fPnV58+fbR9+3ZjJxzJ49GjRypXrpzxPF26dJoxY4ZxwOHx48c6fPiwPvnkE0VGRhrtihUrpvz58+vEiROqX7++9u7dq8yZM6tVq1ZJUpeXl5fxXSZJOXLkUMGCBfXf//5XgYGBql27tvF5kaLP9J0+fdrqu0uSvL29NWbMGB06dEju7u4qW7as5s2bp6lTp6p+/foqX768HBxs64g2ceJElShRwmra33//HeeZKlvVrVvXeOzs7KycOXOqWrVqxmdBin6vY/YyMJvNWrBggZYvX66rV69addW8cuWKSpUqZTyvU6eO1euVKFFCPj4+xvODBw+qZs2aVgeTSpQoodKlS+vQoUPq3r27ypYtq4CAAI0YMUKvv/66EQTxP3RlRJrVunVrBQYGGl2N1q9fr0aNGilr1qx68OCBtmzZonLlyln9+/3333Xz5k2r9bi4uFg9t4S0mF9wcfnjjz80fPhwVaxYUZMnT9by5cs1ffp0q2Xd3Nw0a9YsBQcHa9CgQapdu7YGDBjwXF18ACl2CClRooTV73SrVq108+ZNHTp0SFL0tR5btmyx2knavXu3GjVqpHTp0hndcFxcXFS2bFmja1zMP8C7d++26iaUGDdv3tSdO3di7VQ3btw4VtujR48aZ0zKli2rSpUq6dGjR7p06ZKk6B3DY8eO6c0337T57Mnx48cVHh6uFi1aWE1v2bKl7t+/b6xbij54YzkDL0mFChVSpkyZErxVhoODg9q3b6/ff//dOAi0atUqFSxY0GpdiWU2m62e79692+pgU0RERKyDTTEPBG3dujXO7kUXLlzQwIEDVadOHZUpU0blypXTxYsXrd4HC0tAfdrTR8iftUNnq4MHD6px48ZWO6Kenp5ycXFJ1HrwfDJlyqSVK1dqxYoV+vbbb+Xq6qrhw4cbIxIHBQUpMjJSEyZMiPW39fr167px44YkKSAgQK6urlZh6kVYDkRYmEwmzZs3T8WLF9eXX36p+vXrq127djpw4IAkKTg4WGazOdZyzs7OcnR0NM4gv/fee+rbt6/WrFmjDh06qG7dupo2bVqsz15cSpQooQoVKlj9i3nG+Xk8fdDW0dEx1v5JhgwZrLpaLliwQBMnTlTjxo01Y8YMrVixwrj84ul9mGetKygoSLlz545VV65cuYz3rHbt2vrmm2/0zz//qE+fPqpVq5Y++eQTuhvHwBkzpFlVqlRRwYIF5ePjo1y5chldG6Torg/16tXT0KFDYy0X8+zYi9i4caPKlCmjL7/80pi2f//+WO28vLzk5eWlkJAQ7dixQxMmTNDIkSO1YMGCJKkDacvTf7yf/uNasWJFFSlSROvXr1e1atW0Y8cOBQUFWXUjevDggRYsWBDn76Blp9jyB3jhwoXq06ePMmbMqObNm+vTTz9NVPe8O3fuSIru+hvT0ztN169fV+/evVW+fHmNHTtWefLkUYYMGdS/f39jByMoKEhRUVGJGljEskPx9A6H5XnMHYpMmTLF+n7IkCHDMw/SvPXWW5oxY4a2b98uLy8vrV27Vl26dLH56HtcLGHQctb+wYMHOnr0qNUZDQvLrUEsB4Jmz56tQYMGycHBQZ6enhozZozRPbR3797KmTOnRowYoQIFCihjxowaNWpUrG3MnDmzsmbNGmdtT7+XQUFBKlOmTKx2MXfobBEUFBTr9+J51oPn4+DgYHSBrlixotzc3NSxY0dNnz5dY8eOlbOzs0wmk/r3768mTZrEWt7S3Td79uy6c+eOzGZzvOHM0dEx1i0h4vsZx7UONzc3TZkyReHh4Tpy5Ij++9//asCAAdqxY4dRp2UQL4vg4GCFhYUZg/84Ojpq8ODBGjx4sP7991+tWrVKU6dOVaFChfTmm28m/GbZKK7tDAoKSpJ1S9H7IY0aNdJHH31kTLtw4cJzrStbtmyxrsGXpHv37lmNctumTRu1adNG9+/fl5+fnyZMmKD06dNr/Pjxz/W6qQ3BDGmWyWRS69attXDhQmXKlEnZs2c3uu3UqVNHa9euVYkSJZQlS5YXeh3LjurTOy6hoaFWR3YlGaMoxcXJyUne3t46fvy41q9f/0I1AQlp1aqVli1bplGjRsnX11eVKlVS4cKFjfnZsmVT/fr11aVLl1jLxtwZT4o/wJZg8fRO0tM7ADt37tSjR480bdo048huRESE1c6as7OzHBwcEnVPQUuIvHfvnvLmzWtMt3QRfN5rwGLKly+f6tWrp1WrVikyMlIPHjxQu3btXmidO3fulKOjoxHEbD3YlNCBoKNHj+rmzZuaPXu2SpcubSwTHBxs1RVMintnOD627tC9yHpepZE004oKFSqoVatWWr16tQYNGiRXV1d5eHjI39/f6hrWp9WpU0dz587Vhg0brLrCxpQvXz7t2bPHKrxZBvBJjAwZMqhGjRrq16+f3nvvPd2+fVtubm4qU6aMNm7cqF69ehltN2zYIEmqWrVqrPUULVpUH374oZYtWyZ/f/9E1xGffPnyxQpKe/bsSbL1J3Y/JCFVq1bV8uXLFRgYaHze/P39dfbsWbVv3z5W+5w5c6pDhw7asWNHkr5nKR3BDGla69atNXv2bK1evVqdOnUyvqB69eqldevWqVu3burRo4cKFCig+/fv69ixY8qbN6/Vl/WzFCtWTOnSpdOqVauUPn16pUuXThUqVFCdOnX05Zdfavr06apcubK2b9+uvXv3Wi27dOlSHT16VPXq1ZOrq6uuXr2qtWvXWvUlB5Ja69atNXPmTGPE0WHDhlnNr127tv755x+VLVvWpi6B8f0BtuVsUr58+eTq6io/Pz+ro+xbtmyxahcaGiqTyaT06f/3Z23Dhg1G90BJypIlizw8PPT777+rd+/eNtVeoUIFZciQQRs3blTZsmWt1p0rV65EBYeEdOjQQUOHDtX9+/dVu3ZtFSxY8LnXtWPHDv3xxx/q0KGDcWApsQeb4joQZBnaPuaO3OHDh3Xt2jW99tprz11vYnfoElqPn5+fRowYYfwe7N69W0FBQXHuTCP5vf/++/L19dWCBQv08ccf65NPPlHPnj31wQcfqFWrVnJxcdHNmze1Z88etWvXTjVr1lSdOnVUv359ffrpp7p8+bIqVaqkgIAAbdq0SZMnT5YUPcjGypUr9dVXX6lJkyY6fPiwNm3aZFNNZ86c0cSJE+Xt7a3ChQsrJCREs2fPVsGCBY2zx4MGDdLAgQP18ccf64033tDFixf1/fffq3nz5sa1tu+//77KlSunsmXLKnPmzNq2bZsCAwNjDSTyIpo3b64FCxYYXR3Xrl2bYNfoxKpTp44WLlyoxYsXq1ixYlq7dq3+/fff51pXr169tHr1avXu3Vvvvfeenjx5osmTJyt//vxq27atJGnKlCkKCAhQjRo1lCtXLp07d047d+5M1D5VakcwQ5pWqlQpubu76+zZs3r99deN6Tly5NCyZcs0efJkfffddwoICFCuXLlUqVIlNW3aNFGvkTNnTo0ZM0Y//vij1q5dq4iICJ09e1adO3fW1atXtXjxYs2bN0+enp6aNGmS1WhN7u7u2rZtmyZMmGD0u2/VqlWcR72BpFKyZEm5u7vrq6++0pMnT2IdtR4yZIjeeust9enTRx07dlTu3Ll19+5d7d+/X9WqVVPr1q1t+gNcvHhx+fn5qVq1asqcObPc3NxijcCXLl069evXT+PHj1fu3LlVs2ZN7du3zziIYenuZ9kZGjlypDp37qx//vlHP/30U6zrIiwjBfbq1UtdunRRtmzZ9PfffytHjhx66623Yr0XOXPmVLdu3TRv3jzjHmfbt2/X+vXrNXr06CQb6a9BgwbKkSOH0a3KVjdu3NDRo0cVERGhO3fuaOfOnfr9999VqVIlq8ELbDnY9KwDQR4eHsqSJYvGjh2rfv366datW5o6darVmcTnYcsOnS0GDBigzp07q3///urevbsxKmPFihXjvd4Nyat48eLy9vbWr7/+qv79+6tKlSr65ZdfNHXqVI0cOVLh4eHKly+fatWqpaJFixrLTZ06VdOmTdOyZcs0bdo05cqVy+qApJeXl/7zn/9o8eLFWrNmjby8vDR27FibdvBdXV2VO3duzZ49W7du3ZKzs7OqVaumb7/91vg8N27cWD/88IOmT5+u999/X9mzZ1fHjh2tuvxVqVJFGzZs0E8//aTIyEi5ubnpu+++izVIxot4//33de/ePU2fPl0mk0mdOnVSjx49kuwehQMHDtSDBw80ZcoUSdFBcNSoUcaojYmRP39+LVq0SN98840+/vhjOTg4qG7duhoxYoTxvV6hQgUtWLBAGzZsUEhIiPLly6c+ffrovffeS5LtSRXMAIBUZ8qUKWYPDw/j+ZUrV8ylSpUyb9iwwarduHHjzA0bNoy1/OzZs82lSpUy9+zZM871X7x40Tx06FBzjRo1zOXLlzc3bNjQ/Mknn5jPnTtnNpvN5q1bt5p79uxprlWrlrl8+fLmJk2amKdMmWIODw831nHgwAFz27ZtzRUrVjSXKlXK/Ndff5nNZrO5VKlS5h9//NFoFxUVZZ46daq5du3a5kqVKpkHDBhg9vHxMZcqVcp8+vRpo92aNWvMjRs3NleoUMHcsWNH87Fjx8wNGzY0jx071qr2Q4cOmbt3726uVKmSuXLlyuaOHTua9+zZE+/7FBkZaZ42bZq5QYMG5nLlypmbNWtm/vXXXxN8vy2qVq1qnjJlSpzv4dNGjx5trl69uvnJkyc2tS9VqpTxr1y5cua6deuae/fubV6xYoXV+2xx+/Zt86effmquW7euuVy5cmYvLy/z4MGDzYcOHTKbzWbz4cOHzf369TPmN2jQwDxu3DhzcHCwsY7t27ebW7VqZa5QoYL59ddfN//555/mbt26mfv16/fM92LVqlXmUqVKme/duxdr3unTp83vvPOO8TMZNGiQ+erVq7G2N+bvxdOvazabzfv27TN36tTJXL58eXONGjXMI0aMMD948MCm9xMA7M1kNtswfAwAAK+QyZMn66efftK+ffuUKVMme5fzwqKiotSkSRM1bNhQo0ePtnc5AAA7oCsjAOCVduHCBa1du1aVK1dWhgwZtH//fs2bN09vv/12ig9lYWFhOnPmjDZt2qSbN29a3awWAJC2EMwAAK+0TJky6ciRI/r111/18OFD5c2b1+qGzynZ7du31aFDB+XMmVOjR482bsYLAEh76MoIAAAAAHb2/HevBAAAAAAkCYIZAAAAANgZwQwAAAAA7IxgBgAAAAB2RjADAAAAADtjuHwAQKJNnTpV06ZNM56nT59emTNnlqurq0qXLq22bdvKy8vLapnu3btr//798a6zcePGmjFjhiRp9erVGjlyZKw2WbJkUbFixdS6dWv16NFDGTJksJrfokULXbx40Xi+bNkyeXh4xFpPo0aNdO3aNatpjo6Oypcvn+rUqaP3339fefPm1b59+9SjR4/434gYChYsqK1bt75wLd99951ef/11qzZfffWVFi9ebDz39vbW999/Lyn+9yqmAwcOyMXFRZLk7u5uTK9YsaJWrFhhPL969aoaN24sScqdO7d2794d62edkLZt2+rrr782np85c0YLFizQ/v37defOHaVLl06FChVS/fr11atXL+XOndum9QJAWsAZMwDAC4uIiFBwcLD8/f3l6+urvn37asCAAQoJCUnS13n06JFOnTqlb775Rv369VNUVJQx79SpU1ZBSJJ8fHxsXndYWJguX76spUuXqnPnzi9U+4vUEjMoSVJoaKjWrl373LUk5Pjx49q1a1eyrHvhwoVq27atVq9eratXr+rJkyd69OiRzp07p7lz56pVq1Y6ePBgsrw2AKREnDEDALwQLy8v9e/fX4GBgdq7d6+WLl2q8PBwbdu2TZ988olxFiymAQMGqF69elbTcuTIEef6y5Qpo1GjRikiIkJ79+7VrFmzJEl79uzR5s2b1aJFC0nS+vXrYy27ceNGjRw5Ug4O8R+HHDVqlNzd3XX27FlNnDhR4eHhun79uvz8/NSoUSMtWbLEaHv69GmNGzdOkuTq6qrJkycb8zJmzGg8ft5aJGn//v26fPmyihQpYiwXFBSU4DIWlvfqaVmzZo13mZkzZ8rT0zPe+e3bt1ft2rWN56tWrdLq1asl/e9nb2E5A/bnn3/q//7v/4zp7dq1k7e3tx49eqSFCxfq4MGDCggI0MCBA7V27VrlzZvXpu0DgNSMYAYAeCG5cuVStWrVJEV3R6xbt64GDBggSfLz89PevXutduwlqWjRosYyz+Ls7Gy0rVWrlg4fPmx0iTx48KBatGghs9msDRs2SIoOSJ6envLz89Pt27d14MAB1axZM971lypVSjVq1FCNGjW0e/dubdu2TZJ08+ZNq9eWpMjISOOxo6NjnNvwIrVkzZpVDx8+1MqVK/Xhhx9K+t8ZNMs8W98rWx08eFAHDhxQ9erV45xfoEABFShQwHi+d+9e43HMn31MkyZNMh63a9dOEyZMMJ43bNhQb7zxhi5evKiAgADNnTs3zjAJAGkNXRkBAEmqYcOGqlOnjvE8rrNHL8LZ2dl4HB4eLkk6fPiwrl+/Lin6LE67du2MNonpzhhTnjx5nmu5F6mlVatWkqQ1a9YoMjJSFy5cMLr7tW7d+rnqSUj58uUlRZ81SyqXL1/WuXPnjOe9e/e2mu/o6Khu3boZz/38/JLstQEgJSOYAQCSXMxBLk6fPh1r/siRI+Xu7m71z9I9Lj4RERHauXOndu7caUwrVaqUJOvA07x5c9WrV8/ovrdp0yZFRETEu95z587pwIEDWrRokXG9Va5cudS0adNnb2gcXqSWNm3aKEOGDLp9+7b+/PNP42zZa6+9FufAIU/bv39/rPe1e/fu8bZ/7733JEm7d+/W8ePHbdm8Zzp//rzxOEOGDCpZsmSsNqVLlzYeX79+/ZlnAgEgLSCYAQCSnKurq/H4RQcAsYSNcuXK6d1331VYWJik6C52bdq0UWRkpDZt2iQp+mxMw4YNlTFjRjVo0ECSFBAQoN27d8e7/nHjxqlbt24aN26cwsPDVaNGDS1atEhOTk6JrvVFa8mRI4cxKuIvv/yi3377TZL01ltvJboWW9SrV884axbXtYDPI+bPO3v27DKZTLHa5MyZM95lACCt4hozAECSu3XrlvE4roAT1+Afbm5uNq3bwcFB9evX16hRo+Tk5KTdu3fr7t27kqS6desar9eiRQvj7JWPj4/q169v0/rPnTunwMBAm9o+7a+//nrhWjp27KiNGzcaZ+8cHR3Vpk0b49q3hMQ1+EfMrp9xee+99zRw4EBt27YtSQJgzJ93QECAzGZzrHB2//79eJcBgLSKYAYASHKHDx82HpcpUybW/MQM/mEJGyaTSZkzZ1aRIkWsduRjdh3ctm2b1X26LPz8/PTkyROrkRMtFi5cqHLlymny5MlatGiRAgICNGzYMG3atEmZMmWyqcakqkWS6tSpo4IFCxr3NmvSpEm8I1Y+7XkG/2jcuLFKlSqlc+fOGSNevoiYXRfDw8N1/vx5vfbaa1Ztzp49azzOnz9/gqNGAkBaQVdGAECS2rJli9WNpL29vV9ofZawUbVqVZUtW9YqlIWFhemPP/545jpCQkK0ffv2eOc7OTlpxIgRKlasmKToERmXLl2aqDqTqhaTyaT27dsbzzt06JCoOhLLZDIZ15qdOHHihddXpEgR49o/Sfrpp5+s5oeFhVndLLtJkyYv/JoAkBpwxgwA8ELu3bungwcPKjAwUHv27NGyZcuMeQ0bNlTdunVjLfPvv//GurlwxowZVaFChUS99o4dO4x7fJUrV85qBERJ+ueff4yAtX79ejVr1izedaVPn17vvPOOPv/8c0nSggUL1K1bN6VPb9ufyqSspWPHjoqKilKGDBli3WogIcHBwXHetNnd3T3BLo0tWrTQlClTYt0U+3kNGzbMCHurVq2SyWRSixYt9PjxYy1atEj+/v6SpGzZsundd99NktcEgJSOYAYAeCE7duzQjh07Yk1v0KCBvvvuuziXmTVrVqxucwULFtTWrVsT9dq+vr7G43bt2lkNwy5FX+O0YsUKRUZGavv27Xr48GGC3ebefPNNTZ48WQ8ePND169fl6+urN95446XX4urqqsGDB9v0ujGdPn1aXbt2jTV94cKFCd4/zcHBQf3799eIESMS/ZpxadSokUaMGKFvvvlGUVFRWrlypVauXGnVxsXFRVOnTlW+fPmS5DUBIKWjKyMA4P+1d7cqDgNRAEbvRoSSmPpEVNX3FaJqYiLrAnmtvEJcXi3EZV1hWdgV+3NFz3EDw3Dtx8DMjxVFEXVdx+Vyifv9/gyvv3zUYdu2DyHXdd2nPefzOW63W0RE7Pv+7Z9Zp9MpHo/Hcz3Pc9os/63v+2jb9tfOG8cxlmWJYRiiaZooyzKqqorr9RrTNMW6rl/GIsCreTuO48geAgAA4JW5MQMAAEgmzAAAAJIJMwAAgGTCDAAAIJkwAwAASCbMAAAAkgkzAACAZMIMAAAgmTADAABIJswAAACSCTMAAIBkwgwAACCZMAMAAEj2DoN6qBhwifQeAAAAAElFTkSuQmCC" id="138" name="Google Shape;138;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descr="data:image/png;base64,iVBORw0KGgoAAAANSUhEUgAAA2YAAAItCAYAAABSPWnlAAAAOXRFWHRTb2Z0d2FyZQBNYXRwbG90bGliIHZlcnNpb24zLjcuMSwgaHR0cHM6Ly9tYXRwbG90bGliLm9yZy/bCgiHAAAACXBIWXMAAA9hAAAPYQGoP6dpAACBwElEQVR4nOzdZ3gUZf/28XMDhJaEGnoLIKETeguht4AiIEW6IEVpot4CCijKH0TlFulFUJrSUSChSEC69CpNCEjvpAEhbZ8XeXbuLClsIGFJ8v0cBwe7M9fM/maT3cw5c801JrPZbBYAAAAAwG4c7F0AAAAAAKR1BDMAAAAAsDOCGQAAAADYGcEMAAAAAOyMYAYAAAAAdkYwAwAAAAA7I5gBgI2OHz+uqVOnasWKFQm2W7dundzd3dWtWzc9efLkJVUHAABSMhP3MQOAZ7t586batWsnV1dXzZkzR3nz5o2z3f379+Xt7a18+fJp0aJFcnZ2fsmVAgCAlIhgBgA22LJli86fP69u3brJyckp3nYHDx7UX3/9pc6dOyt37twvsUIAAJCSEcwAAAAAwM7S27sAALFNnTpV06ZNM56nT59emTNnlqurq0qXLq22bdvKy8sr1nLdu3fX/v37JUkTJkxQu3btjHnnz5/XzJkztW/fPj148EBZs2ZVjhw5VKpUKdWsWVPdunWTJLm7u9tcp5+fn65du6YePXpYTTeZTMqaNatKlCihN954Q2+//bbSpUsX5/a1bdtWX3/9tSRp9erVGjlypNW6HBwc5OzsrOLFi6t169ax1pXQNsdcX40aNbRo0SKrdZvNZm3evFlr1qzRyZMnFRAQoOzZs6tIkSJq0qSJ3nzzTeXMmTPW++Ln56dChQpZrevgwYNasmSJDh8+rHv37ilTpkwqVqyYGjdurO7du8c6yzZixAitWbPGeL/WrVun1157Lc7tmjt3bpw/75hi1mcymeTo6CgXFxcVKVJEderU0dtvv61cuXJZLbNv375YP7un/fbbbypTpky8869evarGjRsnuI7p06erSZMmsbZLkoYNG6YBAwZYtZ8/f74mTpxoPK9UqZKWL1+eYM2ZMmVSoUKF1LRpU/Xt21dZs2aNs76zZ8/GW+fTn7unOTs76+DBg7GmHz16VJ06dTKeFy9eXBs2bIjV7unaHRwclClTJuXIkUPFixdXs2bN1KZNG2XMmDHO1797964WLFig7du368qVK4qMjJSrq6tq1Kihnj17qnTp0rGWCQ0N1Y8//qgNGzboypUrMplMypEjhwoXLqxy5cqpd+/eypMnT7zbnND74uTkpNdee03t27fXW2+9JZPJZDU/JCREixcv1pYtW3Tp0iWFhoYqV65cqlKlirp06aLq1atbtY/vdylLliwqWrSomjVrpt69eytTpkwJ1itZf76k6O/QrFmzKm/evCpfvrw6dOigKlWqxFquUaNGunbtWrzr7dGjhz777DNJz/e+hIWFqU6dOgoODpYU/Tvw559/xtk1Oq7v4kyZMqlgwYJq0KCB+vfvr2zZssX5vRmfmN+DL1LLr7/+Guv9GzBggLZt22Y879u3rz7++GNJiftsPf170KJFC/3www/G85ifI8t3w9M/74QMGjRIgwcPNp4n9rsbSE4EMyAFiIiIUHBwsIKDg+Xv7y9fX181bNhQ3333nU1/NP755x917NhRjx49MqYFBgYqMDBQly5d0pkzZ4xglhTMZrNCQkJ07NgxHTt2TFeuXLF5x+FpUVFRCgwM1JEjR3TkyBH5+/trzJgxL1xjSEiIhg4dql27dllNv3Pnju7cuaNDhw7JwcFBvXr1eua6Jk6cqPnz51tNCw8P14kTJ3TixAktX75cc+fOVcmSJeNc3mw2a9asWZo0adJzb8/T63vy5InVtsyfP1/fffedGjVqlCSvkVRWrVql/v37W+28PmtwlbiEhobq/PnzOn/+vPz8/LR06VIjnCW39evXWz339/fX6dOnEwy0UvTv9qNHj/To0SNdu3ZNO3fu1Pz58zVjxgwVL17cqu2BAwc0aNAgBQQEWE2/evWqrl69qt9++00jR460Cn5ms1n9+/fXX3/9ZbXMjRs3dOPGDe3fv19NmjR5ZjCLT0hIiPG5PHz4sCZMmGDMO3/+vPr27avr169bLXPz5k35+vrK19dXvXv31vDhw5/5Oo8ePdLp06d1+vRpnTp1KsEd/PhEREQY33nnzp3T6tWr1aFDB33++efKkCFDoteXkITel+3btxtBSIr+HdiwYYNN3zNS9O/5hQsXdOHCBe3bt884YPE8XqSWFStWWAWzW7duaceOHc9dS0I2b96sCxcuqESJEkm+7hf97gaSGsEMeMV5eXmpf//+CgwM1N69e7V06VKFh4dr27Zt+uSTTzRjxoxnrmPWrFlGKGvZsqXatGmjdOnS6erVqzp06JD++ecfo+2SJUuslu3atavx+IcffrC6bipPnjxWR5ddXV01efJkhYaGauXKlcZZg6VLl+qjjz6So6OjzdtdpkwZjRo1SpGRkfLx8dGyZcskRe8QDB8+PN6zCrb66KOPjFCWMWNGdevWTbVr15Yk/f3331q5cqVN61myZInxhz1dunTq2bOn6tWrp3v37mnOnDk6d+6crl+/rgEDBuj333+PNyxs2LBBgwcPVrFixV5ou6Ton1O2bNl0+fJl/frrrzp9+rQePnyoIUOG6JdfflHFihVjLWP52T2taNGiiXrtp39/JCW4U3P58mX99ddfxnt/8OBB+fv72/RalpqjoqJ0/PhxTZ48WeHh4Tp37pyWLl2qPn36JKr2mCyfu5jSp4/9JzMqKkobN26MNd3HxyfBYGap/fHjx/r777+1aNEi3b17VxcvXtS7776r3377TS4uLpKiw8zAgQMVGBgoSapWrZp69OihLFmyaMOGDVq1apWioqI0fvx4FS1aVPXr15ck7dmzxwhlhQsX1sCBA5UvXz7dunVL//zzjzZt2vTc70tYWJh8fX2NEL169Wp16dJFFSpU0MOHD9W/f38jlJUqVUp9+/ZV7ty5tXPnTi1YsECRkZGaP3++ChcurC5dusT5WkuWLFF4eLj++OMP4/fqjz/+0I0bN5Q/f36ba27Xrp3at2+ve/fuadu2bfrtt99kNpu1YsUKZc6c2TgD9rRRo0bF+hnGN+iPLe+LFDvES5Kvr+8zw9APP/yg7Nmz6+DBg5o6daok6eTJkzpy5Ijq169v9bnbuXOnZs2aJel/36MWMQcjet5aJGnjxo367LPPjAODK1euVGRk5DOXk2z/bFlERUVp9uzZ+uabb+JtM2DAAL311lvG89mzZxtB0fLztyhQoICkpPvuBpISwQx4xeXKlUvVqlWTJDVu3Fh169Y1un75+flp7969xk5tfE6dOmU8HjdunNVZti5duujx48fGc8trxaV8+fKxuvDF5OjoaCxfvnx5I5iFhoYqICAgUUfmnZ2djXVVqFDBCGZhYWEKCgqSq6urzet62q5du/Tnn38az3/44Qc1bNjQeF6vXj317t1bN2/eTHA9T548sTp6//7772vQoEHGcy8vLzVt2lSBgYG6cuWKli9frnfeeSfOdUVGRmr27NlWR9efl+XnVLt2bbVt21Y9evTQkSNHFB4erq+//lq//PJLrGVi/uxeRGLWkTVrVj18+FArV640foctZwAs8xISs+YaNWrowoULWr16taTogPciwSzm5y4h+/bt0507dyRJTZo00c6dO/XkyRP5+voa3bieVXu9evX05ptvqnXr1goODta1a9c0f/58ffDBB5KkH3/80Qhlbm5u+umnn4yDHPXq1ZPZbNbq1atlNpv13XffGcHs77//Nl6vZ8+eatu2rVUNH330kcLDw218R6LFfF9q166tvXv36urVq5KkQ4cOqUKFClq+fLkxLXv27Fq8eLGyZcsmSapTp46yZs1qhItp06apffv2cR5osbxOrVq1tHbtWuPszs2bNxMVzAoUKGCsq3nz5ipfvry++uorSdLixYvVpUsXubm5xVquVKlSNv8+2/K+PHz40PjeyZ8/v/Lly6cjR44YvQoKFy4c7/otn+latWpp06ZNOnfunKTo96JatWpW3ZQvX75sPI75PRrTi9Ri+Wz6+PioU6dOioqK0qpVq6zm2fpe2crHx0eDBw+Ot65ixYpZHdSKeWAt5s/fIim/u4GkxH3MgBSmYcOGqlOnjvE8rqOeT4t5pG/8+PE6ceKEIiIijGmZM2dO2iIV3Y3KIkOGDMqRI8dzrSciIkKbN282nufKlcu47ut5+fr6Go9r1KhhFcosHB0dVaRIkQTXc/jwYd2/f19S9DY+3R00W7ZsVkdqt2zZEud6ypcvLyn6/mcJXd/yPBwdHfWf//zHeH7o0KFnBs6XpVWrVpKiz4JYuplZzuK0bt060euLecAhsYHjefn4+BiP27Vrp3r16kmSrl27piNHjti8nnz58lkFyZjr/eOPP4zH3bt3j3XmOeYO47lz53TlyhVJ1p/7pUuXasuWLVZd1xwcHF7ozLPJZLJ6z8PCwmLV265dOyOUWXTr1s3oPnjv3j0dPnz4ma8V8/vkebteWsQMYpbue0kpvvfFz89PoaGhkqIDYsuWLY02Mb+TEuN534sXqcXyubWcFdy1a5euXbumdOnSWa0nKWTPnl0FCxZURESE5syZk2TrTarvbiCpEcyAFMjDw8N4fPr06We2jxnkVq1apbfeekvVqlXTO++8o+XLlyfZTmxYWJgOHjyoXbt26YsvvjCmt2vXLtHXcezfv1/u7u4qV66ccR1KlixZNHbsWKvBP57HmTNnjMcvcpbo/PnzxuMCBQooe/bssdrEHJAhZvuY3nzzTeXPn1/h4eGaO3fuc9cTn4oVK1q9Z3H9zly7dk3u7u5W/57nerSn15HQYDINGzZU7ty59eTJE/3+++9au3atQkNDlT17djVt2tTm14yKitKxY8esDlKUKlUq0bXHtGbNmljbMWLECKs24eHhxkGDrFmzql69emrevLkxP2a4skXMz/Xly5f18OFDhYSEWAXpuAb4eO2116w+X5bfs5o1axo/9/Pnz2vgwIGqXr26WrdurW+++eaFDgKEhYXpt99+sxpMxfKzvnDhgjEtru6c2bNntzrjFbN9TAcPHtTevXv11VdfKSQkRJLk6empggULPnfdUnQgjdmdN+b3QUw9evSI9Tuwb9++BNed0PsS8/ehefPmat68uXFt5bN+V06ePKl9+/Zp2rRpxtmykiVLqmrVqgkuF58XqaVDhw6SpBMnTujs2bNGQPP09FS+fPme+dq2fLYs0qdPr759+xrLJdVBpaT67gaSGsEMSIFiduOz7LAkpF+/fqpbt67VtMePH2vPnj0aPXq0unbtmiTh7M6dO+ratav69OmjjRs3Kn369OrXr59Gjx79wuuWoq8Fe1Y3GVvEfM9e5Oh7zPXEdxYv5vT4flbp06fXu+++Kyk6ON+6deu5a4pLhgwZrHY8Yp41saf06dOrTZs2kqKPvlu6Mb7++us2XY9oCZNlypRRx44djSPgLi4uVtdGJpddu3YZXQwbNmwoR0dHNWrUyKh948aNioqKsnl9T/8uhoSExPp9j+v3zGQyxfnzLVmypEaOHGkV2sxms/755x/NmzdPrVu3TtRZPel/O9UVKlTQ8OHDjTNZ5cuXl6enp1F3QvU+PT2+38euXbuqV69exvVTHTt2tBqd70XE/A5Nis/Ds96XgIAA7d69W1L0dWqVK1dWvnz5VKlSJUnRo4XGF1AlaejQoerRo4fRBbRZs2b66aefnusg1YvWYtlOSZo5c6YxEqMlsCW19u3bK2/evEl64CqpvruBpMY1ZkAKFHPH3ZZRGZ2cnDRv3jz99ddf2rRpk/bv32/1h/fYsWNavXq11ZDfSSEiIkLHjh1TZGRkos+YWS5aj4qK0pkzZzRp0iQ9ePBAI0eOVKlSpVS2bNlYyzx9W8aYz2OO+hfzPbt9+3ai6oop5nosoeBpMacn9LPq0KGDZs2apTt37mjevHnPXVNcwsLC9ODBA+N5zAEALOIa/ON5urnFNfhHQjp06KB58+YZZwGk6B3wmPUmRrVq1TR69OgXPqsS1wAFT98wPOYZOsuZMicnJ9WtW1fbtm3TnTt3tG/fvmdeA2rxdCB3cnKK9Tt9//79WNdDmc1mq9EaY/58u3fvrgYNGmjDhg3auXOnjh07pidPnkiKHu1w4sSJWrp0qU31xSVDhgxq2bKlPv30UyMkODk5GfXY8rmI6/cxLpbak2L48pjvdXyvH9fgH7beTuTp92Xz5s3Gwa9mzZoZ30ctWrTQ0aNHJUX/Pg0dOtSm9Z88efK5D1IlRS0dO3bUiRMnjG6grq6uatiwYbxnH2Oy5bMVk6Ojo/r06aPx48drxYoVz32WMKak/O4GkhLBDEiBYl6T8awhuS1MJpNq165t7CRevXpVn3zyiQ4dOiTJeqCA51WwYEH5+fnJ399fAwcO1MWLF7Vv3z5Nnjw53q4q8Yl50bplYIelS5cao+BZglnM62ie3pmP+Txmu9KlSxvba8v1LfGJOdrg9evXFRgYGOt6mpg7KgmNTpgxY0b17t1bEydO1PLly184WMR09OhRqzM3cf3O2GPwDyl6MIvq1avrwIEDkqLvS1SqVKlndhmTrMNkxowZVbhw4Ti7JD2PZw1QEBoaqq1btxrPY94XKSZfX1+bg1nM38UiRYoYv7P58uUzunCdOXMm1o7p+fPnrc54P/17VrhwYfXr10/9+vVTaGiofv75Z33//feSogcGMpvNse5BFh/LTrXlXoXFihWLdV+xEiVKGN8rp0+f1htvvGE1PyAgQDdu3LBqH5ezZ8/q+vXr+s9//qODBw/q7Nmz+uKLL4yzRs8rMjJSx48fN57H1T1UStzgH896X2J2D1y0aFGseypK0b8r8YUhPz8/ZcmSRV988YU2bdqk69ev66OPPtKqVats/tklVS2S5O3trQkTJhij/b755psJjqwY0/MM/tGpUyfNnj1b9+7dizW8/fNIyu9uICnRlRFIYbZs2WJ1g15vb+9nLrNnzx7jAnSLQoUKqUWLFsbzxHS5SojJZFKJEiX05ZdfGtOWLFlijFz3vGKeOYh5diDm2QNL95y4nse8L1TM9+yvv/7S9u3bY71eWFiY1ehmcalSpYoxqEl4eLgWL15sNT8oKMgYJVCScZPl+HTu3Fk5cuTQ48ePk+yahrCwMH333XfGc0u3pVdJzGGuE9MdyhImq1WrpgoVKiRZKLPF1q1bre4LGJ+YZycScv36df3000/G85i/ozF/b5YsWRLrsxxzuVKlShkj11mG+44pU6ZMVgMdREVFJWrH3rJTXbVqVZUuXTrOmz3HrHf16tUKCgqymm8ZBl+K7i4W142eLQoUKKAJEyYYO/2bN2+2GmX2eSxatEj//vuvpOjrzWJ+Dz6vhN6X27dvW31nx+fSpUsJHiDLmTOnxo0bZwSIv//+W35+fomqM6lqcXJyshroI+ZnODlkypTJGMb/xIkTL7y+pP7uBpIKZ8yAV9y9e/d08OBBBQYGas+ePcaw8VL0dS1PXzsWl6lTp+rKlStq2bKl8Qfp6R1ByzUDSaVGjRry8PDQ0aNHFRYWpkWLFunDDz+0efng4GAdPHhQZrNZZ8+e1dq1a415McNYy5YtjSOoe/bsUZ8+fVShQgWdOHFCe/bsMdrFHJTB09NTDRo0MIaLHjJkiLp3765atWrJbDbr1KlTWrFihbp165bgPX0yZsyogQMHaty4cZKk6dOn6+HDh/L09NT9+/c1Z84cI0QWLFhQHTt2THCbs2TJop49e8Z5P7HEOHnypK5evapLly7pl19+MQYiyJAhQ7xnLi0DtzzNzc3NaijuZ4lrHQUKFDDuHRSXFi1a6OrVqzKbzTYdaHgRMUOqRZ06dawGyJH+97l7WsWKFeXo6Gh11uHtt9+OdUR91apVOnXqlHE9T4MGDazmW97v0NBQnThxQosWLTKuYylYsKB69+5ttH333Xe1du1aBQUF6cKFC+rdu7d69OihzJkza9OmTcZQ5ZKsPmPHjh3T2LFj5eXlJS8vLxUpUkRhYWFWN/C2jAialDp27KjFixfr2rVrCggIULdu3dSvXz/lypVLu3btsvreGTRo0DO7zBYpUkTNmzc33vN58+Yl6mbs169f18GDB3Xv3j1t3bpVv//+uzGva9eusW7mbXHu3LlY13A5Ozvb3J3RYsOGDcaBrzp16qhx48ZW8w8ePGh0CVy/fr3KlSsX77pcXFzUqVMnY4TCH3/8MVGhISlr6dOnj/Lnz68cOXIk6v6Lz/psxadLly6aN29erJusP4+k/u4GkgrBDHjF7dixw7hRZkwNGjSIcyczPnfu3NHChQu1cOHCWPNKlixpDMKQlN555x2jO8yvv/6q/v3723yTztOnT8c5gEOBAgXUrl0743nFihXVvXt3ozvOrl27jBtHW3Tv3j3WTZUnTZqkoUOHateuXQoNDdXcuXOf68Ly7t2768qVK8ZNc+fNmxfrGrH8+fNr1qxZNm17t27dNG/evBcakCCuLkhZsmTRd999ZzXyX0yWgVueNmHCBKv3+1niWsegQYPi7eonRR8Nj3kPoeQU1884Y8aMsYJZfJ87Pz8/ZcuWzZiXPn16ffjhh8bNoC0iIyONMzs+Pj6xgll873exYsU0c+ZMq25V+fPn19SpUzV48GAFBQXpwIEDRtdPCwcHBw0fPjzWrR/Cw8Pl5+cX55mV9OnT23xNU2I4OTlp5syZ6t+/v27cuKGzZ8/qo48+itWuZ8+eNg/S8s477xjBbOPGjfrwww9t7u67evVqq7MfFm+99ZYx4mtcLDvtMdWoUSPOrn8JiTn8fI8ePWL9jKpVq2aEoY0bN+qTTz5J8Cxmt27d9NNPPyk8PFxHjhzRoUOHbL7uKilrKVGiRIKf6/gk9NlK6D6ZTk5O6t69+wt3ZbVI6u9uICkQzIAUwMHBQZkzZ5arq6tKly6tN998Uw0aNLC5C9KYMWPk5+enffv26dq1a7p7965MJpMKFiyohg0bqn///nF2SXpRTZs2VaFChXT16lUFBQVpxYoVCZ6Bik/GjBmVP39+1atXT/379491LcCoUaPk4eGh5cuX68yZMwoJCZGzs7NKly6tDh06xHlPLCcnJ/3444/atGmTfvvtN508eVIBAQFycXFR4cKF1aRJk1jXxsTn008/VZMmTbRkyRIdOXJE9+/fl6Ojo4oVK6YmTZqoW7dusXbc4+Ps7Kzu3btrxowZNrWPi8lkUvr06ZU9e3bjRtNdunR5oZty43/++OMPozth1apV4/zZNmrUSOPHj5cUvcNpGXAjJpPJpEyZMilnzpxyc3NTkyZN1LZt2zg/i7Vq1ZKvr68WLFig7du36+rVq4qIiJCrq6tq1KihHj16xBoQx3ImZdeuXfrnn390584dPXr0SDly5FDlypX17rvvGiPxJTV3d3etW7dOixYt0pYtW3Tp0iWFhYUpZ86cqly5srp06aKaNWvavL4KFSoY1yJGRETop59+0qhRo2xePl26dMqaNavy5MmjcuXKqUOHDqpevfrzbFqiXL161RhQI3PmzLEOAEjR17gVKFBA169f1/Xr13X48OEEg1bevHnVqlUr/fbbb5Kiz5rZEsySo5aXrXv37vrpp5+SbJTEpPzuBpKCyfz0kE8AAAAAgJeKwT8AAAAAwM4IZgAAAABgZwQzAAAAALAzghkAAAAA2BnBDAAAAADs7JUKZv/++6/GjBmjNm3aqGzZsnEOcS1JK1asUPPmzVWhQgW98cYb2rZtW6w2wcHB+vTTT1WjRg1VrlxZQ4YM0e3bt2O1O3z4sDp16qSKFSuqYcOGmjNnjhioEgAAAMDL9Erdx+yff/7R9u3bValSJUVFRcUZkHx8fDR69GgNGDDAuK/LoEGDtGTJEqsbp37wwQc6f/68vvjiC2XMmFGTJ09W3759tWrVKqVPH73Z//77r/r06aO6devqgw8+0NmzZ/Xdd98pXbp06tOnz3NtQ7Vq1RQWFsb9ggAAAIA07s6dO3J0dNTBgwef2faVCmaNGjUybog5YsQInTx5MlabKVOmqFWrVvrggw8kRd9089y5c5o+fbrmzp0rSTpy5Ih27dqlefPmydPTU5Lk5uYmb29vbd68Wd7e3pKkefPmKUeOHPrvf/8rR0dH1a5dW/fv39esWbPUvXt3OTo6Jnobnjx5osjIyOfZfAAAAACpSEREhM298V6pYObgkHDPyitXrujSpUv6z3/+YzXd29tb33zzjcLCwuTo6KgdO3bIxcVFdevWNdoUL15cZcqU0Y4dO4xgtmPHDjVt2tQqgHl7e2v27Nk6cuSIatasmehtyJMnjyTJz88v0csCAAAASD0aN25sc9tX6hqzZ/H395cUffYrphIlSig8PFxXrlwx2rm5uclkMlm1K168uLGOR48e6caNGypevHisNiaTyWgHAAAAAMktRQWzwMBASZKLi4vVdMtzy/ygoCA5OzvHWj5btmxGm+Dg4DjX5ejoqMyZMxvtAAAAACC5pahgBgAAAACp0St1jdmzZMuWTVL02a6Yox4GBQVZzXdxcdHNmzdjLR8YGGi0sZxRs5w5swgLC9Pjx4+NdgCAtO3ff//V9OnTtWfPHgUEBChHjhzy8vLSkCFDlDdv3ljtt27dqiVLlujkyZN6+PChcubMqbJly6pPnz6qXr26pOi/NZbrmY8dO6aQkBBJUo0aNbRo0aKXun0AgFdDigpmluvB/P39ra4N8/f3V4YMGVS4cGGj3d69e2U2m62uM7t48aJKlSolScqSJYvy588f61qyixcvymw2x7r2DACQ9pw5c0Zdu3Y1gpMk3b59WytXrtSOHTv066+/qlChQsa8iRMnav78+VbruHXrlm7duqWKFSsawSw0NFTTpk17ORsBAEgRUlRXxsKFC6tYsWLauHGj1XRfX1/Vrl3bGF3Ry8tLgYGB2rt3r9Hm4sWLOnXqlLy8vIxpXl5e8vPzU3h4uNW6XFxcVLly5WTeGgDAq+6rr74yQln79u31448/qlOnTpKiA9pXX31ltPX19TVCWd68eTVy5EjNmzdPU6dO1cCBA1W0aFGjrYODgypVqqRevXo9930zAQCpyyt1xuzx48favn27JOnatWsKCQkxQliNGjWUM2dODR48WB9//LGKFCmimjVrytfXV8ePH9fixYuN9VSuXFmenp769NNPNXz4cGXMmFHff/+93N3d1axZM6Ndnz59tG7dOn300Ud6++23de7cOc2bN0/Dhg17rnuYAQBSj4cPH+rQoUOSpAwZMuiLL74w7nm5bt06PXr0SNu3b9eNGzeUP39+TZ8+XZKUMWNGLVy4UMWKFTPWFfNvjyQ5OTlp+fLlkqJv3TJv3ryXs1EAgFfWKxXM7t27p6FDh1pNszxfuHChatasqdatW+vx48eaO3eu5syZIzc3N02bNi3WGa7JkydrwoQJGjNmjCIiIuTp6alRo0Ypffr/bXLRokU1b948ff311+rXr59y5sypIUOGqHfv3sm/sQCAV1pISIhxU9AMGTIYB+zSp08vR0dHPXr0SGazWUeOHFFERITOnz8vKfoWLvPmzdP27dsVEBAgd3d3vffee2rUqJHdtgUA8Op7pYJZoUKFdPbs2We269Chgzp06JBgG2dnZ40fP17jx49PsF2VKlWMo5YAAFjkzp1bzs7OCg4O1qNHj7R06VK1adNGGzZsUEBAgNHu5s2bypw5s/H81KlTOnXqlPH8+PHjev/99zVx4kS1adPmZW4CACAFSVHXmAEA8LKkS5dOPXv2NJ5//vnn8vDw0MiRI63aPXnyxBgd2KJOnTqaM2eOunfvLkkym836+uuvra5pBgAgJoIZAADxGDhwoAYMGKBMmTIZ0woUKKCKFSsaz11cXGJdl/z555+rfv36+uyzz4wh9e/fv29TrxAAQNr0SnVlBADgVeLg4KBhw4ZpwIAB8vf3V+bMmVW0aFGra5FLlixpFdyk6PAmSSaTSfnz59etW7ckyWrYfQAAYiKYAQDwDJkzZ1a5cuUkSSdPntT+/fslSdmzZ5eHh4ek6PtjPnr0SJJ048YNFS1aVGazWTdv3jTWkz9//pdbOAAgxSCYAQAQjz///FOrVq1Sw4YNlSdPHp07d06zZs1SVFSUJOndd99VxowZJUlvvPGGli5dKkn68ssv1aNHD+3evdsIZqVLl7a6l5nldjCnT582pt2/f9+YXrJkSZUsWTL5NxIA8EowmS1jASNJNG7cWJLk5+dn50oAAC9qy5YtGjhwYJzzWrRoof/+979Kly6dJCkgIECdO3fWxYsXY7XNkiWLFixYYHVtmru7e4KvPWjQIA0ePPgFqgcA2FtisgGDfwAAEI/ixYurefPmKlCggBwdHeXk5KSqVavq66+/1uTJk41QJkV3a1y6dKl69uypggULKkOGDMqZM6datWqllStXWoUyAACexhmzJMYZMwAAAAASZ8wAAAAAIEUhmAEAAACAnTEqIwCkYJcvX9bdu3ftXQaQ4uTOnVtFihSxdxkAYCCYAUAKdfnyZbm7uys0NNTepQApTqZMmXT27FnCGYBXBsEMAFKou3fvKjQ0VBmd3eSQLpO9ywFSjKjIUIUGX9Tdu3cJZgBeGQQzAEjhHNJlUroMWe1dBgAAeAEM/gE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kYwAwAAAAA7I5gBAAAAgJ0RzAAAAADAzghmAAAAAGBnBDMAAAAAsDOCGQAAAADYGcEMAAAAAOyMYAYAAAAAdpYig5mfn586dOigypUry9PTU0OHDtWVK1ditVuxYoWaN2+uChUq6I033tC2bdtitQkODtann36qGjVqqHLlyhoyZIhu3779MjYDAAAAACSlwGC2b98+DRo0SCVLltT06dP16aef6syZM+rdu7dCQ0ONdj4+Pho9erRatmypuXPnysPDQ4MGDdLRo0et1vfBBx9o9+7d+uKLL/Tdd9/p4sWL6tu3ryIiIl7ylgEAAABIq9Lbu4DE8vHxUYECBTR+/HiZTCZJUs6cOdWzZ0+dPHlS1apVkyRNmTJFrVq10gcffCBJqlWrls6dO6fp06dr7ty5kqQjR45o165dmjdvnjw9PSVJbm5u8vb21ubNm+Xt7f3yNxAAAABAmpPizphFREQoa9asRiiTJGdnZ0mS2WyWJF25ckWXLl1Sy5YtrZb19vbW3r17FRYWJknasWOHXFxcVLduXaNN8eLFVaZMGe3YsSO5NwUAAAAAJKXAYNauXTtduHBBS5YsUXBwsK5cuaL//ve/Klu2rKpUqSJJ8vf3lxR99iumEiVKKDw83Lgezd/fX25ublYhT4oOZ5Z1AAAAAEByS3HBrFq1apo2bZomTZqkatWqqUmTJrp3757mzp2rdOnSSZICAwMlSS4uLlbLWp5b5gcFBRln22LKli2b0QYAAAAAkluKC2aHDx/WJ598oo4dO2rBggX64YcfFBUVpX79+lkN/gEAAAAAKUWKG/xj3LhxqlWrlkaMGGFM8/DwUIMGDfT777+rU6dOypYtm6ToofBdXV2NdkFBQZJkzHdxcdHNmzdjvUZgYKDRBgAAAACSW4o7Y3bhwgWVLl3aalq+fPmUI0cOXb58WVL0NWKSYl0n5u/vrwwZMqhw4cJGu4sXLxqDhlhcvHjRWAcAAAAAJLcUF8wKFCigU6dOWU27du2aHjx4oIIFC0qSChcurGLFimnjxo1W7Xx9fVW7dm05OjpKkry8vBQYGKi9e/cabS5evKhTp07Jy8srmbcEAAAAAKKluK6MnTt31vjx4zVu3Dg1atRIAQEBmjlzpnLlymU1PP7gwYP18ccfq0iRIqpZs6Z8fX11/PhxLV682GhTuXJleXp66tNPP9Xw4cOVMWNGff/993J3d1ezZs3ssXkAAAAA0qAUF8x69OghR0dH/frrr1q1apWyZs0qDw8PTZ48WTly5DDatW7dWo8fP9bcuXM1Z84cubm5adq0aapcubLV+iZPnqwJEyZozJgxioiIkKenp0aNGqX06VPcWwMAAAAghTKZn77ACi+kcePGkiQ/Pz87VwIgtTt8+LCqVq2qzNnLKF2GrPYuB0gxIsMf6nHAaR06dMi4ByoAJIfEZIMUd40ZAAAAAKQ2BDMAAAAAsDOCGQAAAADYGcEMAAAAAOyMYAYAAAAAdkYwAwAAAAA7S7Jgdu/ePd2+fTupVgcAAAAAaYbNd1G+ePGiTp48KUlq1qyZMmbMKEnasmWLvvrqKyOU5cmTR8OGDdObb76Z9NUCAAAAQCpkczBbsmSJlixZolKlSun111+XJJ0/f14ffPCBIiMjZblP9a1btzRy5Ei5urqqbt26yVM1AAAAAKQiNndltJwta9q0qTHtl19+UUREhCTJZDIpW7ZskiSz2awFCxYkZZ0AAAAAkGrZHMyuX78uSSpevLgxbdeuXcbjCRMmaN++ferQoYOk/wU5AAAAAEDCbA5mAQEBkqRcuXJJku7fv6/Lly9LkrJmzWp0b2zevLkkKSgoKCnrBAAAAIBUy+Zgli5dOkkywtju3bslRXdhrFy5sjHfZDJJkpydnZO0UAAAAABIrWwe/MPNzU2nT5/W999/L39/f23YsMGYV79+fePxhQsXJEmurq5JWCYAAAAApF42nzFr27atzGazHjx4oJ9//lm3bt2SJGXJkkUtW7Y02v35558ymUwqV65c0lcLAAAAAKmQzcGsa9euRjiz/MuaNavGjx9vXHd24cIF7d27V5Lk6emZPBUDAAAAQCpjc1dGBwcHTZgwQQMGDNDff/+trFmzqmLFisqRI4fRJlOmTJo/f74kqVKlSklfLQAAAACkQjYHM4uiRYuqaNGicc4rWLCgChYs+MJFAQAAAEBakuhgJklhYWE6cuSIzp8/r5CQEDk5OalkyZKqXLmyHB0dk7pGAAAAAEjVEh3Mli5dqmnTpunevXux5uXMmVODBg3S22+/nSTFAQAAAEBakKhg9u233xrXkJnN5ljz7927py+//FKXL1/W8OHDk6ZCAAAAAEjlbB6V8eDBg5o3b56k6FCWIUMGFSlSRB4eHipSpIgyZMhgzPv555914MCB5KkYAAAAAFIZm8+Y/fLLL5KkdOnSacCAAerevbuyZctmzA8MDNTixYs1Y8YMRUVF6ZdfflH16tWTvmIAAAAASGVsDmaHDx+WyWRSz549NWjQoFjzs2XLpoEDB+rRo0eaN2+ejhw5kqSFAgAAAEBqZXNXRstgH8+6cbRlflyDgwAAAAAAYrM5mGXKlEnSswPX/fv3JUkZM2Z8gbIAAAAAIO2wOZgVK1ZMZrNZc+bMUUhISJxtQkJCNGfOHKM9AAAAAODZbL7GrHHjxjpx4oT++ecfNWnSRO3bt1eZMmWUM2dO3b9/X6dPn9bq1av14MEDmUwmNWnSJDnrBgAAAIBUw+Zg1q1bNy1btkw3b95UQECAcT+zmCz3NsufP7+6deuWdFUCAAAAQCpmc1dGJycnzZ07VwUKFJAUHcKe/idJBQsW1KxZs+Tk5JQ8FQMAAABAKmPzGTNJKlmypNatW6dly5Zpy5YtOn/+vB4+fKisWbOqZMmSatKkiTp27KisWbMmV70AAAAAkOokKphJUpYsWfTOO+/onXfeSY56AAAAACDNSXQws4iIiNClS5cUHBwsZ2dnFStWTOnTP/fqAAAAACDNSnSSunbtmqZMmaLNmzcrNDTUmJ4pUyY1bdpUQ4YMUaFChZK0SAAAAABIzWwe/EOSjh49qnbt2mnt2rV6/Pix1cAfjx8/1rp169SuXTsdP348ueoFAAAAgFTH5mAWEhKiQYMGKTAw0BiB8Wlms1lBQUEaOHBgvDehBgAAAABYszmYrVy5Unfv3pXJZFLhwoX17bff6o8//tCxY8e0efNmTZgwwRhK/+7du1qxYkWyFQ0AAAAAqYnNwezPP/+UJBUuXFhr1qzR66+/rsKFCytjxowqUqSI2rZtq99++824vmzbtm3JUjAAAAAApDY2B7NLly7JZDKpe/fu8d482sXFRd27d5fZbNbly5eTrEgAAAAASM1sDmYBAQGSom8ynZBSpUpZtQcAAAAAJMzmYBYWFiYpelj8hDg6Olq1BwAAAAAkzOb7mEVFRclkMqlLly42tY9v5EYAAAAAgLVE32D6WYHLZDI9dzEAAAAAkBYl6gbTtpwF40wZAAAAACSOzWfM/Pz8krMOAAAAAEizbA5mBQsWTNSKb926lehiAAAAACAtSvQ1Zgm5f/++Nm7cKF9fXx05ckR///13Uq4eAAAAAFKlFw5mISEh2rx5s3x8fLRv3z5FRkbKbDYzCAgAAAAA2Oi5glloaKi2bt0qHx8f7dy5U+Hh4ZKsB/7ImDFj0lQIAAAAAKmczcEsPDxcO3bskK+vr7Zu3arQ0FBJ1mHMZDKpdu3a6tq1q+rWrZv01QIAAABAKmRzMKtbt66Cg4MlWYexPHnyqFmzZlq8eLEkqXHjxmrcuHESlwkAAAAAqZfNwSwoKEgmk0lms1kFChRQ06ZN1bx5c1WpUkWSjGAGAAAAAEicRN1gWorurpg/f34VLlxYhQoVSo6aAAAAACBNsfmMmeVsmSQdPnxYhw8f1vjx4+Xh4aFmzZolW4EAAAAAkNrZfMZs+/btGjFihCpUqCCz2Syz2ayoqCgdOXJEEydONNodPnxY58+fT5ZiAQAAACA1sjmY5cmTR7169dKKFSv0xx9/6IMPPtBrr71mhDTLfct8fX31+uuvcxYNAAAAAGyU6GvMJKlw4cIaMGCA1q1bp3Xr1ql///4qXLiwEdLMZrOuXLmS1LUCAAAAQKr0XMEsptdee03Dhg3T5s2btXz5cvXs2VOurq5JURsAAAAApAk2D/5hi4oVK6pixYoaMWKEDhw4kJSrBgAAAIBUy+ZgFhISIknKmjWrcT1ZfO1Onz6dYBsAAAAAwP/Y3JWxWrVqqlGjho4cOWJM69Gjh3r27Kl//vnHmHb27Fl1795dPXv2TNpKAQAAACCVSlRXRst9zCz2798vk8mk4ODgZ7YFAAAAAMTthQf/AAAAAAC8GIIZAAAAANgZwQwAAAAA7CzRw+WPGzdOTk5O8U6zjN4IAAAAALBNooPZ6dOnjceWIfFjTgMAAAAAJM4LjcoIAAAAAHhxNgezCRMmJGcdAAAAAJBm2RzM2rZtm5x1AAAAAECalehrzJ5l06ZN+vPPP2UymTR+/PikXj0AAAAApDpJPlz+yZMntWbNGq1ZsyapVw0AAAAAqRL3MQMAAAAAOyOYAQAAAICdEcwAAAAAwM5sHvzj+vXrNrULDg5+7mIAAAAAIC2yOZg1atRIJpMpOWsBAAAAgDQp0cPlm83mBOcT3gAAAAAgcRJ1jdmzQpmtbQAAAAAA/2PzGbMzZ84kZx2JtmbNGi1YsEAXLlxQlixZVKFCBU2bNk2ZMmWSJG3dulWTJ0/WxYsXVaBAAfXr10/t27e3WkdYWJi+//57rV27Vg8fPlTlypU1evRoFS9e3B6bBAAAACCNSpGjMs6cOVNfffWVvL29NW/ePH355ZcqVKiQIiMjJUkHDx7UoEGD5OHhoblz56ply5b67LPPtHHjRqv1jBs3TitWrNCwYcM0depUhYWFqVevXgxgAgAAAOClStQ1Znfu3NHs2bN18OBBhYeHq1SpUurTp4/Kly+fXPXF4u/vr2nTpmnGjBmqX7++Mb158+bG45kzZ6pixYr68ssvJUm1atXSlStXNGXKFLVo0UKSdPPmTa1cuVKff/653nrrLUlShQoV1LBhQy1dulR9+/Z9adsEAAAAIG2z+YzZ/fv31bFjRy1ZskRnz56Vv7+/Nm7cqC5duujAgQPJWaOV1atXq1ChQlahLKawsDDt27fPCGAW3t7eunDhgq5evSpJ2rVrl6KioqzaZc+eXXXr1tWOHTuSbwMAAAAA4Ck2B7MZM2boxo0bkqIH+LD8CwsL04QJE5KtwKcdO3ZMpUqV0owZM1S7dm2VL19enTt31rFjxyRJly9fVnh4eKzrxEqUKCEp+oyb5f9cuXIpW7ZssdpZ2gAAAADAy2BzV8adO3dKkpycnNSzZ085Ozvr119/1aVLl3T69Gndu3dPuXLlSrZCLe7cuaOTJ0/q3Llz+vzzz5U5c2bNmjVLvXv31ubNmxUYGChJcnFxsVrO8twyPygoSM7OzrHW7+LiYrQBAAAAgJfB5mB248YNmUwmffzxx+rUqZMkqW7dumrdurUx/2UEM7PZrEePHumHH35Q6dKlJUmVKlVSo0aNtHjxYnl6eiZ7DQAAAACQlGzuyhgWFiZJKlmypDEt5mPL/OTm4uKi7NmzG6FMir42rGzZsjp//rzRNfHpkRWDgoIkyZjv4uKikJCQWOsPCgqK1b0RAAAAAJJToofLd3CIexGTyfTCxdgiZhh82pMnT1SkSBFlyJAh1nVilueWa8+KFy+uu3fvxuq26O/vz33MAAAAALxUiQ5mXbp0UZkyZYx/UnT3wqenly1bNsmLlaSGDRsqICBAp0+fNqY9ePBAf//9t8qVKydHR0fVrFlTmzZtslrO19dXJUqUUKFChSRJnp6ecnBw0ObNm402gYGB2rVrl7y8vJKldgAAAACIS6LuYyZFh7CYLGfKnp6eXJo0aaIKFSpoyJAhGjZsmDJmzKg5c+bI0dFRXbp0kSS999576tGjh7744gu1bNlS+/bt0/r16/X9998b68mXL5/eeustffPNN3JwcFDevHk1e/ZsOTs7q3Pnzi9lWwAAAABASmQwiyt8vaxAZuHg4KA5c+ZowoQJGjNmjMLDw1WtWjUtWbJErq6ukqRq1app6tSpmjx5slauXKkCBQpo3LhxatmypdW6Ro0apaxZs2rSpEl6+PChqlSpop9++inO0RoBAAAAILnYHMz8/PySs45EyZkzp7799tsE2zRu3FiNGzdOsI2jo6OGDx+u4cOHJ2V5AAAAAJAoNgezggULJmcdAAAAAJBmJXrwDwAAAABA0rL5jFlib9xsMpm0c+fORBcEAAAAAGmNzcHs7t27MplM8Y7KGJPZbH5p9zUDAAAAgJQu0cPlPx3OXvaojAAAAACQ2iQ6mEmSk5OTWrVqpXbt2il37txJXRMAAAAApCk2B7MffvhBK1as0J49exQSEqLly5dr1apVatCggTp06CAvLy+6LwIAAADAc7A5mDVv3lzNmzfX9evXtWLFCq1evVq3bt3Sli1b5Ofnp7x586pdu3bq1KmT8ubNm5w1AwAAAECqkujh8gsUKKChQ4dq27Ztmjlzpjw9PWU2m3Xz5k3NnDlTK1asSI46AQAAACDVeu77mF28eFH79+/XqVOnjC6MZrNZGTNmTLLiAAAAACAtSNTgH6GhofL19dWKFSt09OhRSdFhLHPmzGrevLneeustVatWLTnqBAAAAIBUy+ZgNmbMGPn6+urhw4fGEPlly5bVW2+9pTfeeENOTk7JViQAAAAApGY2B7Ply5cb9zBzcnKSt7e3ypUrJ0ny8fGJc5lOnTolTZUAAAAAkIo91w2mHz58qBUrVjxzoA+CGQAAAAA8W6KCmaULoy24pxkAAAAA2MbmYNa2bdvkrAMAAAAA0iybg9mECROSsw4AAAAASLOe+z5mAAAAAICkYfMZs4ULF0qSWrZsKVdXV0nS9evXJUmurq7KkCGDJOnff//VrFmzZDKZNH78+KSuFwAAAABSHZuD2fjx42UymVS+fHkjmDVq1EgODg5avHixqlSpIkm6e/eu1qxZQzADAAAAABu9cFfGxIzUCAAAAACIjWvMAAAAAMDOCGYAAAAAYGeJusG0FH0NmWXQj7im3b17N2kqAwAAAIA0ItHBbOjQoVbPzWZzrGkAAAAAANslOphJ/xvww2QyJTgNAAAAAPBsiQpmT4/AGNeIjIzSCAAAAACJY3MwO3PmTHLWAQAAAABpFqMyAgAAAICdEcwAAAAAwM4IZgAAAABgZwQzAAAAALAzghkAAAAA2BnBDAAAAADsjGAGAAAAAHZm833M/Pz8JEnVq1eXi4tLvO1u3LihVatWSZIGDRr0guUBAAAAQOpn8xmzgQMHatCgQTp//rwxrXTp0ipbtqwOHz5sTLt+/bqmTZum6dOnJ22lAAAAAJBKvXBXRrPZnBR1AAAAAECaxTVmAAAAAGBnBDMAAAAAsLNEBzOTyWTTNAAAAACAbWweldGiS5cuVs/NZnOsaQAAAAAA2yU6mMUc7MNypiyuaQAAAAAA2yQqmD09AmNcIzIySiMAAAAAJE6ibzANAAAAAEhaNgezggULJmcdAAAAAJBmJfoaM0mKiorS0aNHdfr0aYWEhMjJyUllypSRh4eHHBwYgR+pU79+/bR9+3bjua+vr0qUKBGr3ZUrV/TGG2/o0aNHkqRKlSpp+fLlsdo9evRIP/30kzZu3KgrV67IwcFBefPmVfXq1TV8+HBlzZo1+TYGAAAAr5REB7MtW7bo66+/1rVr12LNK1CggEaOHKkmTZokSXHAq2Lt2rVWoSwhn3/+uRHK4nP37l316tVL//zzj9V0f39/+fv76/333yeYAQAApCGJCmbLly/X559/Lin2IB8mk0nXrl3T4MGD9eWXX6pDhw5JVyVgR/fv39f48eNlMpmUPn16hYeHx9t2zZo12r17tzJmzKgnT57E227EiBFGKPP09FTbtm2VM2dO3b59W/v375ejo2OSbwcAAABeXTYHs2vXrunLL7+UFB3KLN2uXF1ddevWLd2+fduY9+WXX6pWrVoqXLhw8lQNvETjx4/XgwcP1KlTJ+3atSvOs8WSdO/ePX399dcymUx67733NHny5DjbHT9+XDt37pQk1alTRz/++KPVbSbefPPNpN4EAAAAvOJsviDsl19+UUREhCSpefPm2rp1q7Zt26bly5dr+/bt2rx5s9GFMSIiQr/88kvyVAy8RDt27NC6deuUJ08e/ec//0mw7bhx4xQQEKAuXbqoSpUq8bbbtm2b8bhw4cLq3r27qlSpopo1a+rjjz/WjRs3kqx+AAAApAw2B7MDBw7IZDKpevXq+uGHH5QvXz6r+YULF9a0adNUrVo1mc1mHTx4MMmLBV6mhw8f6osvvpAUfd2Ys7NzvG23bt0qX19f5c+fXx9++GGC671w4YLxeNmyZTpw4IAePnyogIAArVu3Tp06ddLdu3eTZBsAAACQMtgczCzdt9q1a5dgu7feekuSdP369RcoC7C/77//XteuXVOLFi0SHNAmJCREY8eOlSSNHTtWTk5OCa43KCjI6vkHH3ygWbNmqUyZMpKkW7duac6cOS9YPQAAAFISm68xs+xMPut+Zpb5T+98AinJhQsXtGTJEmXLlk2jR49OsO2cOXN08+ZNtW7dWvXr13/mumMO7FG5cmW99957kqQMGTKoT58+kqS9e/e+QPUAAABIaWwOZpbry86dO5dgO8t8S3sgJbp7966ioqIUGBiounXrxtnG29tbpUuXNs50rV+/XuvXr4/V7tixY3J3d9fIkSPVq1cv5c+f35gX80BHgQIFjMchISFJtSkAAABIAWwOZmazWSaTSePGjUvOeoBUr0qVKlq6dKkk6y6/MQf9ePoaTgAAAKRuib7B9NP3LwNSo6JFi2rkyJGxps+YMUOBgYGSpP79+6tkyZLKmTOnSpcubdXu8uXLWrJkiaTos2I9evRQjRo1JElNmjRRzpw5df/+fR0+fFizZ8+Wu7u7pkyZYizfvHnz5No0AAAAvIJsDmYxu1kBqV2+fPnUq1evWNMXLlxoBLM2bdqoRIkSkqJvEh3Tvn37jGCWO3duq3VlzZpV48aN05AhQxQREaH//ve/VstWq1ZNXbp0ScKtAQAAwKvO5mC2devW5KwDSFMaN26sxYsXa8aMGTp69KgeP36sQoUKqXXr1urbt6/VACEAAABI/RLdlRFIy2w9QFGzZk2dPXs2wTaVK1fW3Llzk6IsAAAApHA238cMAAAAAJA8CGYAAAAAYGd0ZUzBLl++rLt379q7DCDFyZ07t4oUKWLvMgAAAAwEsxTq8uXLci9TRqGPHtm7FCDFyZQli86ePk04AwAArwyCWQp19+5dhT56pMof/J+cCrnZuxwgxQi5elFHJn+mu3fvEswAAMArg2CWwjkVclP2EmXsXQYAAACAF5DoYBYZGanffvtNPj4+On36tIKDg+Xs7KwyZcrI29tbb775ptKnJ+8BAAAAgK0SlaDu3r2r999/XydOnJAkmc1mSdKDBw+0d+9e7d27V8uWLdPMmTOVO3fupK8WAAAAAFIhm4fLj4qK0qBBg3T8+HFJ/wtlFmazWWazWSdPntSgQYMUFRWVtJUCAAAAQCpl8xmzjRs36ujRozKZTEqXLp3atm0rDw8Pubq66tatWzp8+LDWrl2ryMhIHTt2TBs3bpS3t3dy1g4AAAAAqYLNwczHx0eS5OTkpEWLFql06dJW8zt06KCuXbuqZ8+eevTokdavX08wAwAAAAAb2NyV8fz58zKZTOrSpUusUGZRvnx5de3aVWazWefPn0+yIgEAAAAgNbM5mN29e1eSVLVq1QTbVatWzao9AAAAACBhNgez0NBQSdFdGROSNWtWSdKTJ09eoCwAAAAASDtsvsYsMjJSJpNJ48aNSzCchYSESBKjMgIAAACAjRJ9J+jTp08nRx0AAAAAkGYlKpg9fe8yAAAAAMCLszmYTZgwITnrAAAAAIA0y+Zg1rZt2+Ss47k9fPhQLVu21K1bt7Ry5UpVqFDBmLdixQr9+OOPun79utzc3DRs2DA1bNjQavng4GBNmDBBW7ZsUXh4uOrVq6dRo0YpT548L3tTAAAAAKRRNo/KaKsLFy5oypQpatGiRVKvOk4zZsxQZGRkrOk+Pj4aPXq0WrZsqblz58rDw0ODBg3S0aNHrdp98MEH2r17t7744gt99913unjxovr27auIiIiXUj8AAAAAJHrwj7hcvXpVvr6+8vHx0blz55JilTa5cOGCfvnlFw0fPlyff/651bwpU6aoVatW+uCDDyRJtWrV0rlz5zR9+nTNnTtXknTkyBHt2rVL8+bNk6enpyTJzc1N3t7e2rx5s7y9vV/atgAAAABIu547mN25c0e+vr7y9fXV8ePHJVkPDmIymV68umcYN26cOnfuLDc3N6vpV65c0aVLl/Sf//zHarq3t7e++eYbhYWFydHRUTt27JCLi4vq1q1rtClevLjKlCmjHTt2EMwAAAAAvBSJCmYBAQHatGmTfHx8dOjQIeNeZZZAZjKZlD9/fjVt2jTWtVxJbePGjTp37pymTp2qv//+22qev7+/JMUKbCVKlFB4eLiuXLmiEiVKyN/fX25ubrFCZPHixY11AAAAAEByszmY9e3bV3v37jWu54p5dqxUqVJGF8Y+ffqoa9euSVymtcePH+vrr7/WsGHD4rzZdWBgoCTJxcXFarrluWV+UFCQnJ2dYy2fLVs2nTx5MqnLBgAAAIA42RzMdu7cafW8TJkyat68uZo3by43NzeVLl06yYuLz8yZM5UrVy61b9/+pb0mAAAAACSXRHVltHT58/b2Vv/+/VWqVKlkKSoh165d0/z58zV9+nQFBwdLkh49emT8//DhQ2XLlk1S9FD4rq6uxrJBQUGSZMx3cXHRzZs3Y71GYGCg0QYAAAAAkttzDf5hGfSjaNGiatGihZo3b57UdcXr6tWrCg8PV79+/WLN69GjhypVqqRJkyZJir7WrHjx4sZ8f39/ZciQQYULF5YUfS3Z3r17ZTabra4zu3jxol1CJwAAAIC0yeb7mE2aNEkNGzZU+vTpZTabZTab9e+//2r27Nlq166d0e7evXvJUqhFmTJltHDhQqt/I0eOlCSNHTtWn3/+uQoXLqxixYpp48aNVsv6+vqqdu3acnR0lCR5eXkpMDBQe/fuNdpcvHhRp06dkpeXV7JuBwAAAABY2HzGrFWrVmrVqpWCg4O1efNm+fj4aN++fcZgIJYzTjNnztTy5cvVoEEDjRs3LskLdnFxUc2aNeOcV65cOZUrV06SNHjwYH388ccqUqSIatasaQzrv3jxYqN95cqV5enpqU8//VTDhw9XxowZ9f3338vd3V3NmjVL8toBAAAAIC6J7sro7Oys9u3bq3379rp37542btyo9evX6+jRo8ZIjXfv3tWqVauSJZjZqnXr1nr8+LHmzp2rOXPmyM3NTdOmTVPlypWt2k2ePFkTJkzQmDFjFBERIU9PT40aNUrp0yfJvbcBAAAA4JleKH3kypVLXbt2VdeuXXXjxg2tX79evr6+On36dFLVZ5OaNWvq7NmzsaZ36NBBHTp0SHBZZ2dnjR8/XuPHj0+u8gAAAAAgQUl2Wih//vzq27ev+vbtK39/f/n6+ibVqgEAAAAgVXvuYHbr1i2dOXNGwcHBcnZ2VunSpZU3b15J0aMdDho0KMmKBAAAAIDULNHB7MSJE5o4caIOHToUa16VKlU0fPhwVaxYMUmKAwAAAIC0wObh8iVp27Zt6tq1qw4dOmQM9BHz/0OHDqlr1676888/k7xQAAAAAEitbA5m9+/f18cff6ywsDAjjDk4OChXrlxWN2cODw/XRx99lOz3MwMAAACA1MLmYPbLL7/o4cOHMplM8vDw0C+//KJjx45p9+7dOnbsmBYuXGh0YXz06JF+/fXXZCsaAAAAAFITm4PZ3r17JUllypTR4sWLVaVKFeNeXxkyZFCNGjW0ePFiubu7S5J2796dDOUCAAAAQOpjczC7fPmyTCaT3n777Xhvvuzo6KguXbrIbDbr6tWrSVYkAAAAAKRmNgezoKAgSVKRIkUSbFesWDFJUmBg4PNXBQAAAABpiM3D5YeFhUmKDmjXr1+Pt11AQIAkKSIi4sUqAwAAAIA0wuZgZjabZTKZNGTIEJvbAwAAAACeLdE3mJYSDl0xh84HAAAAADxbooKZLWfBOFMGAAAAAIljczA7c+ZMctYBAAAAAGmWzaMyAgAAAACSB8EMAAAAAOzM5q6MZcqUSdSKTSaTTp06leiCAAAAACCtSfRw+QzuAQAAAABJK1FdGQllAAAAAJD0bD5j5ufnl5x1AAAAAECaZXMwu379uqToa82cnJySrSAAAAAASGts7srYvXt39ezZU+fOnUvOegAAAAAgzeEaMwAAAACwM+5jBgAAAAB2ZvM1ZhanT59WZGSkTW2rV6+e6IIAAAAAIK1JdDAbN26cTe24wTQAAAAA2CbRwYzrzAAAAAAgaSU6mOXOnVuOjo7JUQsAAAAApEmJDmZTpkxRlSpVkqMWAAAAAEiTGJURAAAAAOyMYAYAAAAAdmZzV8YCBQpIkjJmzJhsxQAAAABAWmRzMNu6dWty1gEAAAAAaZbNwey///1volf+4YcfJnoZAAAAAEhrbA5mc+bMkclkStTKCWYAAAAA8GyJGi4/MTeXTmyIAwAAAIC0yuZgNmjQoATnb9++XSdOnJDJZEpUgAMAAACAtO6Fg9nmzZs1a9YsnT59WlL0WbUaNWro/fffT5oKAQAAACCVS1RXRguz2SxfX1/NmjVL58+fN86Q1atXT++9956qVKmSpEUCAAAAQGqWqGAWGRmp33//XXPmzNG///4rs9ksk8mkJk2a6L333lO5cuWSq04AAAAASLVsDma//vqrfvzxR12/fl1ms1kODg7y9vbWgAED9NprryVnjQAAAACQqtkczMaOHWsM7GEymVS6dGlJ0qxZs+JdZtKkSS9eIQAAAACkcom+xswyDP7p06eNAT/iQzADAAAAgGfjPmYAAAAAYGc2B7MJEyYkZx0AAAAAkGbZHMzatm2bnHUAAAAAQJrlkNQrvHDhgqZMmaIWLVok9aoBAAAAIFV6rhtMP+3q1avy9fWVj4+Pzp07lxSrBAAAAIA047mD2Z07d+Tr6ytfX18dP35ckvXgIAz+AQAAAAC2SVQwCwgI0KZNm+Tj46NDhw4pKipK0v8CmclkUv78+dW0aVM1bNgw6asFAAAAgFTI5mDWt29f7d27V5GRkZKsz46VKlXK6MLYp08fde3aNYnLBAAAAIDUy+ZgtnPnTqvnZcqUUfPmzdW8eXO5ubmpdOnSSV4cAAAAAKQFierKaLluzNvbW/3791epUqWSpSgAAAAASEuea/APy6AfRYsWVYsWLdS8efOkrgsAAAAA0gyb72M2adIkNWzYUOnTp5fZbJbZbNa///6r2bNnq127dka7e/fuJUuhAAAAAJBa2RzMWrVqpRkzZmjPnj36v//7P9WpU0cODg5GSLN0c5w5c6Y8PT01atSoZCsaAAAAAFITm4OZhbOzs9q3b6/58+drx44dGj16tCpXrixJRki7e/euVq1aleTFAgAAAEBq9Nw3mJakXLlyqWvXruratatu3Lih9evXy9fXV6dPn06q+gAAAAAg1XuhYBZT/vz51bdvX/Xt21f+/v7y9fVNqlUDAAAAQKpmczCLiIjQ+fPnJUkFChSQi4tLrDZBQUG6fv26JGnAgAFJVCIAAAAApG42X2Pm6+urtm3bqkePHoqIiIizTUREhLp37662bdtyxgwAAAAAbJSoYGY2m9WuXTvlzJkzzjY5c+ZU27ZtZTabtW7duiQrEgAAAABSM5uD2T///COTyaTq1asn2K5mzZqSpAsXLrxYZQAAAACQRtgczO7cuSNJypo1a4LtLPPv3r37AmUBAAAAQNphczDLnDmzpOgzZwk5d+6cJClLliwvUBYAAAAApB02B7PXXntNZrNZP/74o3H27Gl37tzR/PnzZTKZVLJkySQrEgAAAABSM5uHy2/SpIkOHjyo27dvq1WrVurVq5eqVq2qPHny6Pbt2zp8+LB+/vlnBQYGymQyqWnTpslZNwAAAACkGjYHs06dOmnx4sW6du2agoKCNHXq1FhtzGazJKlw4cLq1KlT0lUJAAAAAKlYoq4xmzVrlvLlyycpOoRZ/lmeS9E3n545c6YyZcqUDOUCAAAAQOpjczCTpJIlS+q3335Tv379VLhwYWO62WxW4cKF1b9/f61Zs0YlSpRI8kIBAAAAILWyuSujRbZs2fThhx/qww8/1KNHjxQcHCxnZ2dGYQQAAACA55ToYBZTlixZCGQAAAAA8IIS1ZURAAAAAJD0CGYAAAAAYGcEMwAAAACwM4IZAAAAANgZwQwAAAAA7IxgBgAAAAB2RjADAAAAADtLccFsw4YNeu+99+Tl5SUPDw+1adNGK1eulNlstmq3YsUKNW/eXBUqVNAbb7yhbdu2xVpXcHCwPv30U9WoUUOVK1fWkCFDdPv27Ze1KQAAAAAgKQUGs59//lmZM2fWiBEjNHPmTHl5eWn06NGaPn260cbHx0ejR49Wy5YtNXfuXHl4eGjQoEE6evSo1bo++OAD7d69W1988YW+++47Xbx4UX379lVERMRL3ioAAAAAaVl6exeQWDNnzlTOnDmN57Vr11ZAQIB++uknvf/++3JwcNCUKVPUqlUrffDBB5KkWrVq6dy5c5o+fbrmzp0rSTpy5Ih27dqlefPmydPTU5Lk5uYmb29vbd68Wd7e3i992wAAAACkTSnujFnMUGZRpkwZhYSE6NGjR7py5YouXbqkli1bWrXx9vbW3r17FRYWJknasWOHXFxcVLduXaNN8eLFVaZMGe3YsSN5NwIAAAAAYkhxwSwuhw4dUt68eeXk5CR/f39J0We/YipRooTCw8N15coVSZK/v7/c3NxkMpms2hUvXtxYBwAAAAC8DCk+mB08eFC+vr7q3bu3JCkwMFCS5OLiYtXO8twyPygoSM7OzrHWly1bNqMNAAAAALwMKTqY3bx5U8OGDVPNmjXVo0cPe5cDAAAAAM8lxQazoKAg9e3bV9mzZ9fUqVPl4BC9KdmyZZMUPRT+0+1jzndxcVFISEis9QYGBhptAAAAAOBlSJHBLDQ0VP3791dwcLB+/PFHqy6JxYsXl6RY14n5+/srQ4YMKly4sNHu4sWLse5/dvHiRWMdAAAAAPAypLhgFhERoQ8++ED+/v768ccflTdvXqv5hQsXVrFixbRx40ar6b6+vqpdu7YcHR0lSV5eXgoMDNTevXuNNhcvXtSpU6fk5eWV/BsCAAAAAP9firuP2dixY7Vt2zaNGDFCISEhVjeNLlu2rBwdHTV48GB9/PHHKlKkiGrWrClfX18dP35cixcvNtpWrlxZnp6e+vTTTzV8+HBlzJhR33//vdzd3dWsWTM7bBkAAACAtCrFBbPdu3dLkr7++utY8/z8/FSoUCG1bt1ajx8/1ty5czVnzhy5ublp2rRpqly5slX7yZMna8KECRozZowiIiLk6empUaNGKX36FPe2AAAAAEjBUlwC2bp1q03tOnTooA4dOiTYxtnZWePHj9f48eOTojQAAAAAeC4p7hozAAAAAEhtCGYAAAAAYGcEMwAAAACwM4IZAAAAANgZwQwAAAAA7IxgBgAAAAB2RjADAAAAADsjmAEAAACAnRHMAAAAAMDOCGYAAAAAYGcEMwAAAACwM4IZAAAAANgZwQwAAAAA7IxgBgAAAAB2RjADAAAAADsjmAEAAACAnRHMAAAAAMDOCGYAAAAAYGcEMwAAAACwM4IZAAAAANgZwQwAAAAA7IxgBgAAAAB2RjADAAAAADsjmAEAAACAnRHMAAAAAMDOCGYAAAAAYGcEMwAAAACwM4IZAAAAANgZwQwAAAAA7IxgBgAAAAB2RjADAAAAADsjmAEAAACAnRHMAAAAAMDOCGYAAAAAYGcEMwAAAACwM4IZAAAAANgZwQwAAAAA7IxgBgAAAAB2lt7eBQAAAAAp1bVr1zR79mzt2rVLt2/fVtasWVW4cGE1bdpU/fv3N9rNmTNHO3fu1MWLFxUQECAHBwflz59fdevWVb9+/ZQvXz47bgVeBQQzAAAA4DkcOnRI/fr1U0hIiDEtICBAAQEBCgwMtApmK1as0OXLl62Wv3Tpki5duqTNmzdr3bp1ypEjx0urHa8eghkAAACQSEFBQRo6dKhCQkKULl06dejQQfXq1VPGjBl1+fJlXbx40ap91apV1alTJxUrVkxZsmTRsWPHNH36dIWHh+vOnTvatGmTOnfubKetwauAYAYAAAAk0vLly3Xnzh1J0qBBg/T+++8n2P7rr7+2el6nTh2dOHFCfn5+kqSHDx8mT6FIMRj8AwAAAEikbdu2GY+joqL0+uuvq2LFimrYsKEmTZqkJ0+exLtsaGio9u3bpyNHjhjTatasmaz14tXHGTMAAAAgkc6fP288njp1qvH4+vXrmjNnjk6dOqUff/xRJpPJmLdjxw717dvXaj2urq4aNmyYypcvn/xF45XGGTMAAAAgkYKDg43H2bJl08SJEzVx4kRly5ZNkrRr1y6jm2JC0qdPr6ioqGSrEykHwQwAAABIJEdHR+Px22+/rTfffFNvvvmm1QAee/futVrGw8NDS5Ys0Zw5czRw4EA5Ojrqxo0bGjVqlFXXSKRNdGUEAAAAEil//vzy9/eXJBUoUMCYHvNxzGH0JcnFxUXVqlWTJNWvX1+SNH36dEnS+vXr1bBhw2StGa82zpgBAAAAiVSlShXj8fXr143HN27cMB5bbhodGhoa5zpiXn8WFBSU1CUiheGMGQAAAJBIHTp00KpVq2Q2m7V06VIVL15ckrR06VKjTfPmzSVJvr6+WrBggVq1aqXixYsrY8aMOnbsmObOnWu0LVu27MvdALxyCGYAAABAInl4eKh3796aN2+eAgIC9Mknn1jN79u3r1XYOnPmjM6cORPnuooXL67evXsna7149RHMAAAAgOfwySefqFSpUlq8eLExfH6pUqXUrVs3vfHGG0a7SpUqqVOnTjpy5Ihu3bqlkJAQZc2aVW5ubmrcuLG6du0qJycne20GXhEEMwAAAOA5WUZjTEiJEiX05ZdfvpyCkGIx+AcAAAAA2BnBDAAAAADsjK6MAAAAKdzly5d19+5de5cBpCi5c+dWkSJF7F2GgWAGAACQgl2+fFnupcso9PEje5cCpCiZMmfR2TOnX5lwRjADAABIwe7evavQx4+Ut/4ncsxW2N7lAClCWOAV3dr+je7evUswAwAAQNJxzFZYmXK/Zu8yADwnBv8AAAAAADsjmAEAAACAnRHMAAAAAMDOCGYAAAAAYGcEMwAAAACwM4IZAAAAANgZwQwAAAAA7IxgBgAAAAB2RjADAAAAADsjmAEAAACAnRHMAAAAAMDOCGYAAAAAYGcEMwAAAACwM4IZAAAAANgZwQwAAAAA7IxgBgAAAAB2RjADAAAAADsjmAEAAACAnRHMAAAAAMDOCGYAAAAAYGdpPphduHBB77zzjjw8PFS3bl198803CgsLs3dZAAAAANKQ9PYuwJ4CAwPVs2dPFStWTFOnTtWtW7f09ddfKzQ0VGPGjLF3eQAAAADSiDQdzJYuXaqHDx9q2rRpyp49uyQpMjJSY8eOVf/+/ZU3b177FggAAAAgTUjTXRl37Nih2rVrG6FMklq2bKmoqCjt3r3bfoUBAAAASFPSdDDz9/dX8eLFraa5uLjI1dVV/v7+dqoKAAAAQFqTprsyBgUFycXFJdb0bNmyKTAw8LnWefv2bUVGRqpx48YvWl6CwsLCVKxYMd1e9J3upk/TP0YgUaIiIlSsWDENHTpUjo6O9i7nhVi+B0wOETKZguxdDpBimM1mmbOnju8B6X/fBen/mSfzBfYJAFtkjHo5+wM3btxQunTpbGrLpzeJZcyY8aWM6ujo6BjrbB8AG+XKbu8KkgTfAwAkvguA55cz2V8hffr0Nge/NB3MXFxcFBwcHGt6YGCgsmXL9lzrPHjw4IuWBQAAACCNSdPXmBUvXjzWtWTBwcG6c+cOR54AAAAAvDRpOph5eXlpz549Cgr637UZGzdulIODg+rWrWvHygAAAACkJSaz2Wy2dxH2EhgYqFatWsnNzU39+/c3bjD9+uuvc4NpAAAAAC9Nmg5mknThwgV99dVXOnLkiLJmzao2bdpo2LBhqWKUJgAAAAApQ5oPZgAAAABgb2n6GjMAAAAAeBUQzAAAAADAzghmAAAAAGBnBDMAAAAAsDOCGQAAAADYGcEMAAAAAOyMYAYAAAAAdkYwQ5ozYMAANWvWLN75ixYtkru7uy5fvpwkr3f16lVNnTpVt27dSpL1AbCf0NBQtWzZUhMnTrR3KcArY+rUqXJ3dzf+1axZU2+//ba2b99u79JeKfv27ZO7u7tOnDiRqHlIOwhmSHNat26tf//9V8ePH49zvo+Pjzw8PFSkSJEkeb1r165p2rRpun37dpKsD7DF1KlTVblyZXuXkaCpU6fq8OHDsaa7u7tr3rx5dqgo+kCKu7u7Nm7cGOf87777Tvnz59fHH3/8kiuLLeaOcPny5eXp6ak+ffpoxYoVCg8Pt3d5Se7p34vu3burf//+dqwIMWXKlEnLli3TsmXL9NVXX+nJkycaMGBAnJ9xAHFLb+8CgJetcePGypIli9avX6+KFStazbt69aqOHDmiUaNG2ak6IO2YNm2asmTJoipVqlhNX7ZsmQoUKGCXmvLkyaNly5apWLFisebt2bNHO3bs0IoVK5QuXbqXX1wcunfvrtatWysiIkK3b9/Wzp079cUXX2jFihWaP3++nJyc7F0i0ggHBwd5eHgYzytVqqT69evrt99+i/UZt5fQ0FBlypTJ3mUA8eKMGdKczJkzq3HjxtqwYYOioqKs5vn4+ChdunTy9vbWzZs39fHHH6tmzZqqWLGiunbtqpMnT1q1b9Sokb788kstWbJEDRs2VNWqVfX+++/r/v37kqK7JvTo0UOS9NZbbxlHtyXp0aNH+vLLL9W8eXNVqlRJjRo10pgxYxQcHGz1Gn5+fmrXrp0qV66satWqqV27dnQPQarm4eGhPHny2OW1HR0d5eHhoezZs8eaV6dOHW3evFnZsmV7+YXFI3/+/PLw8FC1atXk7e2tCRMmaObMmTpx4oS+/vpre5dnCA0NTdR0pHx58+ZVzpw5df36davpR44cUY8ePeTh4aGqVavqo48+0r1796zahIWF6fvvv1fjxo1Vvnx5eXl5acSIEcb8uM6Wnj59Wu7u7tq3b58xzd3dXXPmzNG3336runXrqnbt2pKkf/75R3379lXNmjVVqVIlNW/eXHPnzrVa3+bNm9WmTRtVqFBBnp6emjBhgp48eWLMDw8P18SJE9WgQQPjjPWAAQNi/Q1/EXH1Hvj555+N/Qjpf10gd+7cqaFDh6py5cpq0KCB1q1bJ0lauHChGjRooBo1auizzz5TWFiYsezt27c1cuRINW7cWBUrVlSzZs303//+16qNpY65c+dq6tSpqlOnjmrWrKmRI0fq0aNHVu3Onj2rPn36GD/bIUOGxPr5r1y5Uq1atVLFihWNLq/x9WBKiwhmSJNef/113b592+oLXJLWr1+vOnXqKH369OrSpYvOnDmj0aNHa+rUqcqcObN69uwZ6w/I1q1btXXrVo0ZM0afffaZDhw4oK+++kqSVK5cOY0ZM0aSNGHCBKObhxS9QxIZGalhw4Zp7ty5Gjp0qA4cOKD333/fWPfly5c1dOhQvfbaa5o2bZq+//57tWzZUoGBgcn59iAVsnTR+/333/Xll1+qevXq8vT01MSJExURESEp/mscIiMjVbduXU2aNMmYduHCBb333nuqWrWqPDw81K9fv1jXZSb0B9iyY/HNN98YBywsn8end0bMZrOmTZumunXrqnLlyhoyZIj27NkTayds/vz5at++vapWraratWurf//+unjxYqz34siRI+rdu7eqVKmiypUrq0OHDtq9e7fV+xSzK2NUVJRmzJihRo0aqXz58mrRooWWLl1qtU5L19GzZ8/q7bffVqVKldS6dWvt3LkzwZ/L4MGD1blz51jTf/nlF1WoUEEBAQEJLh8XLy8vNWvWTL/99ptCQkKM6bYcbHrWgaDffvtNb7/9tmrUqKHq1aure/fusXaqLO/F8ePH1alTJ1WoUEFLlizR6tWr5e7uriNHjuidd96Rh4eHvvnmG0m27dDZ4sCBA+rcubPxOzdy5Mjneg/x4h4+fKjAwEAVKlTImHbkyBF1795dzs7O+v777/XVV1/pxIkTVn/3pOjPxc8//6z27dtrzpw5+uSTT2KFAFstXLhQly5d0v/93//p22+/lRR9rXlQUJD+7//+T7Nnz1afPn30+PFjYxk/Pz8NGTJEJUuW1PTp0/Xuu+9q6dKl+s9//mO0mT17tpYuXaq+fftq/vz5Gj16tPLkyRMr1MQlKipKERERVv+ePlCcWF988YWxr1CpUiV98skn+vbbb7Vr1y6NHTtWQ4YM0e+//6758+cbyzx48EDZs2fXyJEj9eOPP+rdd9/VmjVr9Pnnn8da/5IlS3Tp0iV9/fXXGjhwoNatW6cZM2YY82/cuKFu3brpwYMH+vbbbzV27Fj9/fff6tatm/E9dODAAX322Wfy8vLSnDlzNHHiRNWuXTtJw2xKR1dGpEl169ZVzpw55ePjYxxBO3funM6dO6c+ffpowYIFCgoK0ooVK5QrVy5JUu3atdW8eXPNmzdPn3zyibEus9msmTNnytHRUVL0NWWzZ89WVFSUnJycVLJkSUnSa6+9pgoVKhjL5cyZU2PHjjWeR0REqFChQurSpYsuXrwoNzc3nTp1SuHh4Ro9erTRJalevXrJ++YgVZs8ebIaN26syZMn68iRI5o6daqKFCmit99+W9WrV1eePHnk6+tr9bv6119/6e7du2rdurUk6cqVK+rcubNee+01ff311zKZTJo1a5Z69eqljRs3ytHR0fgD3Lt3b9WvX1+hoaE6fvy48Qd42bJl6tSpk9EVT5LxWXnaokWLNG3aNL377ruqVauW/vrrrzi7G9+8eVPdunVTgQIFFBISoqVLl6pz587atGmTcQbs0KFD6tmzpzw8PDRu3Di5uLjo5MmTCYaAb775RgsXLtR7772nypUr688//9Tnn3+uiIgIdevWzWgXHh6ujz/+WD169ND777+vuXPnasiQIdq6daty5MgR57o7dOigvn37yt/fX8WLFzemr1q1Sk2bNo3zzJ0tPD09tXHjRp06dUo1atRQYGCgunTpoixZsmj06NFydnbWokWL1LNnT23evFm5cuUyDgS1atVKH330kaKionTmzBmrA0FXr17Vm2++qSJFiigsLEw+Pj7q2rWr1q5dKzc3N6v34qOPPlKvXr00bNgwZc+eXadOnZIkffTRR+rUqZP69++vzJkzGzt0hQsX1rfffqsnT57o+++/V7du3bR27Vqbu2OePHlS77zzjmrWrKkffvhBd+/e1aRJk3T+/HktXbr0lel+mppZDvLcvn1b3377rbJmzWr0GpGkSZMmqXz58po2bZpMJpMkqVSpUmrdurW2b9+u+vXra/fu3frzzz81adIk47tBktXjxMiWLZvV692/f19Xr17VZ599pkaNGkmSatWqZbXMtGnT5OHhYRyM8vLyUubMmTVmzBidPXvWOIDl6emprl27Gss1b97cppo6duz4XNuSkBYtWmjQoEGSpIoVK+qPP/6Qj4+P/vjjD2XIkEGStH//fm3cuFEDBgyQFH0QbPjw4cY6qlSposyZM2vEiBEaM2aMMmfObMxzdXW1ej9OnTqlTZs2Gdfb/vzzz4qIiND8+fON760yZcqoVatWWrNmjXEQJ3v27Fav2aBBgyR/L1IyghnSpPTp06tFixby8fHRmDFj5OjoKB8fH2XOnFlNmzZV7969VbNmTWXLls34Q+Pg4KDq1avHOptQvXp1I5RJUokSJRQeHq579+7J1dU1wTp+++03/fzzz/r333+tjgZeunRJbm5ucnd3V7p06fTxxx+rY8eOql69upydnZPwnUBaU7FiRSPU1K1bV/v27dOmTZv09ttvy8HBQd7e3vL19dUnn3xi7MisX79er732mnGWa9q0acqWLZt++uknZcyYUVL0H/TGjRtrxYoV6tq16zP/AFuuRbF0xYtPZGSk5syZo3bt2hk7AJ6ennrw4IFWrlxp1fbTTz+1Ws7SdWnTpk3q1KmTJOnbb79V0aJFtWDBAmNH3dPTM97Xv3//vhYvXqw+ffpo8ODBVq8/ffp0vf3228Z6LMGsfv36kiQ3Nzc1btxYO3bsUJs2beJcv6enpwoUKKBVq1YZR+PPnTunkydP6sMPP4y3rmfJly+fJOnu3buSZNPBJlsOBFl2/KToo/5169bV8ePHtWbNGqt6w8PDNWzYMHl7exvTLMGsc+fO6tevnzF9woQJz9yhs8WsWbPk6uqqWbNmGTui+fPnV58+fbR9+3ZjJxzJ49GjRypXrpzxPF26dJoxY4ZxwOHx48c6fPiwPvnkE0VGRhrtihUrpvz58+vEiROqX7++9u7dq8yZM6tVq1ZJUpeXl5fxXSZJOXLkUMGCBfXf//5XgYGBql27tvF5kaLP9J0+fdrqu0uSvL29NWbMGB06dEju7u4qW7as5s2bp6lTp6p+/foqX768HBxs64g2ceJElShRwmra33//HeeZKlvVrVvXeOzs7KycOXOqWrVqxmdBin6vY/YyMJvNWrBggZYvX66rV69addW8cuWKSpUqZTyvU6eO1euVKFFCPj4+xvODBw+qZs2aVgeTSpQoodKlS+vQoUPq3r27ypYtq4CAAI0YMUKvv/66EQTxP3RlRJrVunVrBQYGGl2N1q9fr0aNGilr1qx68OCBtmzZonLlyln9+/3333Xz5k2r9bi4uFg9t4S0mF9wcfnjjz80fPhwVaxYUZMnT9by5cs1ffp0q2Xd3Nw0a9YsBQcHa9CgQapdu7YGDBjwXF18ACl2CClRooTV73SrVq108+ZNHTp0SFL0tR5btmyx2knavXu3GjVqpHTp0hndcFxcXFS2bFmja1zMP8C7d++26iaUGDdv3tSdO3di7VQ3btw4VtujR48aZ0zKli2rSpUq6dGjR7p06ZKk6B3DY8eO6c0337T57Mnx48cVHh6uFi1aWE1v2bKl7t+/b6xbij54YzkDL0mFChVSpkyZErxVhoODg9q3b6/ff//dOAi0atUqFSxY0GpdiWU2m62e79692+pgU0RERKyDTTEPBG3dujXO7kUXLlzQwIEDVadOHZUpU0blypXTxYsXrd4HC0tAfdrTR8iftUNnq4MHD6px48ZWO6Kenp5ycXFJ1HrwfDJlyqSVK1dqxYoV+vbbb+Xq6qrhw4cbIxIHBQUpMjJSEyZMiPW39fr167px44YkKSAgQK6urlZh6kVYDkRYmEwmzZs3T8WLF9eXX36p+vXrq127djpw4IAkKTg4WGazOdZyzs7OcnR0NM4gv/fee+rbt6/WrFmjDh06qG7dupo2bVqsz15cSpQooQoVKlj9i3nG+Xk8fdDW0dEx1v5JhgwZrLpaLliwQBMnTlTjxo01Y8YMrVixwrj84ul9mGetKygoSLlz545VV65cuYz3rHbt2vrmm2/0zz//qE+fPqpVq5Y++eQTuhvHwBkzpFlVqlRRwYIF5ePjo1y5chldG6Torg/16tXT0KFDYy0X8+zYi9i4caPKlCmjL7/80pi2f//+WO28vLzk5eWlkJAQ7dixQxMmTNDIkSO1YMGCJKkDacvTf7yf/uNasWJFFSlSROvXr1e1atW0Y8cOBQUFWXUjevDggRYsWBDn76Blp9jyB3jhwoXq06ePMmbMqObNm+vTTz9NVPe8O3fuSIru+hvT0ztN169fV+/evVW+fHmNHTtWefLkUYYMGdS/f39jByMoKEhRUVGJGljEskPx9A6H5XnMHYpMmTLF+n7IkCHDMw/SvPXWW5oxY4a2b98uLy8vrV27Vl26dLH56HtcLGHQctb+wYMHOnr0qNUZDQvLrUEsB4Jmz56tQYMGycHBQZ6enhozZozRPbR3797KmTOnRowYoQIFCihjxowaNWpUrG3MnDmzsmbNGmdtT7+XQUFBKlOmTKx2MXfobBEUFBTr9+J51oPn4+DgYHSBrlixotzc3NSxY0dNnz5dY8eOlbOzs0wmk/r3768mTZrEWt7S3Td79uy6c+eOzGZzvOHM0dEx1i0h4vsZx7UONzc3TZkyReHh4Tpy5Ij++9//asCAAdqxY4dRp2UQL4vg4GCFhYUZg/84Ojpq8ODBGjx4sP7991+tWrVKU6dOVaFChfTmm28m/GbZKK7tDAoKSpJ1S9H7IY0aNdJHH31kTLtw4cJzrStbtmyxrsGXpHv37lmNctumTRu1adNG9+/fl5+fnyZMmKD06dNr/Pjxz/W6qQ3BDGmWyWRS69attXDhQmXKlEnZs2c3uu3UqVNHa9euVYkSJZQlS5YXeh3LjurTOy6hoaFWR3YlGaMoxcXJyUne3t46fvy41q9f/0I1AQlp1aqVli1bplGjRsnX11eVKlVS4cKFjfnZsmVT/fr11aVLl1jLxtwZT4o/wJZg8fRO0tM7ADt37tSjR480bdo048huRESE1c6as7OzHBwcEnVPQUuIvHfvnvLmzWtMt3QRfN5rwGLKly+f6tWrp1WrVikyMlIPHjxQu3btXmidO3fulKOjoxHEbD3YlNCBoKNHj+rmzZuaPXu2SpcubSwTHBxs1RVMintnOD627tC9yHpepZE004oKFSqoVatWWr16tQYNGiRXV1d5eHjI39/f6hrWp9WpU0dz587Vhg0brLrCxpQvXz7t2bPHKrxZBvBJjAwZMqhGjRrq16+f3nvvPd2+fVtubm4qU6aMNm7cqF69ehltN2zYIEmqWrVqrPUULVpUH374oZYtWyZ/f/9E1xGffPnyxQpKe/bsSbL1J3Y/JCFVq1bV8uXLFRgYaHze/P39dfbsWbVv3z5W+5w5c6pDhw7asWNHkr5nKR3BDGla69atNXv2bK1evVqdOnUyvqB69eqldevWqVu3burRo4cKFCig+/fv69ixY8qbN6/Vl/WzFCtWTOnSpdOqVauUPn16pUuXThUqVFCdOnX05Zdfavr06apcubK2b9+uvXv3Wi27dOlSHT16VPXq1ZOrq6uuXr2qtWvXWvUlB5Ja69atNXPmTGPE0WHDhlnNr127tv755x+VLVvWpi6B8f0BtuVsUr58+eTq6io/Pz+ro+xbtmyxahcaGiqTyaT06f/3Z23Dhg1G90BJypIlizw8PPT777+rd+/eNtVeoUIFZciQQRs3blTZsmWt1p0rV65EBYeEdOjQQUOHDtX9+/dVu3ZtFSxY8LnXtWPHDv3xxx/q0KGDcWApsQeb4joQZBnaPuaO3OHDh3Xt2jW99tprz11vYnfoElqPn5+fRowYYfwe7N69W0FBQXHuTCP5vf/++/L19dWCBQv08ccf65NPPlHPnj31wQcfqFWrVnJxcdHNmze1Z88etWvXTjVr1lSdOnVUv359ffrpp7p8+bIqVaqkgIAAbdq0SZMnT5YUPcjGypUr9dVXX6lJkyY6fPiwNm3aZFNNZ86c0cSJE+Xt7a3ChQsrJCREs2fPVsGCBY2zx4MGDdLAgQP18ccf64033tDFixf1/fffq3nz5sa1tu+//77KlSunsmXLKnPmzNq2bZsCAwNjDSTyIpo3b64FCxYYXR3Xrl2bYNfoxKpTp44WLlyoxYsXq1ixYlq7dq3+/fff51pXr169tHr1avXu3Vvvvfeenjx5osmTJyt//vxq27atJGnKlCkKCAhQjRo1lCtXLp07d047d+5M1D5VakcwQ5pWqlQpubu76+zZs3r99deN6Tly5NCyZcs0efJkfffddwoICFCuXLlUqVIlNW3aNFGvkTNnTo0ZM0Y//vij1q5dq4iICJ09e1adO3fW1atXtXjxYs2bN0+enp6aNGmS1WhN7u7u2rZtmyZMmGD0u2/VqlWcR72BpFKyZEm5u7vrq6++0pMnT2IdtR4yZIjeeust9enTRx07dlTu3Ll19+5d7d+/X9WqVVPr1q1t+gNcvHhx+fn5qVq1asqcObPc3NxijcCXLl069evXT+PHj1fu3LlVs2ZN7du3zziIYenuZ9kZGjlypDp37qx//vlHP/30U6zrIiwjBfbq1UtdunRRtmzZ9PfffytHjhx66623Yr0XOXPmVLdu3TRv3jzjHmfbt2/X+vXrNXr06CQb6a9BgwbKkSOH0a3KVjdu3NDRo0cVERGhO3fuaOfOnfr9999VqVIlq8ELbDnY9KwDQR4eHsqSJYvGjh2rfv366datW5o6darVmcTnYcsOnS0GDBigzp07q3///urevbsxKmPFihXjvd4Nyat48eLy9vbWr7/+qv79+6tKlSr65ZdfNHXqVI0cOVLh4eHKly+fatWqpaJFixrLTZ06VdOmTdOyZcs0bdo05cqVy+qApJeXl/7zn/9o8eLFWrNmjby8vDR27FibdvBdXV2VO3duzZ49W7du3ZKzs7OqVaumb7/91vg8N27cWD/88IOmT5+u999/X9mzZ1fHjh2tuvxVqVJFGzZs0E8//aTIyEi5ubnpu+++izVIxot4//33de/ePU2fPl0mk0mdOnVSjx49kuwehQMHDtSDBw80ZcoUSdFBcNSoUcaojYmRP39+LVq0SN98840+/vhjOTg4qG7duhoxYoTxvV6hQgUtWLBAGzZsUEhIiPLly6c+ffrovffeS5LtSRXMAIBUZ8qUKWYPDw/j+ZUrV8ylSpUyb9iwwarduHHjzA0bNoy1/OzZs82lSpUy9+zZM871X7x40Tx06FBzjRo1zOXLlzc3bNjQ/Mknn5jPnTtnNpvN5q1bt5p79uxprlWrlrl8+fLmJk2amKdMmWIODw831nHgwAFz27ZtzRUrVjSXKlXK/Ndff5nNZrO5VKlS5h9//NFoFxUVZZ46daq5du3a5kqVKpkHDBhg9vHxMZcqVcp8+vRpo92aNWvMjRs3NleoUMHcsWNH87Fjx8wNGzY0jx071qr2Q4cOmbt3726uVKmSuXLlyuaOHTua9+zZE+/7FBkZaZ42bZq5QYMG5nLlypmbNWtm/vXXXxN8vy2qVq1qnjJlSpzv4dNGjx5trl69uvnJkyc2tS9VqpTxr1y5cua6deuae/fubV6xYoXV+2xx+/Zt86effmquW7euuVy5cmYvLy/z4MGDzYcOHTKbzWbz4cOHzf369TPmN2jQwDxu3DhzcHCwsY7t27ebW7VqZa5QoYL59ddfN//555/mbt26mfv16/fM92LVqlXmUqVKme/duxdr3unTp83vvPOO8TMZNGiQ+erVq7G2N+bvxdOvazabzfv27TN36tTJXL58eXONGjXMI0aMMD948MCm9xMA7M1kNtswfAwAAK+QyZMn66efftK+ffuUKVMme5fzwqKiotSkSRM1bNhQo0ePtnc5AAA7oCsjAOCVduHCBa1du1aVK1dWhgwZtH//fs2bN09vv/12ig9lYWFhOnPmjDZt2qSbN29a3awWAJC2EMwAAK+0TJky6ciRI/r111/18OFD5c2b1+qGzynZ7du31aFDB+XMmVOjR482bsYLAEh76MoIAAAAAHb2/HevBAAAAAAkCYIZAAAAANgZwQwAAAAA7IxgBgAAAAB2RjADAAAAADtjuHwAQKJNnTpV06ZNM56nT59emTNnlqurq0qXLq22bdvKy8vLapnu3btr//798a6zcePGmjFjhiRp9erVGjlyZKw2WbJkUbFixdS6dWv16NFDGTJksJrfokULXbx40Xi+bNkyeXh4xFpPo0aNdO3aNatpjo6Oypcvn+rUqaP3339fefPm1b59+9SjR4/434gYChYsqK1bt75wLd99951ef/11qzZfffWVFi9ebDz39vbW999/Lyn+9yqmAwcOyMXFRZLk7u5uTK9YsaJWrFhhPL969aoaN24sScqdO7d2794d62edkLZt2+rrr782np85c0YLFizQ/v37defOHaVLl06FChVS/fr11atXL+XOndum9QJAWsAZMwDAC4uIiFBwcLD8/f3l6+urvn37asCAAQoJCUnS13n06JFOnTqlb775Rv369VNUVJQx79SpU1ZBSJJ8fHxsXndYWJguX76spUuXqnPnzi9U+4vUEjMoSVJoaKjWrl373LUk5Pjx49q1a1eyrHvhwoVq27atVq9eratXr+rJkyd69OiRzp07p7lz56pVq1Y6ePBgsrw2AKREnDEDALwQLy8v9e/fX4GBgdq7d6+WLl2q8PBwbdu2TZ988olxFiymAQMGqF69elbTcuTIEef6y5Qpo1GjRikiIkJ79+7VrFmzJEl79uzR5s2b1aJFC0nS+vXrYy27ceNGjRw5Ug4O8R+HHDVqlNzd3XX27FlNnDhR4eHhun79uvz8/NSoUSMtWbLEaHv69GmNGzdOkuTq6qrJkycb8zJmzGg8ft5aJGn//v26fPmyihQpYiwXFBSU4DIWlvfqaVmzZo13mZkzZ8rT0zPe+e3bt1ft2rWN56tWrdLq1asl/e9nb2E5A/bnn3/q//7v/4zp7dq1k7e3tx49eqSFCxfq4MGDCggI0MCBA7V27VrlzZvXpu0DgNSMYAYAeCG5cuVStWrVJEV3R6xbt64GDBggSfLz89PevXutduwlqWjRosYyz+Ls7Gy0rVWrlg4fPmx0iTx48KBatGghs9msDRs2SIoOSJ6envLz89Pt27d14MAB1axZM971lypVSjVq1FCNGjW0e/dubdu2TZJ08+ZNq9eWpMjISOOxo6NjnNvwIrVkzZpVDx8+1MqVK/Xhhx9K+t8ZNMs8W98rWx08eFAHDhxQ9erV45xfoEABFShQwHi+d+9e43HMn31MkyZNMh63a9dOEyZMMJ43bNhQb7zxhi5evKiAgADNnTs3zjAJAGkNXRkBAEmqYcOGqlOnjvE8rrNHL8LZ2dl4HB4eLkk6fPiwrl+/Lin6LE67du2MNonpzhhTnjx5nmu5F6mlVatWkqQ1a9YoMjJSFy5cMLr7tW7d+rnqSUj58uUlRZ81SyqXL1/WuXPnjOe9e/e2mu/o6Khu3boZz/38/JLstQEgJSOYAQCSXMxBLk6fPh1r/siRI+Xu7m71z9I9Lj4RERHauXOndu7caUwrVaqUJOvA07x5c9WrV8/ovrdp0yZFRETEu95z587pwIEDWrRokXG9Va5cudS0adNnb2gcXqSWNm3aKEOGDLp9+7b+/PNP42zZa6+9FufAIU/bv39/rPe1e/fu8bZ/7733JEm7d+/W8ePHbdm8Zzp//rzxOEOGDCpZsmSsNqVLlzYeX79+/ZlnAgEgLSCYAQCSnKurq/H4RQcAsYSNcuXK6d1331VYWJik6C52bdq0UWRkpDZt2iQp+mxMw4YNlTFjRjVo0ECSFBAQoN27d8e7/nHjxqlbt24aN26cwsPDVaNGDS1atEhOTk6JrvVFa8mRI4cxKuIvv/yi3377TZL01ltvJboWW9SrV884axbXtYDPI+bPO3v27DKZTLHa5MyZM95lACCt4hozAECSu3XrlvE4roAT1+Afbm5uNq3bwcFB9evX16hRo+Tk5KTdu3fr7t27kqS6desar9eiRQvj7JWPj4/q169v0/rPnTunwMBAm9o+7a+//nrhWjp27KiNGzcaZ+8cHR3Vpk0b49q3hMQ1+EfMrp9xee+99zRw4EBt27YtSQJgzJ93QECAzGZzrHB2//79eJcBgLSKYAYASHKHDx82HpcpUybW/MQM/mEJGyaTSZkzZ1aRIkWsduRjdh3ctm2b1X26LPz8/PTkyROrkRMtFi5cqHLlymny5MlatGiRAgICNGzYMG3atEmZMmWyqcakqkWS6tSpo4IFCxr3NmvSpEm8I1Y+7XkG/2jcuLFKlSqlc+fOGSNevoiYXRfDw8N1/vx5vfbaa1Ztzp49azzOnz9/gqNGAkBaQVdGAECS2rJli9WNpL29vV9ofZawUbVqVZUtW9YqlIWFhemPP/545jpCQkK0ffv2eOc7OTlpxIgRKlasmKToERmXLl2aqDqTqhaTyaT27dsbzzt06JCoOhLLZDIZ15qdOHHihddXpEgR49o/Sfrpp5+s5oeFhVndLLtJkyYv/JoAkBpwxgwA8ELu3bungwcPKjAwUHv27NGyZcuMeQ0bNlTdunVjLfPvv//GurlwxowZVaFChUS99o4dO4x7fJUrV85qBERJ+ueff4yAtX79ejVr1izedaVPn17vvPOOPv/8c0nSggUL1K1bN6VPb9ufyqSspWPHjoqKilKGDBli3WogIcHBwXHetNnd3T3BLo0tWrTQlClTYt0U+3kNGzbMCHurVq2SyWRSixYt9PjxYy1atEj+/v6SpGzZsundd99NktcEgJSOYAYAeCE7duzQjh07Yk1v0KCBvvvuuziXmTVrVqxucwULFtTWrVsT9dq+vr7G43bt2lkNwy5FX+O0YsUKRUZGavv27Xr48GGC3ebefPNNTZ48WQ8ePND169fl6+urN95446XX4urqqsGDB9v0ujGdPn1aXbt2jTV94cKFCd4/zcHBQf3799eIESMS/ZpxadSokUaMGKFvvvlGUVFRWrlypVauXGnVxsXFRVOnTlW+fPmS5DUBIKWjKyMA4P+1d7cqDgNRAEbvRoSSmPpEVNX3FaJqYiLrAnmtvEJcXi3EZV1hWdgV+3NFz3EDw3Dtx8DMjxVFEXVdx+Vyifv9/gyvv3zUYdu2DyHXdd2nPefzOW63W0RE7Pv+7Z9Zp9MpHo/Hcz3Pc9os/63v+2jb9tfOG8cxlmWJYRiiaZooyzKqqorr9RrTNMW6rl/GIsCreTuO48geAgAA4JW5MQMAAEgmzAAAAJIJMwAAgGTCDAAAIJkwAwAASCbMAAAAkgkzAACAZMIMAAAgmTADAABIJswAAACSCTMAAIBkwgwAACCZMAMAAEj2DoN6qBhwifQeAAAAAElFTkSuQmCC" id="139" name="Google Shape;139;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descr="IMAGEN 1 IBM.png" id="140" name="Google Shape;140;p13"/>
          <p:cNvPicPr preferRelativeResize="0"/>
          <p:nvPr/>
        </p:nvPicPr>
        <p:blipFill rotWithShape="1">
          <a:blip r:embed="rId6">
            <a:alphaModFix/>
          </a:blip>
          <a:srcRect b="0" l="0" r="0" t="0"/>
          <a:stretch/>
        </p:blipFill>
        <p:spPr>
          <a:xfrm>
            <a:off x="155569" y="1158544"/>
            <a:ext cx="4866895" cy="3760783"/>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pic>
        <p:nvPicPr>
          <p:cNvPr descr="IMAGEN 5 IBM.png" id="141" name="Google Shape;141;p13"/>
          <p:cNvPicPr preferRelativeResize="0"/>
          <p:nvPr/>
        </p:nvPicPr>
        <p:blipFill rotWithShape="1">
          <a:blip r:embed="rId7">
            <a:alphaModFix/>
          </a:blip>
          <a:srcRect b="0" l="0" r="0" t="0"/>
          <a:stretch/>
        </p:blipFill>
        <p:spPr>
          <a:xfrm>
            <a:off x="5165525" y="1415150"/>
            <a:ext cx="3888424" cy="3388850"/>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sp>
        <p:nvSpPr>
          <p:cNvPr id="142" name="Google Shape;142;p13"/>
          <p:cNvSpPr txBox="1"/>
          <p:nvPr/>
        </p:nvSpPr>
        <p:spPr>
          <a:xfrm>
            <a:off x="323528" y="260648"/>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ANÁLISIS</a:t>
            </a:r>
            <a:r>
              <a:rPr b="1" lang="es-AR" sz="1800">
                <a:solidFill>
                  <a:schemeClr val="lt1"/>
                </a:solidFill>
                <a:latin typeface="Corbel"/>
                <a:ea typeface="Corbel"/>
                <a:cs typeface="Corbel"/>
                <a:sym typeface="Corbel"/>
              </a:rPr>
              <a:t> DE DATOS- VISUALIZAMOS INFORMACIÓN</a:t>
            </a:r>
            <a:endParaRPr b="1" sz="1800">
              <a:solidFill>
                <a:schemeClr val="l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Sin título.png" id="147" name="Google Shape;147;p14"/>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48" name="Google Shape;148;p14"/>
          <p:cNvSpPr txBox="1"/>
          <p:nvPr/>
        </p:nvSpPr>
        <p:spPr>
          <a:xfrm>
            <a:off x="323528" y="332656"/>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 VISUALIZAMOS INFORMACIÓN</a:t>
            </a:r>
            <a:endParaRPr b="1" sz="1800">
              <a:solidFill>
                <a:schemeClr val="lt1"/>
              </a:solidFill>
              <a:latin typeface="Corbel"/>
              <a:ea typeface="Corbel"/>
              <a:cs typeface="Corbel"/>
              <a:sym typeface="Corbel"/>
            </a:endParaRPr>
          </a:p>
        </p:txBody>
      </p:sp>
      <p:sp>
        <p:nvSpPr>
          <p:cNvPr id="149" name="Google Shape;149;p14"/>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50" name="Google Shape;150;p14"/>
          <p:cNvPicPr preferRelativeResize="0"/>
          <p:nvPr/>
        </p:nvPicPr>
        <p:blipFill rotWithShape="1">
          <a:blip r:embed="rId4">
            <a:alphaModFix/>
          </a:blip>
          <a:srcRect b="0" l="0" r="0" t="0"/>
          <a:stretch/>
        </p:blipFill>
        <p:spPr>
          <a:xfrm>
            <a:off x="7863892" y="0"/>
            <a:ext cx="1280108" cy="980728"/>
          </a:xfrm>
          <a:prstGeom prst="rect">
            <a:avLst/>
          </a:prstGeom>
          <a:noFill/>
          <a:ln>
            <a:noFill/>
          </a:ln>
        </p:spPr>
      </p:pic>
      <p:pic>
        <p:nvPicPr>
          <p:cNvPr descr="LOGO IBM 2.png" id="151" name="Google Shape;151;p14"/>
          <p:cNvPicPr preferRelativeResize="0"/>
          <p:nvPr/>
        </p:nvPicPr>
        <p:blipFill rotWithShape="1">
          <a:blip r:embed="rId4">
            <a:alphaModFix/>
          </a:blip>
          <a:srcRect b="0" l="0" r="0" t="0"/>
          <a:stretch/>
        </p:blipFill>
        <p:spPr>
          <a:xfrm>
            <a:off x="7863892" y="0"/>
            <a:ext cx="1280108" cy="980728"/>
          </a:xfrm>
          <a:prstGeom prst="rect">
            <a:avLst/>
          </a:prstGeom>
          <a:noFill/>
          <a:ln>
            <a:noFill/>
          </a:ln>
        </p:spPr>
      </p:pic>
      <p:pic>
        <p:nvPicPr>
          <p:cNvPr descr="IMAGEN 3 IBM.png" id="152" name="Google Shape;152;p14"/>
          <p:cNvPicPr preferRelativeResize="0"/>
          <p:nvPr/>
        </p:nvPicPr>
        <p:blipFill rotWithShape="1">
          <a:blip r:embed="rId5">
            <a:alphaModFix/>
          </a:blip>
          <a:srcRect b="0" l="0" r="0" t="0"/>
          <a:stretch/>
        </p:blipFill>
        <p:spPr>
          <a:xfrm>
            <a:off x="323527" y="1158519"/>
            <a:ext cx="4825144" cy="3672408"/>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pic>
        <p:nvPicPr>
          <p:cNvPr descr="IMAGEN 4 IBM.png" id="153" name="Google Shape;153;p14"/>
          <p:cNvPicPr preferRelativeResize="0"/>
          <p:nvPr/>
        </p:nvPicPr>
        <p:blipFill rotWithShape="1">
          <a:blip r:embed="rId6">
            <a:alphaModFix/>
          </a:blip>
          <a:srcRect b="0" l="0" r="0" t="0"/>
          <a:stretch/>
        </p:blipFill>
        <p:spPr>
          <a:xfrm>
            <a:off x="5278750" y="1327675"/>
            <a:ext cx="3748875" cy="3503250"/>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Sin título.png" id="158" name="Google Shape;158;p15"/>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59" name="Google Shape;159;p15"/>
          <p:cNvSpPr txBox="1"/>
          <p:nvPr/>
        </p:nvSpPr>
        <p:spPr>
          <a:xfrm>
            <a:off x="323528" y="332656"/>
            <a:ext cx="3888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a:t>
            </a:r>
            <a:endParaRPr b="1" sz="1800">
              <a:solidFill>
                <a:schemeClr val="lt1"/>
              </a:solidFill>
              <a:latin typeface="Corbel"/>
              <a:ea typeface="Corbel"/>
              <a:cs typeface="Corbel"/>
              <a:sym typeface="Corbel"/>
            </a:endParaRPr>
          </a:p>
        </p:txBody>
      </p:sp>
      <p:sp>
        <p:nvSpPr>
          <p:cNvPr id="160" name="Google Shape;160;p15"/>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61" name="Google Shape;161;p15"/>
          <p:cNvPicPr preferRelativeResize="0"/>
          <p:nvPr/>
        </p:nvPicPr>
        <p:blipFill rotWithShape="1">
          <a:blip r:embed="rId4">
            <a:alphaModFix/>
          </a:blip>
          <a:srcRect b="0" l="0" r="0" t="0"/>
          <a:stretch/>
        </p:blipFill>
        <p:spPr>
          <a:xfrm>
            <a:off x="7863892" y="0"/>
            <a:ext cx="1280108" cy="980728"/>
          </a:xfrm>
          <a:prstGeom prst="rect">
            <a:avLst/>
          </a:prstGeom>
          <a:noFill/>
          <a:ln>
            <a:noFill/>
          </a:ln>
        </p:spPr>
      </p:pic>
      <p:pic>
        <p:nvPicPr>
          <p:cNvPr descr="IMAGEN 6 IBM.png" id="162" name="Google Shape;162;p15"/>
          <p:cNvPicPr preferRelativeResize="0"/>
          <p:nvPr/>
        </p:nvPicPr>
        <p:blipFill rotWithShape="1">
          <a:blip r:embed="rId5">
            <a:alphaModFix/>
          </a:blip>
          <a:srcRect b="0" l="0" r="0" t="0"/>
          <a:stretch/>
        </p:blipFill>
        <p:spPr>
          <a:xfrm>
            <a:off x="323525" y="1052751"/>
            <a:ext cx="4664851" cy="3819550"/>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pic>
        <p:nvPicPr>
          <p:cNvPr descr="IMAGEN 2 IBM.png" id="163" name="Google Shape;163;p15"/>
          <p:cNvPicPr preferRelativeResize="0"/>
          <p:nvPr/>
        </p:nvPicPr>
        <p:blipFill rotWithShape="1">
          <a:blip r:embed="rId6">
            <a:alphaModFix/>
          </a:blip>
          <a:srcRect b="0" l="0" r="0" t="0"/>
          <a:stretch/>
        </p:blipFill>
        <p:spPr>
          <a:xfrm>
            <a:off x="5164075" y="1412775"/>
            <a:ext cx="3818525" cy="3459525"/>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sp>
        <p:nvSpPr>
          <p:cNvPr id="164" name="Google Shape;164;p15"/>
          <p:cNvSpPr txBox="1"/>
          <p:nvPr/>
        </p:nvSpPr>
        <p:spPr>
          <a:xfrm>
            <a:off x="323528" y="332656"/>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ANÁLISIS</a:t>
            </a:r>
            <a:r>
              <a:rPr b="1" lang="es-AR" sz="1800">
                <a:solidFill>
                  <a:schemeClr val="lt1"/>
                </a:solidFill>
                <a:latin typeface="Corbel"/>
                <a:ea typeface="Corbel"/>
                <a:cs typeface="Corbel"/>
                <a:sym typeface="Corbel"/>
              </a:rPr>
              <a:t> DE DATOS- VISUALIZAMOS INFORMACIÓN</a:t>
            </a:r>
            <a:endParaRPr b="1" sz="1800">
              <a:solidFill>
                <a:schemeClr val="lt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Sin título.png" id="169" name="Google Shape;169;p16"/>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70" name="Google Shape;170;p16"/>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71" name="Google Shape;171;p16"/>
          <p:cNvPicPr preferRelativeResize="0"/>
          <p:nvPr/>
        </p:nvPicPr>
        <p:blipFill rotWithShape="1">
          <a:blip r:embed="rId4">
            <a:alphaModFix/>
          </a:blip>
          <a:srcRect b="0" l="0" r="0" t="0"/>
          <a:stretch/>
        </p:blipFill>
        <p:spPr>
          <a:xfrm>
            <a:off x="7863892" y="0"/>
            <a:ext cx="1280108" cy="980728"/>
          </a:xfrm>
          <a:prstGeom prst="rect">
            <a:avLst/>
          </a:prstGeom>
          <a:noFill/>
          <a:ln>
            <a:noFill/>
          </a:ln>
        </p:spPr>
      </p:pic>
      <p:sp>
        <p:nvSpPr>
          <p:cNvPr id="172" name="Google Shape;172;p16"/>
          <p:cNvSpPr txBox="1"/>
          <p:nvPr/>
        </p:nvSpPr>
        <p:spPr>
          <a:xfrm>
            <a:off x="0" y="1484784"/>
            <a:ext cx="9144000" cy="830997"/>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s-AR" sz="4800">
                <a:solidFill>
                  <a:schemeClr val="lt1"/>
                </a:solidFill>
                <a:latin typeface="Corbel"/>
                <a:ea typeface="Corbel"/>
                <a:cs typeface="Corbel"/>
                <a:sym typeface="Corbel"/>
              </a:rPr>
              <a:t>PLANTEAMOS </a:t>
            </a:r>
            <a:r>
              <a:rPr b="1" lang="es-AR" sz="4800">
                <a:solidFill>
                  <a:schemeClr val="lt1"/>
                </a:solidFill>
                <a:latin typeface="Corbel"/>
                <a:ea typeface="Corbel"/>
                <a:cs typeface="Corbel"/>
                <a:sym typeface="Corbel"/>
              </a:rPr>
              <a:t>HIPÓTESIS</a:t>
            </a:r>
            <a:r>
              <a:rPr b="1" lang="es-AR" sz="4800">
                <a:solidFill>
                  <a:schemeClr val="lt1"/>
                </a:solidFill>
                <a:latin typeface="Corbel"/>
                <a:ea typeface="Corbel"/>
                <a:cs typeface="Corbel"/>
                <a:sym typeface="Corbel"/>
              </a:rPr>
              <a:t> </a:t>
            </a:r>
            <a:endParaRPr b="1" sz="4800">
              <a:solidFill>
                <a:schemeClr val="lt1"/>
              </a:solidFill>
              <a:latin typeface="Corbel"/>
              <a:ea typeface="Corbel"/>
              <a:cs typeface="Corbel"/>
              <a:sym typeface="Corbel"/>
            </a:endParaRPr>
          </a:p>
        </p:txBody>
      </p:sp>
      <p:pic>
        <p:nvPicPr>
          <p:cNvPr descr="DOASDINIOSAD45.jpg" id="173" name="Google Shape;173;p16"/>
          <p:cNvPicPr preferRelativeResize="0"/>
          <p:nvPr/>
        </p:nvPicPr>
        <p:blipFill rotWithShape="1">
          <a:blip r:embed="rId5">
            <a:alphaModFix/>
          </a:blip>
          <a:srcRect b="0" l="0" r="0" t="0"/>
          <a:stretch/>
        </p:blipFill>
        <p:spPr>
          <a:xfrm>
            <a:off x="3491880" y="2780928"/>
            <a:ext cx="2143125" cy="2143125"/>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LSDALSAL.jpg" id="174" name="Google Shape;174;p16"/>
          <p:cNvPicPr preferRelativeResize="0"/>
          <p:nvPr/>
        </p:nvPicPr>
        <p:blipFill rotWithShape="1">
          <a:blip r:embed="rId6">
            <a:alphaModFix/>
          </a:blip>
          <a:srcRect b="0" l="0" r="0" t="0"/>
          <a:stretch/>
        </p:blipFill>
        <p:spPr>
          <a:xfrm>
            <a:off x="6444208" y="2492896"/>
            <a:ext cx="1207021" cy="1207021"/>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LSDALSAL.jpg" id="175" name="Google Shape;175;p16"/>
          <p:cNvPicPr preferRelativeResize="0"/>
          <p:nvPr/>
        </p:nvPicPr>
        <p:blipFill rotWithShape="1">
          <a:blip r:embed="rId6">
            <a:alphaModFix/>
          </a:blip>
          <a:srcRect b="0" l="0" r="0" t="0"/>
          <a:stretch/>
        </p:blipFill>
        <p:spPr>
          <a:xfrm>
            <a:off x="7524328" y="3645024"/>
            <a:ext cx="1207021" cy="1207021"/>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LSDALSAL.jpg" id="176" name="Google Shape;176;p16"/>
          <p:cNvPicPr preferRelativeResize="0"/>
          <p:nvPr/>
        </p:nvPicPr>
        <p:blipFill rotWithShape="1">
          <a:blip r:embed="rId6">
            <a:alphaModFix/>
          </a:blip>
          <a:srcRect b="0" l="0" r="0" t="0"/>
          <a:stretch/>
        </p:blipFill>
        <p:spPr>
          <a:xfrm>
            <a:off x="1619672" y="2492896"/>
            <a:ext cx="1207021" cy="1207021"/>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LSDALSAL.jpg" id="177" name="Google Shape;177;p16"/>
          <p:cNvPicPr preferRelativeResize="0"/>
          <p:nvPr/>
        </p:nvPicPr>
        <p:blipFill rotWithShape="1">
          <a:blip r:embed="rId6">
            <a:alphaModFix/>
          </a:blip>
          <a:srcRect b="0" l="0" r="0" t="0"/>
          <a:stretch/>
        </p:blipFill>
        <p:spPr>
          <a:xfrm>
            <a:off x="539552" y="3717032"/>
            <a:ext cx="1207021" cy="1207021"/>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Sin título.png" id="182" name="Google Shape;182;p17"/>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83" name="Google Shape;183;p17"/>
          <p:cNvSpPr txBox="1"/>
          <p:nvPr/>
        </p:nvSpPr>
        <p:spPr>
          <a:xfrm>
            <a:off x="323528" y="332656"/>
            <a:ext cx="3888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a:t>
            </a:r>
            <a:endParaRPr b="1" sz="1800">
              <a:solidFill>
                <a:schemeClr val="lt1"/>
              </a:solidFill>
              <a:latin typeface="Corbel"/>
              <a:ea typeface="Corbel"/>
              <a:cs typeface="Corbel"/>
              <a:sym typeface="Corbel"/>
            </a:endParaRPr>
          </a:p>
        </p:txBody>
      </p:sp>
      <p:sp>
        <p:nvSpPr>
          <p:cNvPr id="184" name="Google Shape;184;p17"/>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85" name="Google Shape;185;p17"/>
          <p:cNvPicPr preferRelativeResize="0"/>
          <p:nvPr/>
        </p:nvPicPr>
        <p:blipFill rotWithShape="1">
          <a:blip r:embed="rId4">
            <a:alphaModFix/>
          </a:blip>
          <a:srcRect b="0" l="0" r="0" t="0"/>
          <a:stretch/>
        </p:blipFill>
        <p:spPr>
          <a:xfrm>
            <a:off x="7863892" y="0"/>
            <a:ext cx="1280108" cy="1052736"/>
          </a:xfrm>
          <a:prstGeom prst="rect">
            <a:avLst/>
          </a:prstGeom>
          <a:noFill/>
          <a:ln>
            <a:noFill/>
          </a:ln>
        </p:spPr>
      </p:pic>
      <p:sp>
        <p:nvSpPr>
          <p:cNvPr id="186" name="Google Shape;186;p17"/>
          <p:cNvSpPr txBox="1"/>
          <p:nvPr/>
        </p:nvSpPr>
        <p:spPr>
          <a:xfrm>
            <a:off x="323528" y="260648"/>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 PLANTEAMOS HIPOTESIS</a:t>
            </a:r>
            <a:endParaRPr b="1" sz="1800">
              <a:solidFill>
                <a:schemeClr val="lt1"/>
              </a:solidFill>
              <a:latin typeface="Corbel"/>
              <a:ea typeface="Corbel"/>
              <a:cs typeface="Corbel"/>
              <a:sym typeface="Corbel"/>
            </a:endParaRPr>
          </a:p>
        </p:txBody>
      </p:sp>
      <p:sp>
        <p:nvSpPr>
          <p:cNvPr id="187" name="Google Shape;187;p17"/>
          <p:cNvSpPr txBox="1"/>
          <p:nvPr/>
        </p:nvSpPr>
        <p:spPr>
          <a:xfrm>
            <a:off x="467550" y="1052725"/>
            <a:ext cx="2448300" cy="20625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600">
                <a:solidFill>
                  <a:schemeClr val="lt1"/>
                </a:solidFill>
                <a:latin typeface="Corbel"/>
                <a:ea typeface="Corbel"/>
                <a:cs typeface="Corbel"/>
                <a:sym typeface="Corbel"/>
              </a:rPr>
              <a:t>1- ¿ LOS EMPLEADOS </a:t>
            </a:r>
            <a:r>
              <a:rPr b="1" lang="es-AR" sz="1600">
                <a:solidFill>
                  <a:schemeClr val="lt1"/>
                </a:solidFill>
                <a:latin typeface="Corbel"/>
                <a:ea typeface="Corbel"/>
                <a:cs typeface="Corbel"/>
                <a:sym typeface="Corbel"/>
              </a:rPr>
              <a:t>MÁS</a:t>
            </a:r>
            <a:r>
              <a:rPr b="1" lang="es-AR" sz="1600">
                <a:solidFill>
                  <a:schemeClr val="lt1"/>
                </a:solidFill>
                <a:latin typeface="Corbel"/>
                <a:ea typeface="Corbel"/>
                <a:cs typeface="Corbel"/>
                <a:sym typeface="Corbel"/>
              </a:rPr>
              <a:t> </a:t>
            </a:r>
            <a:r>
              <a:rPr b="1" lang="es-AR" sz="1600">
                <a:solidFill>
                  <a:schemeClr val="lt1"/>
                </a:solidFill>
                <a:latin typeface="Corbel"/>
                <a:ea typeface="Corbel"/>
                <a:cs typeface="Corbel"/>
                <a:sym typeface="Corbel"/>
              </a:rPr>
              <a:t>JÓVENES</a:t>
            </a:r>
            <a:r>
              <a:rPr b="1" lang="es-AR" sz="1600">
                <a:solidFill>
                  <a:schemeClr val="lt1"/>
                </a:solidFill>
                <a:latin typeface="Corbel"/>
                <a:ea typeface="Corbel"/>
                <a:cs typeface="Corbel"/>
                <a:sym typeface="Corbel"/>
              </a:rPr>
              <a:t> PODRÍAN EXPERIMENTAR MAYOR DESGASTE DEBIDO A LA </a:t>
            </a:r>
            <a:r>
              <a:rPr b="1" lang="es-AR" sz="1600">
                <a:solidFill>
                  <a:schemeClr val="lt1"/>
                </a:solidFill>
                <a:latin typeface="Corbel"/>
                <a:ea typeface="Corbel"/>
                <a:cs typeface="Corbel"/>
                <a:sym typeface="Corbel"/>
              </a:rPr>
              <a:t>BÚSQUEDA</a:t>
            </a:r>
            <a:r>
              <a:rPr b="1" lang="es-AR" sz="1600">
                <a:solidFill>
                  <a:schemeClr val="lt1"/>
                </a:solidFill>
                <a:latin typeface="Corbel"/>
                <a:ea typeface="Corbel"/>
                <a:cs typeface="Corbel"/>
                <a:sym typeface="Corbel"/>
              </a:rPr>
              <a:t> DE NUEVAS OPORTUNIDADES Y DESARROLLO PROFESIONAL?</a:t>
            </a:r>
            <a:endParaRPr sz="2000">
              <a:solidFill>
                <a:schemeClr val="lt1"/>
              </a:solidFill>
              <a:latin typeface="Corbel"/>
              <a:ea typeface="Corbel"/>
              <a:cs typeface="Corbel"/>
              <a:sym typeface="Corbel"/>
            </a:endParaRPr>
          </a:p>
        </p:txBody>
      </p:sp>
      <p:pic>
        <p:nvPicPr>
          <p:cNvPr descr="IMAGEN 7 IBM.png" id="188" name="Google Shape;188;p17"/>
          <p:cNvPicPr preferRelativeResize="0"/>
          <p:nvPr/>
        </p:nvPicPr>
        <p:blipFill rotWithShape="1">
          <a:blip r:embed="rId5">
            <a:alphaModFix/>
          </a:blip>
          <a:srcRect b="0" l="0" r="0" t="0"/>
          <a:stretch/>
        </p:blipFill>
        <p:spPr>
          <a:xfrm>
            <a:off x="3442125" y="1078750"/>
            <a:ext cx="5630550" cy="3928675"/>
          </a:xfrm>
          <a:prstGeom prst="rect">
            <a:avLst/>
          </a:prstGeom>
          <a:noFill/>
          <a:ln>
            <a:noFill/>
          </a:ln>
          <a:effectLst>
            <a:reflection blurRad="0" dir="5400000" dist="5000" endA="0" endPos="30000" kx="0" rotWithShape="0" algn="bl" stA="30000" stPos="0" sy="-100000" ky="0"/>
          </a:effectLst>
        </p:spPr>
      </p:pic>
      <p:sp>
        <p:nvSpPr>
          <p:cNvPr id="189" name="Google Shape;189;p17"/>
          <p:cNvSpPr txBox="1"/>
          <p:nvPr/>
        </p:nvSpPr>
        <p:spPr>
          <a:xfrm>
            <a:off x="467550" y="3345125"/>
            <a:ext cx="2448300" cy="16623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CONCLUSIÓN: </a:t>
            </a:r>
            <a:endParaRPr sz="1200"/>
          </a:p>
          <a:p>
            <a:pPr indent="0" lvl="0" marL="0" marR="0" rtl="0" algn="l">
              <a:spcBef>
                <a:spcPts val="0"/>
              </a:spcBef>
              <a:spcAft>
                <a:spcPts val="0"/>
              </a:spcAft>
              <a:buNone/>
            </a:pPr>
            <a:r>
              <a:rPr b="1" lang="es-AR">
                <a:solidFill>
                  <a:schemeClr val="lt1"/>
                </a:solidFill>
                <a:latin typeface="Corbel"/>
                <a:ea typeface="Corbel"/>
                <a:cs typeface="Corbel"/>
                <a:sym typeface="Corbel"/>
              </a:rPr>
              <a:t> el porcentaje </a:t>
            </a:r>
            <a:r>
              <a:rPr b="1" lang="es-AR">
                <a:solidFill>
                  <a:schemeClr val="lt1"/>
                </a:solidFill>
                <a:latin typeface="Corbel"/>
                <a:ea typeface="Corbel"/>
                <a:cs typeface="Corbel"/>
                <a:sym typeface="Corbel"/>
              </a:rPr>
              <a:t>más</a:t>
            </a:r>
            <a:r>
              <a:rPr b="1" lang="es-AR">
                <a:solidFill>
                  <a:schemeClr val="lt1"/>
                </a:solidFill>
                <a:latin typeface="Corbel"/>
                <a:ea typeface="Corbel"/>
                <a:cs typeface="Corbel"/>
                <a:sym typeface="Corbel"/>
              </a:rPr>
              <a:t> alto de desgaste se da en los empleados que tienen edades entre los 18 y 21 años.</a:t>
            </a:r>
            <a:endParaRPr sz="1200"/>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Sin título.png" id="194" name="Google Shape;194;p18"/>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95" name="Google Shape;195;p18"/>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96" name="Google Shape;196;p18"/>
          <p:cNvPicPr preferRelativeResize="0"/>
          <p:nvPr/>
        </p:nvPicPr>
        <p:blipFill rotWithShape="1">
          <a:blip r:embed="rId4">
            <a:alphaModFix/>
          </a:blip>
          <a:srcRect b="0" l="0" r="0" t="0"/>
          <a:stretch/>
        </p:blipFill>
        <p:spPr>
          <a:xfrm>
            <a:off x="7769901" y="0"/>
            <a:ext cx="1374098" cy="1052736"/>
          </a:xfrm>
          <a:prstGeom prst="rect">
            <a:avLst/>
          </a:prstGeom>
          <a:noFill/>
          <a:ln>
            <a:noFill/>
          </a:ln>
        </p:spPr>
      </p:pic>
      <p:sp>
        <p:nvSpPr>
          <p:cNvPr id="197" name="Google Shape;197;p18"/>
          <p:cNvSpPr txBox="1"/>
          <p:nvPr/>
        </p:nvSpPr>
        <p:spPr>
          <a:xfrm>
            <a:off x="323528" y="332656"/>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 PLANTEAMOS HIPOTESIS</a:t>
            </a:r>
            <a:endParaRPr b="1" sz="1800">
              <a:solidFill>
                <a:schemeClr val="lt1"/>
              </a:solidFill>
              <a:latin typeface="Corbel"/>
              <a:ea typeface="Corbel"/>
              <a:cs typeface="Corbel"/>
              <a:sym typeface="Corbel"/>
            </a:endParaRPr>
          </a:p>
        </p:txBody>
      </p:sp>
      <p:sp>
        <p:nvSpPr>
          <p:cNvPr id="198" name="Google Shape;198;p18"/>
          <p:cNvSpPr/>
          <p:nvPr/>
        </p:nvSpPr>
        <p:spPr>
          <a:xfrm>
            <a:off x="467550" y="980725"/>
            <a:ext cx="2355300" cy="25515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2-¿ LA FRECUENCIA DE DESGASTE LABORAL VARÍA SIGNIFICATIVAMENTE </a:t>
            </a:r>
            <a:r>
              <a:rPr b="1" lang="es-AR" sz="1800">
                <a:solidFill>
                  <a:schemeClr val="lt1"/>
                </a:solidFill>
                <a:latin typeface="Corbel"/>
                <a:ea typeface="Corbel"/>
                <a:cs typeface="Corbel"/>
                <a:sym typeface="Corbel"/>
              </a:rPr>
              <a:t>SEGÚN</a:t>
            </a:r>
            <a:r>
              <a:rPr b="1" lang="es-AR" sz="1800">
                <a:solidFill>
                  <a:schemeClr val="lt1"/>
                </a:solidFill>
                <a:latin typeface="Corbel"/>
                <a:ea typeface="Corbel"/>
                <a:cs typeface="Corbel"/>
                <a:sym typeface="Corbel"/>
              </a:rPr>
              <a:t> EL NIVEL EL NIVEL DE SATISFACCIÓN LABORAL DE LOS EMPLEADOS?</a:t>
            </a:r>
            <a:endParaRPr b="1" sz="1800">
              <a:solidFill>
                <a:schemeClr val="lt1"/>
              </a:solidFill>
              <a:latin typeface="Corbel"/>
              <a:ea typeface="Corbel"/>
              <a:cs typeface="Corbel"/>
              <a:sym typeface="Corbel"/>
            </a:endParaRPr>
          </a:p>
        </p:txBody>
      </p:sp>
      <p:pic>
        <p:nvPicPr>
          <p:cNvPr descr="IMAGEN 8 IBM.png" id="199" name="Google Shape;199;p18"/>
          <p:cNvPicPr preferRelativeResize="0"/>
          <p:nvPr/>
        </p:nvPicPr>
        <p:blipFill rotWithShape="1">
          <a:blip r:embed="rId5">
            <a:alphaModFix/>
          </a:blip>
          <a:srcRect b="0" l="0" r="0" t="0"/>
          <a:stretch/>
        </p:blipFill>
        <p:spPr>
          <a:xfrm>
            <a:off x="3329525" y="1124750"/>
            <a:ext cx="5720626" cy="3768050"/>
          </a:xfrm>
          <a:prstGeom prst="rect">
            <a:avLst/>
          </a:prstGeom>
          <a:noFill/>
          <a:ln>
            <a:noFill/>
          </a:ln>
          <a:effectLst>
            <a:reflection blurRad="0" dir="5400000" dist="5000" endA="0" endPos="30000" kx="0" rotWithShape="0" algn="bl" stA="30000" stPos="0" sy="-100000" ky="0"/>
          </a:effectLst>
        </p:spPr>
      </p:pic>
      <p:sp>
        <p:nvSpPr>
          <p:cNvPr id="200" name="Google Shape;200;p18"/>
          <p:cNvSpPr txBox="1"/>
          <p:nvPr/>
        </p:nvSpPr>
        <p:spPr>
          <a:xfrm>
            <a:off x="467550" y="3661150"/>
            <a:ext cx="2355300" cy="11697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CONCLUSIÓN:  </a:t>
            </a:r>
            <a:endParaRPr/>
          </a:p>
          <a:p>
            <a:pPr indent="0" lvl="0" marL="0" marR="0" rtl="0" algn="l">
              <a:spcBef>
                <a:spcPts val="0"/>
              </a:spcBef>
              <a:spcAft>
                <a:spcPts val="0"/>
              </a:spcAft>
              <a:buNone/>
            </a:pPr>
            <a:r>
              <a:rPr b="1" lang="es-AR">
                <a:solidFill>
                  <a:schemeClr val="lt1"/>
                </a:solidFill>
                <a:latin typeface="Corbel"/>
                <a:ea typeface="Corbel"/>
                <a:cs typeface="Corbel"/>
                <a:sym typeface="Corbel"/>
              </a:rPr>
              <a:t>No </a:t>
            </a:r>
            <a:r>
              <a:rPr b="1" lang="es-AR">
                <a:solidFill>
                  <a:schemeClr val="lt1"/>
                </a:solidFill>
                <a:latin typeface="Corbel"/>
                <a:ea typeface="Corbel"/>
                <a:cs typeface="Corbel"/>
                <a:sym typeface="Corbel"/>
              </a:rPr>
              <a:t>varía</a:t>
            </a:r>
            <a:r>
              <a:rPr b="1" lang="es-AR">
                <a:solidFill>
                  <a:schemeClr val="lt1"/>
                </a:solidFill>
                <a:latin typeface="Corbel"/>
                <a:ea typeface="Corbel"/>
                <a:cs typeface="Corbel"/>
                <a:sym typeface="Corbel"/>
              </a:rPr>
              <a:t> significativamente la cantidad de empleados con desgaste con relación al nivel de satisfacción laboral</a:t>
            </a:r>
            <a:endParaRPr sz="1800">
              <a:solidFill>
                <a:schemeClr val="lt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Sin título.png" id="205" name="Google Shape;205;p19"/>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206" name="Google Shape;206;p19"/>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207" name="Google Shape;207;p19"/>
          <p:cNvPicPr preferRelativeResize="0"/>
          <p:nvPr/>
        </p:nvPicPr>
        <p:blipFill rotWithShape="1">
          <a:blip r:embed="rId4">
            <a:alphaModFix/>
          </a:blip>
          <a:srcRect b="0" l="0" r="0" t="0"/>
          <a:stretch/>
        </p:blipFill>
        <p:spPr>
          <a:xfrm>
            <a:off x="7524328" y="0"/>
            <a:ext cx="1619672" cy="1240879"/>
          </a:xfrm>
          <a:prstGeom prst="rect">
            <a:avLst/>
          </a:prstGeom>
          <a:noFill/>
          <a:ln>
            <a:noFill/>
          </a:ln>
        </p:spPr>
      </p:pic>
      <p:sp>
        <p:nvSpPr>
          <p:cNvPr id="208" name="Google Shape;208;p19"/>
          <p:cNvSpPr txBox="1"/>
          <p:nvPr/>
        </p:nvSpPr>
        <p:spPr>
          <a:xfrm>
            <a:off x="395536" y="260648"/>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 PLANTEAMOS HIPOTESIS</a:t>
            </a:r>
            <a:endParaRPr b="1" sz="1800">
              <a:solidFill>
                <a:schemeClr val="lt1"/>
              </a:solidFill>
              <a:latin typeface="Corbel"/>
              <a:ea typeface="Corbel"/>
              <a:cs typeface="Corbel"/>
              <a:sym typeface="Corbel"/>
            </a:endParaRPr>
          </a:p>
        </p:txBody>
      </p:sp>
      <p:sp>
        <p:nvSpPr>
          <p:cNvPr id="209" name="Google Shape;209;p19"/>
          <p:cNvSpPr/>
          <p:nvPr/>
        </p:nvSpPr>
        <p:spPr>
          <a:xfrm>
            <a:off x="323525" y="1179000"/>
            <a:ext cx="2409300" cy="12408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3- ¿ TIENE RELACIÓN EL NIVEL LABORAL CON EL DESGASTE</a:t>
            </a:r>
            <a:endParaRPr b="1" sz="1800">
              <a:solidFill>
                <a:schemeClr val="lt1"/>
              </a:solidFill>
              <a:latin typeface="Corbel"/>
              <a:ea typeface="Corbel"/>
              <a:cs typeface="Corbel"/>
              <a:sym typeface="Corbel"/>
            </a:endParaRPr>
          </a:p>
        </p:txBody>
      </p:sp>
      <p:sp>
        <p:nvSpPr>
          <p:cNvPr id="210" name="Google Shape;210;p19"/>
          <p:cNvSpPr/>
          <p:nvPr/>
        </p:nvSpPr>
        <p:spPr>
          <a:xfrm>
            <a:off x="323525" y="2702400"/>
            <a:ext cx="2409300" cy="18432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CONCLUSIÓN:</a:t>
            </a:r>
            <a:endParaRPr sz="1200"/>
          </a:p>
          <a:p>
            <a:pPr indent="0" lvl="0" marL="0" marR="0" rtl="0" algn="l">
              <a:spcBef>
                <a:spcPts val="0"/>
              </a:spcBef>
              <a:spcAft>
                <a:spcPts val="0"/>
              </a:spcAft>
              <a:buNone/>
            </a:pPr>
            <a:r>
              <a:rPr b="1" lang="es-AR">
                <a:solidFill>
                  <a:schemeClr val="lt1"/>
                </a:solidFill>
                <a:latin typeface="Corbel"/>
                <a:ea typeface="Corbel"/>
                <a:cs typeface="Corbel"/>
                <a:sym typeface="Corbel"/>
              </a:rPr>
              <a:t>A menor nivel laboral aumenta el número de empleados que sufren desgaste dentro de la compañía</a:t>
            </a:r>
            <a:endParaRPr b="1">
              <a:solidFill>
                <a:schemeClr val="lt1"/>
              </a:solidFill>
              <a:latin typeface="Corbel"/>
              <a:ea typeface="Corbel"/>
              <a:cs typeface="Corbel"/>
              <a:sym typeface="Corbel"/>
            </a:endParaRPr>
          </a:p>
        </p:txBody>
      </p:sp>
      <p:pic>
        <p:nvPicPr>
          <p:cNvPr descr="IMAGEN 9 IBM.png" id="211" name="Google Shape;211;p19"/>
          <p:cNvPicPr preferRelativeResize="0"/>
          <p:nvPr/>
        </p:nvPicPr>
        <p:blipFill rotWithShape="1">
          <a:blip r:embed="rId5">
            <a:alphaModFix/>
          </a:blip>
          <a:srcRect b="0" l="0" r="0" t="0"/>
          <a:stretch/>
        </p:blipFill>
        <p:spPr>
          <a:xfrm>
            <a:off x="3261950" y="1347575"/>
            <a:ext cx="5788200" cy="3634375"/>
          </a:xfrm>
          <a:prstGeom prst="rect">
            <a:avLst/>
          </a:prstGeom>
          <a:noFill/>
          <a:ln>
            <a:noFill/>
          </a:ln>
          <a:effectLst>
            <a:reflection blurRad="0" dir="5400000" dist="5000" endA="0" endPos="30000" kx="0" rotWithShape="0" algn="bl" stA="30000"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Sin título.png" id="216" name="Google Shape;216;p20"/>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pic>
        <p:nvPicPr>
          <p:cNvPr descr="LOGO IBM 2.png" id="217" name="Google Shape;217;p20"/>
          <p:cNvPicPr preferRelativeResize="0"/>
          <p:nvPr/>
        </p:nvPicPr>
        <p:blipFill rotWithShape="1">
          <a:blip r:embed="rId4">
            <a:alphaModFix/>
          </a:blip>
          <a:srcRect b="0" l="0" r="0" t="0"/>
          <a:stretch/>
        </p:blipFill>
        <p:spPr>
          <a:xfrm>
            <a:off x="7452320" y="-1"/>
            <a:ext cx="1691680" cy="1124745"/>
          </a:xfrm>
          <a:prstGeom prst="rect">
            <a:avLst/>
          </a:prstGeom>
          <a:noFill/>
          <a:ln>
            <a:noFill/>
          </a:ln>
        </p:spPr>
      </p:pic>
      <p:sp>
        <p:nvSpPr>
          <p:cNvPr id="218" name="Google Shape;218;p20"/>
          <p:cNvSpPr txBox="1"/>
          <p:nvPr/>
        </p:nvSpPr>
        <p:spPr>
          <a:xfrm>
            <a:off x="323528" y="332656"/>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ANÁLISIS</a:t>
            </a:r>
            <a:r>
              <a:rPr b="1" lang="es-AR" sz="1800">
                <a:solidFill>
                  <a:schemeClr val="lt1"/>
                </a:solidFill>
                <a:latin typeface="Corbel"/>
                <a:ea typeface="Corbel"/>
                <a:cs typeface="Corbel"/>
                <a:sym typeface="Corbel"/>
              </a:rPr>
              <a:t> DE DATOS- PLANTEAMOS </a:t>
            </a:r>
            <a:r>
              <a:rPr b="1" lang="es-AR" sz="1800">
                <a:solidFill>
                  <a:schemeClr val="lt1"/>
                </a:solidFill>
                <a:latin typeface="Corbel"/>
                <a:ea typeface="Corbel"/>
                <a:cs typeface="Corbel"/>
                <a:sym typeface="Corbel"/>
              </a:rPr>
              <a:t>HIPÓTESIS</a:t>
            </a:r>
            <a:endParaRPr b="1" sz="1800">
              <a:solidFill>
                <a:schemeClr val="lt1"/>
              </a:solidFill>
              <a:latin typeface="Corbel"/>
              <a:ea typeface="Corbel"/>
              <a:cs typeface="Corbel"/>
              <a:sym typeface="Corbel"/>
            </a:endParaRPr>
          </a:p>
        </p:txBody>
      </p:sp>
      <p:pic>
        <p:nvPicPr>
          <p:cNvPr descr="IMAGEN 10 IBM.png" id="219" name="Google Shape;219;p20"/>
          <p:cNvPicPr preferRelativeResize="0"/>
          <p:nvPr/>
        </p:nvPicPr>
        <p:blipFill rotWithShape="1">
          <a:blip r:embed="rId5">
            <a:alphaModFix/>
          </a:blip>
          <a:srcRect b="0" l="0" r="0" t="0"/>
          <a:stretch/>
        </p:blipFill>
        <p:spPr>
          <a:xfrm>
            <a:off x="3250700" y="1234950"/>
            <a:ext cx="5698099" cy="3789175"/>
          </a:xfrm>
          <a:prstGeom prst="rect">
            <a:avLst/>
          </a:prstGeom>
          <a:noFill/>
          <a:ln cap="flat" cmpd="sng" w="76200">
            <a:solidFill>
              <a:srgbClr val="BABECA"/>
            </a:solidFill>
            <a:prstDash val="solid"/>
            <a:round/>
            <a:headEnd len="sm" w="sm" type="none"/>
            <a:tailEnd len="sm" w="sm" type="none"/>
          </a:ln>
          <a:effectLst>
            <a:reflection blurRad="0" dir="5400000" dist="5000" endA="0" endPos="30000" kx="0" rotWithShape="0" algn="bl" stA="30000" stPos="0" sy="-100000" ky="0"/>
          </a:effectLst>
        </p:spPr>
      </p:pic>
      <p:sp>
        <p:nvSpPr>
          <p:cNvPr id="220" name="Google Shape;220;p20"/>
          <p:cNvSpPr/>
          <p:nvPr/>
        </p:nvSpPr>
        <p:spPr>
          <a:xfrm>
            <a:off x="395525" y="946925"/>
            <a:ext cx="2296500" cy="14931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4- ¿LAS MUJERES SUFREN </a:t>
            </a:r>
            <a:r>
              <a:rPr b="1" lang="es-AR" sz="1800">
                <a:solidFill>
                  <a:schemeClr val="lt1"/>
                </a:solidFill>
                <a:latin typeface="Corbel"/>
                <a:ea typeface="Corbel"/>
                <a:cs typeface="Corbel"/>
                <a:sym typeface="Corbel"/>
              </a:rPr>
              <a:t>MÁS</a:t>
            </a:r>
            <a:r>
              <a:rPr b="1" lang="es-AR" sz="1800">
                <a:solidFill>
                  <a:schemeClr val="lt1"/>
                </a:solidFill>
                <a:latin typeface="Corbel"/>
                <a:ea typeface="Corbel"/>
                <a:cs typeface="Corbel"/>
                <a:sym typeface="Corbel"/>
              </a:rPr>
              <a:t> EL DESGASTE QUE LOS HOMBRES DENTRO DE IBM?</a:t>
            </a:r>
            <a:endParaRPr b="1" sz="1800">
              <a:solidFill>
                <a:schemeClr val="lt1"/>
              </a:solidFill>
              <a:latin typeface="Corbel"/>
              <a:ea typeface="Corbel"/>
              <a:cs typeface="Corbel"/>
              <a:sym typeface="Corbel"/>
            </a:endParaRPr>
          </a:p>
        </p:txBody>
      </p:sp>
      <p:sp>
        <p:nvSpPr>
          <p:cNvPr id="221" name="Google Shape;221;p20"/>
          <p:cNvSpPr txBox="1"/>
          <p:nvPr/>
        </p:nvSpPr>
        <p:spPr>
          <a:xfrm>
            <a:off x="395525" y="2988400"/>
            <a:ext cx="2235900" cy="16008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CONCLUSIÓN:</a:t>
            </a:r>
            <a:endParaRPr/>
          </a:p>
          <a:p>
            <a:pPr indent="0" lvl="0" marL="0" marR="0" rtl="0" algn="l">
              <a:spcBef>
                <a:spcPts val="0"/>
              </a:spcBef>
              <a:spcAft>
                <a:spcPts val="0"/>
              </a:spcAft>
              <a:buNone/>
            </a:pPr>
            <a:r>
              <a:rPr b="1" lang="es-AR">
                <a:solidFill>
                  <a:schemeClr val="lt1"/>
                </a:solidFill>
                <a:latin typeface="Corbel"/>
                <a:ea typeface="Corbel"/>
                <a:cs typeface="Corbel"/>
                <a:sym typeface="Corbel"/>
              </a:rPr>
              <a:t>se puede concluir que no hay una diferencia significativa en el porcentaje que experimentan desgaste </a:t>
            </a:r>
            <a:r>
              <a:rPr b="1" lang="es-AR">
                <a:solidFill>
                  <a:schemeClr val="lt1"/>
                </a:solidFill>
                <a:latin typeface="Corbel"/>
                <a:ea typeface="Corbel"/>
                <a:cs typeface="Corbel"/>
                <a:sym typeface="Corbel"/>
              </a:rPr>
              <a:t>según</a:t>
            </a:r>
            <a:r>
              <a:rPr b="1" lang="es-AR">
                <a:solidFill>
                  <a:schemeClr val="lt1"/>
                </a:solidFill>
                <a:latin typeface="Corbel"/>
                <a:ea typeface="Corbel"/>
                <a:cs typeface="Corbel"/>
                <a:sym typeface="Corbel"/>
              </a:rPr>
              <a:t> el género.</a:t>
            </a:r>
            <a:endParaRPr b="1">
              <a:solidFill>
                <a:schemeClr val="lt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Sin título.png" id="226" name="Google Shape;226;p21"/>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pic>
        <p:nvPicPr>
          <p:cNvPr descr="LOGO IBM 2.png" id="227" name="Google Shape;227;p21"/>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
        <p:nvSpPr>
          <p:cNvPr id="228" name="Google Shape;228;p21"/>
          <p:cNvSpPr txBox="1"/>
          <p:nvPr/>
        </p:nvSpPr>
        <p:spPr>
          <a:xfrm>
            <a:off x="323528" y="332656"/>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ANÁLISIS</a:t>
            </a:r>
            <a:r>
              <a:rPr b="1" lang="es-AR" sz="1800">
                <a:solidFill>
                  <a:schemeClr val="lt1"/>
                </a:solidFill>
                <a:latin typeface="Corbel"/>
                <a:ea typeface="Corbel"/>
                <a:cs typeface="Corbel"/>
                <a:sym typeface="Corbel"/>
              </a:rPr>
              <a:t> DE DATOS- PLANTEAMOS </a:t>
            </a:r>
            <a:r>
              <a:rPr b="1" lang="es-AR" sz="1800">
                <a:solidFill>
                  <a:schemeClr val="lt1"/>
                </a:solidFill>
                <a:latin typeface="Corbel"/>
                <a:ea typeface="Corbel"/>
                <a:cs typeface="Corbel"/>
                <a:sym typeface="Corbel"/>
              </a:rPr>
              <a:t>HIPÓTESIS</a:t>
            </a:r>
            <a:endParaRPr b="1" sz="1800">
              <a:solidFill>
                <a:schemeClr val="lt1"/>
              </a:solidFill>
              <a:latin typeface="Corbel"/>
              <a:ea typeface="Corbel"/>
              <a:cs typeface="Corbel"/>
              <a:sym typeface="Corbel"/>
            </a:endParaRPr>
          </a:p>
        </p:txBody>
      </p:sp>
      <p:pic>
        <p:nvPicPr>
          <p:cNvPr descr="IMAGEN 11 IBM.png" id="229" name="Google Shape;229;p21"/>
          <p:cNvPicPr preferRelativeResize="0"/>
          <p:nvPr/>
        </p:nvPicPr>
        <p:blipFill rotWithShape="1">
          <a:blip r:embed="rId5">
            <a:alphaModFix/>
          </a:blip>
          <a:srcRect b="0" l="0" r="0" t="0"/>
          <a:stretch/>
        </p:blipFill>
        <p:spPr>
          <a:xfrm>
            <a:off x="3527375" y="1253950"/>
            <a:ext cx="5500250" cy="3721024"/>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sp>
        <p:nvSpPr>
          <p:cNvPr id="230" name="Google Shape;230;p21"/>
          <p:cNvSpPr txBox="1"/>
          <p:nvPr/>
        </p:nvSpPr>
        <p:spPr>
          <a:xfrm>
            <a:off x="467550" y="2727400"/>
            <a:ext cx="2614200" cy="20319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CONCLUSIÓN:</a:t>
            </a:r>
            <a:endParaRPr/>
          </a:p>
          <a:p>
            <a:pPr indent="0" lvl="0" marL="0" marR="0" rtl="0" algn="l">
              <a:spcBef>
                <a:spcPts val="0"/>
              </a:spcBef>
              <a:spcAft>
                <a:spcPts val="0"/>
              </a:spcAft>
              <a:buNone/>
            </a:pPr>
            <a:r>
              <a:rPr b="1" lang="es-AR">
                <a:solidFill>
                  <a:schemeClr val="lt1"/>
                </a:solidFill>
                <a:latin typeface="Corbel"/>
                <a:ea typeface="Corbel"/>
                <a:cs typeface="Corbel"/>
                <a:sym typeface="Corbel"/>
              </a:rPr>
              <a:t>los empleados con Desgaste cuentan con ingresos menores a aquellos que no experimentan desgaste. La mayor cantidad de empleados disconformes tiene ingresos mensuales por </a:t>
            </a:r>
            <a:r>
              <a:rPr b="1" lang="es-AR">
                <a:solidFill>
                  <a:schemeClr val="lt1"/>
                </a:solidFill>
                <a:latin typeface="Corbel"/>
                <a:ea typeface="Corbel"/>
                <a:cs typeface="Corbel"/>
                <a:sym typeface="Corbel"/>
              </a:rPr>
              <a:t>debajo</a:t>
            </a:r>
            <a:r>
              <a:rPr b="1" lang="es-AR">
                <a:solidFill>
                  <a:schemeClr val="lt1"/>
                </a:solidFill>
                <a:latin typeface="Corbel"/>
                <a:ea typeface="Corbel"/>
                <a:cs typeface="Corbel"/>
                <a:sym typeface="Corbel"/>
              </a:rPr>
              <a:t> de los 5000.</a:t>
            </a:r>
            <a:endParaRPr sz="1800">
              <a:solidFill>
                <a:schemeClr val="lt1"/>
              </a:solidFill>
              <a:latin typeface="Corbel"/>
              <a:ea typeface="Corbel"/>
              <a:cs typeface="Corbel"/>
              <a:sym typeface="Corbel"/>
            </a:endParaRPr>
          </a:p>
        </p:txBody>
      </p:sp>
      <p:sp>
        <p:nvSpPr>
          <p:cNvPr id="231" name="Google Shape;231;p21"/>
          <p:cNvSpPr/>
          <p:nvPr/>
        </p:nvSpPr>
        <p:spPr>
          <a:xfrm>
            <a:off x="467550" y="1124750"/>
            <a:ext cx="2614200" cy="11799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5- ¿LOS INGRESOS MENSUALES TIENEN RELACIÓN CON EL DESGASTE?</a:t>
            </a:r>
            <a:endParaRPr sz="1600"/>
          </a:p>
          <a:p>
            <a:pPr indent="0" lvl="0" marL="0" marR="0" rtl="0" algn="l">
              <a:spcBef>
                <a:spcPts val="0"/>
              </a:spcBef>
              <a:spcAft>
                <a:spcPts val="0"/>
              </a:spcAft>
              <a:buNone/>
            </a:pPr>
            <a:r>
              <a:t/>
            </a:r>
            <a:endParaRPr b="1" sz="1400">
              <a:solidFill>
                <a:schemeClr val="lt1"/>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Sin título.png" id="236" name="Google Shape;236;p22"/>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pic>
        <p:nvPicPr>
          <p:cNvPr descr="LOGO IBM 2.png" id="237" name="Google Shape;237;p22"/>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
        <p:nvSpPr>
          <p:cNvPr id="238" name="Google Shape;238;p22"/>
          <p:cNvSpPr txBox="1"/>
          <p:nvPr/>
        </p:nvSpPr>
        <p:spPr>
          <a:xfrm>
            <a:off x="323528" y="332656"/>
            <a:ext cx="590465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ANALÍSIS DE DATOS- PLANTEAMOS HIPOTESIS</a:t>
            </a:r>
            <a:endParaRPr b="1" sz="1800">
              <a:solidFill>
                <a:schemeClr val="lt1"/>
              </a:solidFill>
              <a:latin typeface="Corbel"/>
              <a:ea typeface="Corbel"/>
              <a:cs typeface="Corbel"/>
              <a:sym typeface="Corbel"/>
            </a:endParaRPr>
          </a:p>
        </p:txBody>
      </p:sp>
      <p:sp>
        <p:nvSpPr>
          <p:cNvPr id="239" name="Google Shape;239;p22"/>
          <p:cNvSpPr/>
          <p:nvPr/>
        </p:nvSpPr>
        <p:spPr>
          <a:xfrm>
            <a:off x="323525" y="1124750"/>
            <a:ext cx="2686200" cy="11304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600">
                <a:solidFill>
                  <a:schemeClr val="lt1"/>
                </a:solidFill>
                <a:latin typeface="Corbel"/>
                <a:ea typeface="Corbel"/>
                <a:cs typeface="Corbel"/>
                <a:sym typeface="Corbel"/>
              </a:rPr>
              <a:t>7 ¿ TIENEN MAYOR DESGASTE AQUELLOS EMPLEADOS QUE SE </a:t>
            </a:r>
            <a:r>
              <a:rPr b="1" lang="es-AR" sz="1600">
                <a:solidFill>
                  <a:schemeClr val="lt1"/>
                </a:solidFill>
                <a:latin typeface="Corbel"/>
                <a:ea typeface="Corbel"/>
                <a:cs typeface="Corbel"/>
                <a:sym typeface="Corbel"/>
              </a:rPr>
              <a:t>ESTÁN</a:t>
            </a:r>
            <a:r>
              <a:rPr b="1" lang="es-AR" sz="1600">
                <a:solidFill>
                  <a:schemeClr val="lt1"/>
                </a:solidFill>
                <a:latin typeface="Corbel"/>
                <a:ea typeface="Corbel"/>
                <a:cs typeface="Corbel"/>
                <a:sym typeface="Corbel"/>
              </a:rPr>
              <a:t> POR JUBILAR?</a:t>
            </a:r>
            <a:endParaRPr b="1" sz="1600">
              <a:solidFill>
                <a:schemeClr val="lt1"/>
              </a:solidFill>
              <a:latin typeface="Corbel"/>
              <a:ea typeface="Corbel"/>
              <a:cs typeface="Corbel"/>
              <a:sym typeface="Corbel"/>
            </a:endParaRPr>
          </a:p>
        </p:txBody>
      </p:sp>
      <p:sp>
        <p:nvSpPr>
          <p:cNvPr id="240" name="Google Shape;240;p22"/>
          <p:cNvSpPr/>
          <p:nvPr/>
        </p:nvSpPr>
        <p:spPr>
          <a:xfrm>
            <a:off x="323525" y="2722950"/>
            <a:ext cx="2686200" cy="20301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CONCLUSIÓN:</a:t>
            </a:r>
            <a:endParaRPr/>
          </a:p>
          <a:p>
            <a:pPr indent="0" lvl="0" marL="0" marR="0" rtl="0" algn="l">
              <a:spcBef>
                <a:spcPts val="0"/>
              </a:spcBef>
              <a:spcAft>
                <a:spcPts val="0"/>
              </a:spcAft>
              <a:buNone/>
            </a:pPr>
            <a:r>
              <a:rPr b="1" lang="es-AR">
                <a:solidFill>
                  <a:schemeClr val="lt1"/>
                </a:solidFill>
                <a:latin typeface="Corbel"/>
                <a:ea typeface="Corbel"/>
                <a:cs typeface="Corbel"/>
                <a:sym typeface="Corbel"/>
              </a:rPr>
              <a:t>Se observa que la mayoría de los empleados que experimentan desgaste lo hacen en los primeros 5 años de trabajo. No obstante, se observa un repunte notable al alcanzar los 10 años de antigüedad en la empresa.</a:t>
            </a:r>
            <a:endParaRPr b="1">
              <a:solidFill>
                <a:schemeClr val="lt1"/>
              </a:solidFill>
              <a:latin typeface="Corbel"/>
              <a:ea typeface="Corbel"/>
              <a:cs typeface="Corbel"/>
              <a:sym typeface="Corbel"/>
            </a:endParaRPr>
          </a:p>
        </p:txBody>
      </p:sp>
      <p:pic>
        <p:nvPicPr>
          <p:cNvPr descr="IMAGEN 12 IBM.png" id="241" name="Google Shape;241;p22"/>
          <p:cNvPicPr preferRelativeResize="0"/>
          <p:nvPr/>
        </p:nvPicPr>
        <p:blipFill rotWithShape="1">
          <a:blip r:embed="rId5">
            <a:alphaModFix/>
          </a:blip>
          <a:srcRect b="0" l="0" r="0" t="0"/>
          <a:stretch/>
        </p:blipFill>
        <p:spPr>
          <a:xfrm>
            <a:off x="3588525" y="1196750"/>
            <a:ext cx="5416600" cy="3750374"/>
          </a:xfrm>
          <a:prstGeom prst="rect">
            <a:avLst/>
          </a:prstGeom>
          <a:noFill/>
          <a:ln cap="flat" cmpd="sng" w="76200">
            <a:solidFill>
              <a:srgbClr val="989FB1"/>
            </a:solidFill>
            <a:prstDash val="solid"/>
            <a:round/>
            <a:headEnd len="sm" w="sm" type="none"/>
            <a:tailEnd len="sm" w="sm" type="none"/>
          </a:ln>
          <a:effectLst>
            <a:reflection blurRad="0" dir="5400000" dist="5000" endA="0" endPos="30000" kx="0" rotWithShape="0" algn="bl" stA="30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pic>
        <p:nvPicPr>
          <p:cNvPr descr="Sin título.png" id="35" name="Google Shape;35;p2"/>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36" name="Google Shape;36;p2"/>
          <p:cNvSpPr txBox="1"/>
          <p:nvPr/>
        </p:nvSpPr>
        <p:spPr>
          <a:xfrm>
            <a:off x="467544" y="764704"/>
            <a:ext cx="3168352" cy="400110"/>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i="0" lang="es-AR" sz="2000" u="none" cap="none" strike="noStrike">
                <a:solidFill>
                  <a:schemeClr val="lt1"/>
                </a:solidFill>
                <a:latin typeface="Corbel"/>
                <a:ea typeface="Corbel"/>
                <a:cs typeface="Corbel"/>
                <a:sym typeface="Corbel"/>
              </a:rPr>
              <a:t>ÍNDICE</a:t>
            </a:r>
            <a:endParaRPr b="1" sz="2000">
              <a:solidFill>
                <a:schemeClr val="lt1"/>
              </a:solidFill>
              <a:latin typeface="Corbel"/>
              <a:ea typeface="Corbel"/>
              <a:cs typeface="Corbel"/>
              <a:sym typeface="Corbel"/>
            </a:endParaRPr>
          </a:p>
        </p:txBody>
      </p:sp>
      <p:grpSp>
        <p:nvGrpSpPr>
          <p:cNvPr id="37" name="Google Shape;37;p2"/>
          <p:cNvGrpSpPr/>
          <p:nvPr/>
        </p:nvGrpSpPr>
        <p:grpSpPr>
          <a:xfrm>
            <a:off x="215012" y="1556793"/>
            <a:ext cx="3492891" cy="2664294"/>
            <a:chOff x="215012" y="1"/>
            <a:chExt cx="3492891" cy="2664294"/>
          </a:xfrm>
        </p:grpSpPr>
        <p:sp>
          <p:nvSpPr>
            <p:cNvPr id="38" name="Google Shape;38;p2"/>
            <p:cNvSpPr/>
            <p:nvPr/>
          </p:nvSpPr>
          <p:spPr>
            <a:xfrm rot="10800000">
              <a:off x="321730" y="1"/>
              <a:ext cx="3386173" cy="355419"/>
            </a:xfrm>
            <a:prstGeom prst="homePlate">
              <a:avLst>
                <a:gd fmla="val 50000" name="adj"/>
              </a:avLst>
            </a:prstGeom>
            <a:solidFill>
              <a:srgbClr val="1C73C3"/>
            </a:solidFill>
            <a:ln cap="flat" cmpd="sng" w="25400">
              <a:solidFill>
                <a:srgbClr val="1C7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txBox="1"/>
            <p:nvPr/>
          </p:nvSpPr>
          <p:spPr>
            <a:xfrm>
              <a:off x="321730" y="1"/>
              <a:ext cx="3386173" cy="355419"/>
            </a:xfrm>
            <a:prstGeom prst="rect">
              <a:avLst/>
            </a:prstGeom>
            <a:noFill/>
            <a:ln>
              <a:noFill/>
            </a:ln>
          </p:spPr>
          <p:txBody>
            <a:bodyPr anchorCtr="0" anchor="ctr" bIns="53325" lIns="156725" spcFirstLastPara="1" rIns="99550" wrap="square" tIns="53325">
              <a:noAutofit/>
            </a:bodyPr>
            <a:lstStyle/>
            <a:p>
              <a:pPr indent="0" lvl="0" marL="0" marR="0" rtl="0" algn="ctr">
                <a:lnSpc>
                  <a:spcPct val="90000"/>
                </a:lnSpc>
                <a:spcBef>
                  <a:spcPts val="0"/>
                </a:spcBef>
                <a:spcAft>
                  <a:spcPts val="0"/>
                </a:spcAft>
                <a:buNone/>
              </a:pPr>
              <a:r>
                <a:rPr b="1" lang="es-AR" sz="1400">
                  <a:solidFill>
                    <a:schemeClr val="lt1"/>
                  </a:solidFill>
                  <a:latin typeface="Corbel"/>
                  <a:ea typeface="Corbel"/>
                  <a:cs typeface="Corbel"/>
                  <a:sym typeface="Corbel"/>
                </a:rPr>
                <a:t>Introducción</a:t>
              </a:r>
              <a:r>
                <a:rPr b="1" lang="es-AR" sz="1100">
                  <a:solidFill>
                    <a:schemeClr val="lt1"/>
                  </a:solidFill>
                  <a:latin typeface="Corbel"/>
                  <a:ea typeface="Corbel"/>
                  <a:cs typeface="Corbel"/>
                  <a:sym typeface="Corbel"/>
                </a:rPr>
                <a:t> </a:t>
              </a:r>
              <a:endParaRPr sz="1100">
                <a:solidFill>
                  <a:schemeClr val="lt1"/>
                </a:solidFill>
                <a:latin typeface="Corbel"/>
                <a:ea typeface="Corbel"/>
                <a:cs typeface="Corbel"/>
                <a:sym typeface="Corbel"/>
              </a:endParaRPr>
            </a:p>
          </p:txBody>
        </p:sp>
        <p:sp>
          <p:nvSpPr>
            <p:cNvPr id="40" name="Google Shape;40;p2"/>
            <p:cNvSpPr/>
            <p:nvPr/>
          </p:nvSpPr>
          <p:spPr>
            <a:xfrm>
              <a:off x="467543" y="1"/>
              <a:ext cx="355419" cy="355419"/>
            </a:xfrm>
            <a:prstGeom prst="ellipse">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10800000">
              <a:off x="288023" y="432048"/>
              <a:ext cx="3419880" cy="355419"/>
            </a:xfrm>
            <a:prstGeom prst="homePlate">
              <a:avLst>
                <a:gd fmla="val 50000" name="adj"/>
              </a:avLst>
            </a:prstGeom>
            <a:solidFill>
              <a:srgbClr val="1C73C3"/>
            </a:solidFill>
            <a:ln cap="flat" cmpd="sng" w="25400">
              <a:solidFill>
                <a:srgbClr val="1C7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nvSpPr>
          <p:spPr>
            <a:xfrm>
              <a:off x="288023" y="432048"/>
              <a:ext cx="3419880" cy="355419"/>
            </a:xfrm>
            <a:prstGeom prst="rect">
              <a:avLst/>
            </a:prstGeom>
            <a:noFill/>
            <a:ln>
              <a:noFill/>
            </a:ln>
          </p:spPr>
          <p:txBody>
            <a:bodyPr anchorCtr="0" anchor="ctr" bIns="53325" lIns="156725" spcFirstLastPara="1" rIns="99550" wrap="square" tIns="53325">
              <a:noAutofit/>
            </a:bodyPr>
            <a:lstStyle/>
            <a:p>
              <a:pPr indent="0" lvl="0" marL="0" marR="0" rtl="0" algn="ctr">
                <a:lnSpc>
                  <a:spcPct val="90000"/>
                </a:lnSpc>
                <a:spcBef>
                  <a:spcPts val="0"/>
                </a:spcBef>
                <a:spcAft>
                  <a:spcPts val="0"/>
                </a:spcAft>
                <a:buNone/>
              </a:pPr>
              <a:r>
                <a:rPr b="1" lang="es-AR" sz="1400">
                  <a:solidFill>
                    <a:schemeClr val="lt1"/>
                  </a:solidFill>
                  <a:latin typeface="Corbel"/>
                  <a:ea typeface="Corbel"/>
                  <a:cs typeface="Corbel"/>
                  <a:sym typeface="Corbel"/>
                </a:rPr>
                <a:t>Obtención de datos </a:t>
              </a:r>
              <a:endParaRPr sz="1400">
                <a:solidFill>
                  <a:schemeClr val="lt1"/>
                </a:solidFill>
                <a:latin typeface="Corbel"/>
                <a:ea typeface="Corbel"/>
                <a:cs typeface="Corbel"/>
                <a:sym typeface="Corbel"/>
              </a:endParaRPr>
            </a:p>
          </p:txBody>
        </p:sp>
        <p:sp>
          <p:nvSpPr>
            <p:cNvPr id="43" name="Google Shape;43;p2"/>
            <p:cNvSpPr/>
            <p:nvPr/>
          </p:nvSpPr>
          <p:spPr>
            <a:xfrm>
              <a:off x="443364" y="462166"/>
              <a:ext cx="355419" cy="355419"/>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10800000">
              <a:off x="288023" y="936102"/>
              <a:ext cx="3419880" cy="355419"/>
            </a:xfrm>
            <a:prstGeom prst="homePlate">
              <a:avLst>
                <a:gd fmla="val 50000" name="adj"/>
              </a:avLst>
            </a:prstGeom>
            <a:solidFill>
              <a:srgbClr val="1C73C3"/>
            </a:solidFill>
            <a:ln cap="flat" cmpd="sng" w="25400">
              <a:solidFill>
                <a:srgbClr val="1C7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txBox="1"/>
            <p:nvPr/>
          </p:nvSpPr>
          <p:spPr>
            <a:xfrm>
              <a:off x="288023" y="936102"/>
              <a:ext cx="3419880" cy="355419"/>
            </a:xfrm>
            <a:prstGeom prst="rect">
              <a:avLst/>
            </a:prstGeom>
            <a:noFill/>
            <a:ln>
              <a:noFill/>
            </a:ln>
          </p:spPr>
          <p:txBody>
            <a:bodyPr anchorCtr="0" anchor="ctr" bIns="53325" lIns="156725" spcFirstLastPara="1" rIns="99550" wrap="square" tIns="53325">
              <a:noAutofit/>
            </a:bodyPr>
            <a:lstStyle/>
            <a:p>
              <a:pPr indent="0" lvl="0" marL="0" marR="0" rtl="0" algn="ctr">
                <a:lnSpc>
                  <a:spcPct val="90000"/>
                </a:lnSpc>
                <a:spcBef>
                  <a:spcPts val="0"/>
                </a:spcBef>
                <a:spcAft>
                  <a:spcPts val="0"/>
                </a:spcAft>
                <a:buNone/>
              </a:pPr>
              <a:r>
                <a:rPr b="1" lang="es-AR" sz="1400">
                  <a:solidFill>
                    <a:schemeClr val="lt1"/>
                  </a:solidFill>
                  <a:latin typeface="Corbel"/>
                  <a:ea typeface="Corbel"/>
                  <a:cs typeface="Corbel"/>
                  <a:sym typeface="Corbel"/>
                </a:rPr>
                <a:t>Preparación de los datos</a:t>
              </a:r>
              <a:endParaRPr sz="1400">
                <a:solidFill>
                  <a:schemeClr val="lt1"/>
                </a:solidFill>
                <a:latin typeface="Corbel"/>
                <a:ea typeface="Corbel"/>
                <a:cs typeface="Corbel"/>
                <a:sym typeface="Corbel"/>
              </a:endParaRPr>
            </a:p>
          </p:txBody>
        </p:sp>
        <p:sp>
          <p:nvSpPr>
            <p:cNvPr id="46" name="Google Shape;46;p2"/>
            <p:cNvSpPr/>
            <p:nvPr/>
          </p:nvSpPr>
          <p:spPr>
            <a:xfrm>
              <a:off x="443364" y="923681"/>
              <a:ext cx="355419" cy="355419"/>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10800000">
              <a:off x="215012" y="1368153"/>
              <a:ext cx="3492891" cy="355419"/>
            </a:xfrm>
            <a:prstGeom prst="homePlate">
              <a:avLst>
                <a:gd fmla="val 50000" name="adj"/>
              </a:avLst>
            </a:prstGeom>
            <a:solidFill>
              <a:srgbClr val="1C73C3"/>
            </a:solidFill>
            <a:ln cap="flat" cmpd="sng" w="25400">
              <a:solidFill>
                <a:srgbClr val="1C7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nvSpPr>
          <p:spPr>
            <a:xfrm>
              <a:off x="215012" y="1368153"/>
              <a:ext cx="3492891" cy="355419"/>
            </a:xfrm>
            <a:prstGeom prst="rect">
              <a:avLst/>
            </a:prstGeom>
            <a:noFill/>
            <a:ln>
              <a:noFill/>
            </a:ln>
          </p:spPr>
          <p:txBody>
            <a:bodyPr anchorCtr="0" anchor="ctr" bIns="53325" lIns="156725" spcFirstLastPara="1" rIns="99550" wrap="square" tIns="53325">
              <a:noAutofit/>
            </a:bodyPr>
            <a:lstStyle/>
            <a:p>
              <a:pPr indent="0" lvl="0" marL="0" marR="0" rtl="0" algn="ctr">
                <a:lnSpc>
                  <a:spcPct val="90000"/>
                </a:lnSpc>
                <a:spcBef>
                  <a:spcPts val="0"/>
                </a:spcBef>
                <a:spcAft>
                  <a:spcPts val="0"/>
                </a:spcAft>
                <a:buNone/>
              </a:pPr>
              <a:r>
                <a:rPr b="1" lang="es-AR" sz="1400">
                  <a:solidFill>
                    <a:schemeClr val="lt1"/>
                  </a:solidFill>
                  <a:latin typeface="Corbel"/>
                  <a:ea typeface="Corbel"/>
                  <a:cs typeface="Corbel"/>
                  <a:sym typeface="Corbel"/>
                </a:rPr>
                <a:t>Análisis de los datos </a:t>
              </a:r>
              <a:endParaRPr sz="1400">
                <a:solidFill>
                  <a:schemeClr val="lt1"/>
                </a:solidFill>
                <a:latin typeface="Corbel"/>
                <a:ea typeface="Corbel"/>
                <a:cs typeface="Corbel"/>
                <a:sym typeface="Corbel"/>
              </a:endParaRPr>
            </a:p>
          </p:txBody>
        </p:sp>
        <p:sp>
          <p:nvSpPr>
            <p:cNvPr id="49" name="Google Shape;49;p2"/>
            <p:cNvSpPr/>
            <p:nvPr/>
          </p:nvSpPr>
          <p:spPr>
            <a:xfrm>
              <a:off x="443364" y="1385195"/>
              <a:ext cx="355419" cy="355419"/>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10800000">
              <a:off x="288023" y="1872207"/>
              <a:ext cx="3419880" cy="355419"/>
            </a:xfrm>
            <a:prstGeom prst="homePlate">
              <a:avLst>
                <a:gd fmla="val 50000" name="adj"/>
              </a:avLst>
            </a:prstGeom>
            <a:solidFill>
              <a:srgbClr val="1C73C3"/>
            </a:solidFill>
            <a:ln cap="flat" cmpd="sng" w="25400">
              <a:solidFill>
                <a:srgbClr val="1C7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txBox="1"/>
            <p:nvPr/>
          </p:nvSpPr>
          <p:spPr>
            <a:xfrm>
              <a:off x="288023" y="1872207"/>
              <a:ext cx="3419880" cy="355419"/>
            </a:xfrm>
            <a:prstGeom prst="rect">
              <a:avLst/>
            </a:prstGeom>
            <a:noFill/>
            <a:ln>
              <a:noFill/>
            </a:ln>
          </p:spPr>
          <p:txBody>
            <a:bodyPr anchorCtr="0" anchor="ctr" bIns="53325" lIns="156725" spcFirstLastPara="1" rIns="99550" wrap="square" tIns="53325">
              <a:noAutofit/>
            </a:bodyPr>
            <a:lstStyle/>
            <a:p>
              <a:pPr indent="0" lvl="0" marL="0" marR="0" rtl="0" algn="ctr">
                <a:lnSpc>
                  <a:spcPct val="90000"/>
                </a:lnSpc>
                <a:spcBef>
                  <a:spcPts val="0"/>
                </a:spcBef>
                <a:spcAft>
                  <a:spcPts val="0"/>
                </a:spcAft>
                <a:buNone/>
              </a:pPr>
              <a:r>
                <a:rPr b="1" lang="es-AR" sz="1400">
                  <a:solidFill>
                    <a:schemeClr val="lt1"/>
                  </a:solidFill>
                  <a:latin typeface="Corbel"/>
                  <a:ea typeface="Corbel"/>
                  <a:cs typeface="Corbel"/>
                  <a:sym typeface="Corbel"/>
                </a:rPr>
                <a:t>Obtención de Insigths</a:t>
              </a:r>
              <a:endParaRPr b="1" sz="1400">
                <a:solidFill>
                  <a:schemeClr val="lt1"/>
                </a:solidFill>
                <a:latin typeface="Corbel"/>
                <a:ea typeface="Corbel"/>
                <a:cs typeface="Corbel"/>
                <a:sym typeface="Corbel"/>
              </a:endParaRPr>
            </a:p>
          </p:txBody>
        </p:sp>
        <p:sp>
          <p:nvSpPr>
            <p:cNvPr id="52" name="Google Shape;52;p2"/>
            <p:cNvSpPr/>
            <p:nvPr/>
          </p:nvSpPr>
          <p:spPr>
            <a:xfrm>
              <a:off x="443364" y="1846710"/>
              <a:ext cx="355419" cy="355419"/>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10800000">
              <a:off x="234023" y="2308876"/>
              <a:ext cx="3473880" cy="355419"/>
            </a:xfrm>
            <a:prstGeom prst="homePlate">
              <a:avLst>
                <a:gd fmla="val 50000" name="adj"/>
              </a:avLst>
            </a:prstGeom>
            <a:solidFill>
              <a:srgbClr val="1C73C3"/>
            </a:solidFill>
            <a:ln cap="flat" cmpd="sng" w="25400">
              <a:solidFill>
                <a:srgbClr val="1C73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txBox="1"/>
            <p:nvPr/>
          </p:nvSpPr>
          <p:spPr>
            <a:xfrm>
              <a:off x="234023" y="2308876"/>
              <a:ext cx="3473880" cy="355419"/>
            </a:xfrm>
            <a:prstGeom prst="rect">
              <a:avLst/>
            </a:prstGeom>
            <a:noFill/>
            <a:ln>
              <a:noFill/>
            </a:ln>
          </p:spPr>
          <p:txBody>
            <a:bodyPr anchorCtr="0" anchor="ctr" bIns="60950" lIns="156725" spcFirstLastPara="1" rIns="113775" wrap="square" tIns="60950">
              <a:noAutofit/>
            </a:bodyPr>
            <a:lstStyle/>
            <a:p>
              <a:pPr indent="0" lvl="0" marL="0" marR="0" rtl="0" algn="ctr">
                <a:lnSpc>
                  <a:spcPct val="90000"/>
                </a:lnSpc>
                <a:spcBef>
                  <a:spcPts val="0"/>
                </a:spcBef>
                <a:spcAft>
                  <a:spcPts val="0"/>
                </a:spcAft>
                <a:buNone/>
              </a:pPr>
              <a:r>
                <a:rPr lang="es-AR">
                  <a:solidFill>
                    <a:schemeClr val="lt1"/>
                  </a:solidFill>
                  <a:latin typeface="Corbel"/>
                  <a:ea typeface="Corbel"/>
                  <a:cs typeface="Corbel"/>
                  <a:sym typeface="Corbel"/>
                </a:rPr>
                <a:t>Modelado</a:t>
              </a:r>
              <a:endParaRPr>
                <a:solidFill>
                  <a:schemeClr val="lt1"/>
                </a:solidFill>
                <a:latin typeface="Corbel"/>
                <a:ea typeface="Corbel"/>
                <a:cs typeface="Corbel"/>
                <a:sym typeface="Corbel"/>
              </a:endParaRPr>
            </a:p>
          </p:txBody>
        </p:sp>
        <p:sp>
          <p:nvSpPr>
            <p:cNvPr id="55" name="Google Shape;55;p2"/>
            <p:cNvSpPr/>
            <p:nvPr/>
          </p:nvSpPr>
          <p:spPr>
            <a:xfrm>
              <a:off x="443364" y="2308224"/>
              <a:ext cx="355419" cy="355419"/>
            </a:xfrm>
            <a:prstGeom prst="ellipse">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LOGO IBM 2.png" id="56" name="Google Shape;56;p2"/>
          <p:cNvPicPr preferRelativeResize="0"/>
          <p:nvPr/>
        </p:nvPicPr>
        <p:blipFill rotWithShape="1">
          <a:blip r:embed="rId6">
            <a:alphaModFix/>
          </a:blip>
          <a:srcRect b="0" l="0" r="0" t="0"/>
          <a:stretch/>
        </p:blipFill>
        <p:spPr>
          <a:xfrm>
            <a:off x="7863892" y="0"/>
            <a:ext cx="1280108" cy="980728"/>
          </a:xfrm>
          <a:prstGeom prst="rect">
            <a:avLst/>
          </a:prstGeom>
          <a:noFill/>
          <a:ln>
            <a:noFill/>
          </a:ln>
        </p:spPr>
      </p:pic>
      <p:pic>
        <p:nvPicPr>
          <p:cNvPr descr="DESGASTE.png" id="57" name="Google Shape;57;p2"/>
          <p:cNvPicPr preferRelativeResize="0"/>
          <p:nvPr/>
        </p:nvPicPr>
        <p:blipFill rotWithShape="1">
          <a:blip r:embed="rId7">
            <a:alphaModFix/>
          </a:blip>
          <a:srcRect b="0" l="0" r="0" t="0"/>
          <a:stretch/>
        </p:blipFill>
        <p:spPr>
          <a:xfrm>
            <a:off x="4716016" y="1556792"/>
            <a:ext cx="1872208" cy="1872208"/>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desgaste2.png" id="58" name="Google Shape;58;p2"/>
          <p:cNvPicPr preferRelativeResize="0"/>
          <p:nvPr/>
        </p:nvPicPr>
        <p:blipFill rotWithShape="1">
          <a:blip r:embed="rId8">
            <a:alphaModFix/>
          </a:blip>
          <a:srcRect b="0" l="0" r="0" t="0"/>
          <a:stretch/>
        </p:blipFill>
        <p:spPr>
          <a:xfrm>
            <a:off x="5978385" y="3224251"/>
            <a:ext cx="1815900" cy="17472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desgaste3.png" id="59" name="Google Shape;59;p2"/>
          <p:cNvPicPr preferRelativeResize="0"/>
          <p:nvPr/>
        </p:nvPicPr>
        <p:blipFill rotWithShape="1">
          <a:blip r:embed="rId9">
            <a:alphaModFix/>
          </a:blip>
          <a:srcRect b="0" l="0" r="0" t="0"/>
          <a:stretch/>
        </p:blipFill>
        <p:spPr>
          <a:xfrm>
            <a:off x="6804248" y="1268760"/>
            <a:ext cx="1872208" cy="1898181"/>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transition>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f59a23c3d0_0_0"/>
          <p:cNvSpPr txBox="1"/>
          <p:nvPr>
            <p:ph type="ctrTitle"/>
          </p:nvPr>
        </p:nvSpPr>
        <p:spPr>
          <a:xfrm>
            <a:off x="165150" y="1009750"/>
            <a:ext cx="7398600" cy="3783600"/>
          </a:xfrm>
          <a:prstGeom prst="rect">
            <a:avLst/>
          </a:prstGeom>
          <a:solidFill>
            <a:srgbClr val="1C73C3"/>
          </a:solidFill>
        </p:spPr>
        <p:txBody>
          <a:bodyPr anchorCtr="0" anchor="t" bIns="0" lIns="91425" spcFirstLastPara="1" rIns="45700" wrap="square" tIns="0">
            <a:noAutofit/>
          </a:bodyPr>
          <a:lstStyle/>
          <a:p>
            <a:pPr indent="0" lvl="0" marL="457200" rtl="0" algn="l">
              <a:lnSpc>
                <a:spcPct val="115000"/>
              </a:lnSpc>
              <a:spcBef>
                <a:spcPts val="1100"/>
              </a:spcBef>
              <a:spcAft>
                <a:spcPts val="0"/>
              </a:spcAft>
              <a:buNone/>
            </a:pPr>
            <a:r>
              <a:rPr lang="es-AR" sz="1705">
                <a:solidFill>
                  <a:schemeClr val="lt1"/>
                </a:solidFill>
                <a:highlight>
                  <a:srgbClr val="1C73C3"/>
                </a:highlight>
              </a:rPr>
              <a:t>💡</a:t>
            </a:r>
            <a:r>
              <a:rPr lang="es-AR" sz="1705">
                <a:solidFill>
                  <a:schemeClr val="lt1"/>
                </a:solidFill>
                <a:highlight>
                  <a:srgbClr val="1C73C3"/>
                </a:highlight>
              </a:rPr>
              <a:t> </a:t>
            </a:r>
            <a:r>
              <a:rPr lang="es-AR" sz="1705">
                <a:solidFill>
                  <a:schemeClr val="lt1"/>
                </a:solidFill>
                <a:highlight>
                  <a:srgbClr val="1C73C3"/>
                </a:highlight>
              </a:rPr>
              <a:t>Análisis de gráficos</a:t>
            </a:r>
            <a:endParaRPr sz="1705">
              <a:solidFill>
                <a:schemeClr val="lt1"/>
              </a:solidFill>
              <a:highlight>
                <a:srgbClr val="1C73C3"/>
              </a:highlight>
            </a:endParaRPr>
          </a:p>
          <a:p>
            <a:pPr indent="-336903" lvl="0" marL="457200" rtl="0" algn="l">
              <a:lnSpc>
                <a:spcPct val="115000"/>
              </a:lnSpc>
              <a:spcBef>
                <a:spcPts val="1200"/>
              </a:spcBef>
              <a:spcAft>
                <a:spcPts val="0"/>
              </a:spcAft>
              <a:buClr>
                <a:schemeClr val="lt1"/>
              </a:buClr>
              <a:buSzPts val="1706"/>
              <a:buChar char="❏"/>
            </a:pPr>
            <a:r>
              <a:rPr lang="es-AR" sz="1705">
                <a:solidFill>
                  <a:schemeClr val="lt1"/>
                </a:solidFill>
                <a:highlight>
                  <a:srgbClr val="1C73C3"/>
                </a:highlight>
              </a:rPr>
              <a:t>-La deserción es mayor tanto para hombres como para mujeres de 18 a 35 años y disminuye gradualmente.</a:t>
            </a:r>
            <a:endParaRPr sz="1705">
              <a:solidFill>
                <a:schemeClr val="lt1"/>
              </a:solidFill>
              <a:highlight>
                <a:srgbClr val="1C73C3"/>
              </a:highlight>
            </a:endParaRPr>
          </a:p>
          <a:p>
            <a:pPr indent="-336903" lvl="0" marL="457200" rtl="0" algn="l">
              <a:lnSpc>
                <a:spcPct val="115000"/>
              </a:lnSpc>
              <a:spcBef>
                <a:spcPts val="0"/>
              </a:spcBef>
              <a:spcAft>
                <a:spcPts val="0"/>
              </a:spcAft>
              <a:buClr>
                <a:schemeClr val="lt1"/>
              </a:buClr>
              <a:buSzPts val="1706"/>
              <a:buChar char="❏"/>
            </a:pPr>
            <a:r>
              <a:rPr lang="es-AR" sz="1705">
                <a:solidFill>
                  <a:schemeClr val="lt1"/>
                </a:solidFill>
                <a:highlight>
                  <a:srgbClr val="1C73C3"/>
                </a:highlight>
              </a:rPr>
              <a:t>-A medida que aumentan los ingresos, disminuye el desgaste.</a:t>
            </a:r>
            <a:endParaRPr sz="1705">
              <a:solidFill>
                <a:schemeClr val="lt1"/>
              </a:solidFill>
              <a:highlight>
                <a:srgbClr val="1C73C3"/>
              </a:highlight>
            </a:endParaRPr>
          </a:p>
          <a:p>
            <a:pPr indent="-336903" lvl="0" marL="457200" rtl="0" algn="l">
              <a:lnSpc>
                <a:spcPct val="115000"/>
              </a:lnSpc>
              <a:spcBef>
                <a:spcPts val="0"/>
              </a:spcBef>
              <a:spcAft>
                <a:spcPts val="0"/>
              </a:spcAft>
              <a:buClr>
                <a:schemeClr val="lt1"/>
              </a:buClr>
              <a:buSzPts val="1706"/>
              <a:buChar char="❏"/>
            </a:pPr>
            <a:r>
              <a:rPr lang="es-AR" sz="1705">
                <a:solidFill>
                  <a:schemeClr val="lt1"/>
                </a:solidFill>
                <a:highlight>
                  <a:srgbClr val="1C73C3"/>
                </a:highlight>
              </a:rPr>
              <a:t>-El desgaste es mucho, mucho menor en las mujeres divorciadas.</a:t>
            </a:r>
            <a:endParaRPr sz="1705">
              <a:solidFill>
                <a:schemeClr val="lt1"/>
              </a:solidFill>
              <a:highlight>
                <a:srgbClr val="1C73C3"/>
              </a:highlight>
            </a:endParaRPr>
          </a:p>
          <a:p>
            <a:pPr indent="-336903" lvl="0" marL="457200" rtl="0" algn="l">
              <a:lnSpc>
                <a:spcPct val="115000"/>
              </a:lnSpc>
              <a:spcBef>
                <a:spcPts val="0"/>
              </a:spcBef>
              <a:spcAft>
                <a:spcPts val="0"/>
              </a:spcAft>
              <a:buClr>
                <a:schemeClr val="lt1"/>
              </a:buClr>
              <a:buSzPts val="1706"/>
              <a:buChar char="❏"/>
            </a:pPr>
            <a:r>
              <a:rPr lang="es-AR" sz="1705">
                <a:solidFill>
                  <a:schemeClr val="lt1"/>
                </a:solidFill>
                <a:highlight>
                  <a:srgbClr val="1C73C3"/>
                </a:highlight>
              </a:rPr>
              <a:t>-La deserción es mayor para los empleados que habitualmente viajan que otros, y esta tasa es mayor para las mujeres que para los hombres.</a:t>
            </a:r>
            <a:endParaRPr sz="1705">
              <a:solidFill>
                <a:schemeClr val="lt1"/>
              </a:solidFill>
              <a:highlight>
                <a:srgbClr val="1C73C3"/>
              </a:highlight>
            </a:endParaRPr>
          </a:p>
          <a:p>
            <a:pPr indent="-336903" lvl="0" marL="457200" rtl="0" algn="l">
              <a:lnSpc>
                <a:spcPct val="115000"/>
              </a:lnSpc>
              <a:spcBef>
                <a:spcPts val="0"/>
              </a:spcBef>
              <a:spcAft>
                <a:spcPts val="0"/>
              </a:spcAft>
              <a:buClr>
                <a:schemeClr val="lt1"/>
              </a:buClr>
              <a:buSzPts val="1706"/>
              <a:buChar char="❏"/>
            </a:pPr>
            <a:r>
              <a:rPr lang="es-AR" sz="1705">
                <a:solidFill>
                  <a:schemeClr val="lt1"/>
                </a:solidFill>
                <a:highlight>
                  <a:srgbClr val="1C73C3"/>
                </a:highlight>
              </a:rPr>
              <a:t>-El desgaste es mayor para quienes ocupan puestos de nivel 1.</a:t>
            </a:r>
            <a:endParaRPr sz="1705">
              <a:solidFill>
                <a:schemeClr val="lt1"/>
              </a:solidFill>
              <a:highlight>
                <a:srgbClr val="1C73C3"/>
              </a:highlight>
            </a:endParaRPr>
          </a:p>
          <a:p>
            <a:pPr indent="-336903" lvl="0" marL="457200" rtl="0" algn="l">
              <a:lnSpc>
                <a:spcPct val="115000"/>
              </a:lnSpc>
              <a:spcBef>
                <a:spcPts val="0"/>
              </a:spcBef>
              <a:spcAft>
                <a:spcPts val="0"/>
              </a:spcAft>
              <a:buClr>
                <a:schemeClr val="lt1"/>
              </a:buClr>
              <a:buSzPts val="1706"/>
              <a:buChar char="❏"/>
            </a:pPr>
            <a:r>
              <a:rPr lang="es-AR" sz="1705">
                <a:solidFill>
                  <a:schemeClr val="lt1"/>
                </a:solidFill>
                <a:highlight>
                  <a:srgbClr val="1C73C3"/>
                </a:highlight>
              </a:rPr>
              <a:t>-Las mujeres que ocupan puestos de gerente, directora de investigación y técnico de laboratorio casi no tienen desgaste.</a:t>
            </a:r>
            <a:endParaRPr sz="1705">
              <a:solidFill>
                <a:schemeClr val="lt1"/>
              </a:solidFill>
              <a:highlight>
                <a:srgbClr val="1C73C3"/>
              </a:highlight>
            </a:endParaRPr>
          </a:p>
          <a:p>
            <a:pPr indent="-336903" lvl="0" marL="457200" rtl="0" algn="l">
              <a:lnSpc>
                <a:spcPct val="115000"/>
              </a:lnSpc>
              <a:spcBef>
                <a:spcPts val="0"/>
              </a:spcBef>
              <a:spcAft>
                <a:spcPts val="0"/>
              </a:spcAft>
              <a:buClr>
                <a:schemeClr val="lt1"/>
              </a:buClr>
              <a:buSzPts val="1706"/>
              <a:buChar char="❏"/>
            </a:pPr>
            <a:r>
              <a:rPr lang="es-AR" sz="1705">
                <a:solidFill>
                  <a:schemeClr val="lt1"/>
                </a:solidFill>
                <a:highlight>
                  <a:srgbClr val="1C73C3"/>
                </a:highlight>
              </a:rPr>
              <a:t>-Los hombres con el puesto de expertos en ventas tienen mucho desgaste.</a:t>
            </a:r>
            <a:endParaRPr sz="1705">
              <a:solidFill>
                <a:schemeClr val="lt1"/>
              </a:solidFill>
              <a:highlight>
                <a:srgbClr val="1C73C3"/>
              </a:highlight>
            </a:endParaRPr>
          </a:p>
          <a:p>
            <a:pPr indent="0" lvl="0" marL="0" rtl="0" algn="l">
              <a:spcBef>
                <a:spcPts val="1200"/>
              </a:spcBef>
              <a:spcAft>
                <a:spcPts val="0"/>
              </a:spcAft>
              <a:buNone/>
            </a:pPr>
            <a:r>
              <a:t/>
            </a:r>
            <a:endParaRPr/>
          </a:p>
        </p:txBody>
      </p:sp>
      <p:sp>
        <p:nvSpPr>
          <p:cNvPr id="248" name="Google Shape;248;g1f59a23c3d0_0_0"/>
          <p:cNvSpPr txBox="1"/>
          <p:nvPr>
            <p:ph idx="1" type="subTitle"/>
          </p:nvPr>
        </p:nvSpPr>
        <p:spPr>
          <a:xfrm>
            <a:off x="3254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INSIGHTS</a:t>
            </a:r>
            <a:endParaRPr b="1" sz="2500"/>
          </a:p>
        </p:txBody>
      </p:sp>
      <p:pic>
        <p:nvPicPr>
          <p:cNvPr descr="Sin título.png" id="249" name="Google Shape;249;g1f59a23c3d0_0_0"/>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pic>
        <p:nvPicPr>
          <p:cNvPr descr="LOGO IBM 2.png" id="250" name="Google Shape;250;g1f59a23c3d0_0_0"/>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Sin título.png" id="255" name="Google Shape;255;p23"/>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pic>
        <p:nvPicPr>
          <p:cNvPr descr="LOGO IBM 2.png" id="256" name="Google Shape;256;p23"/>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
        <p:nvSpPr>
          <p:cNvPr id="257" name="Google Shape;257;p23"/>
          <p:cNvSpPr txBox="1"/>
          <p:nvPr/>
        </p:nvSpPr>
        <p:spPr>
          <a:xfrm>
            <a:off x="190300" y="1006675"/>
            <a:ext cx="7418400" cy="4048200"/>
          </a:xfrm>
          <a:prstGeom prst="rect">
            <a:avLst/>
          </a:prstGeom>
          <a:solidFill>
            <a:srgbClr val="1C73C3"/>
          </a:solidFill>
          <a:ln cap="flat" cmpd="sng" w="9525">
            <a:solidFill>
              <a:srgbClr val="1C73C3"/>
            </a:solidFill>
            <a:prstDash val="solid"/>
            <a:round/>
            <a:headEnd len="sm" w="sm" type="none"/>
            <a:tailEnd len="sm" w="sm" type="none"/>
          </a:ln>
        </p:spPr>
        <p:txBody>
          <a:bodyPr anchorCtr="0" anchor="t" bIns="45700" lIns="91425" spcFirstLastPara="1" rIns="91425" wrap="square" tIns="45700">
            <a:spAutoFit/>
          </a:bodyPr>
          <a:lstStyle/>
          <a:p>
            <a:pPr indent="-336550" lvl="0" marL="457200" marR="0" rtl="0" algn="l">
              <a:spcBef>
                <a:spcPts val="0"/>
              </a:spcBef>
              <a:spcAft>
                <a:spcPts val="0"/>
              </a:spcAft>
              <a:buClr>
                <a:schemeClr val="lt1"/>
              </a:buClr>
              <a:buSzPts val="1700"/>
              <a:buFont typeface="Corbel"/>
              <a:buChar char="❏"/>
            </a:pPr>
            <a:r>
              <a:rPr b="1" lang="es-AR" sz="1700">
                <a:solidFill>
                  <a:schemeClr val="lt1"/>
                </a:solidFill>
                <a:latin typeface="Corbel"/>
                <a:ea typeface="Corbel"/>
                <a:cs typeface="Corbel"/>
                <a:sym typeface="Corbel"/>
              </a:rPr>
              <a:t>Después de analizar las hipótesis, hemos confirmado que la mayoría de los empleados descontentos tienen entre 1 y 5 años de experiencia en la e</a:t>
            </a:r>
            <a:r>
              <a:rPr b="1" lang="es-AR" sz="1700">
                <a:solidFill>
                  <a:schemeClr val="lt1"/>
                </a:solidFill>
                <a:latin typeface="Corbel"/>
                <a:ea typeface="Corbel"/>
                <a:cs typeface="Corbel"/>
                <a:sym typeface="Corbel"/>
              </a:rPr>
              <a:t>mpresa perciben salarios inferiores a 5000 unidades monetarias. </a:t>
            </a:r>
            <a:endParaRPr b="1" sz="1700">
              <a:solidFill>
                <a:schemeClr val="lt1"/>
              </a:solidFill>
              <a:latin typeface="Corbel"/>
              <a:ea typeface="Corbel"/>
              <a:cs typeface="Corbel"/>
              <a:sym typeface="Corbel"/>
            </a:endParaRPr>
          </a:p>
          <a:p>
            <a:pPr indent="-336550" lvl="0" marL="457200" marR="0" rtl="0" algn="l">
              <a:spcBef>
                <a:spcPts val="0"/>
              </a:spcBef>
              <a:spcAft>
                <a:spcPts val="0"/>
              </a:spcAft>
              <a:buClr>
                <a:schemeClr val="lt1"/>
              </a:buClr>
              <a:buSzPts val="1700"/>
              <a:buFont typeface="Corbel"/>
              <a:buChar char="❏"/>
            </a:pPr>
            <a:r>
              <a:rPr b="1" lang="es-AR" sz="1700">
                <a:solidFill>
                  <a:schemeClr val="lt1"/>
                </a:solidFill>
                <a:latin typeface="Corbel"/>
                <a:ea typeface="Corbel"/>
                <a:cs typeface="Corbel"/>
                <a:sym typeface="Corbel"/>
              </a:rPr>
              <a:t>En términos de género, un 17% de los hombres y un 14.8% de las mujeres experimentan desgaste. </a:t>
            </a:r>
            <a:endParaRPr b="1" sz="1700">
              <a:solidFill>
                <a:schemeClr val="lt1"/>
              </a:solidFill>
              <a:latin typeface="Corbel"/>
              <a:ea typeface="Corbel"/>
              <a:cs typeface="Corbel"/>
              <a:sym typeface="Corbel"/>
            </a:endParaRPr>
          </a:p>
          <a:p>
            <a:pPr indent="-336550" lvl="0" marL="457200" marR="0" rtl="0" algn="l">
              <a:spcBef>
                <a:spcPts val="0"/>
              </a:spcBef>
              <a:spcAft>
                <a:spcPts val="0"/>
              </a:spcAft>
              <a:buClr>
                <a:schemeClr val="lt1"/>
              </a:buClr>
              <a:buSzPts val="1700"/>
              <a:buFont typeface="Corbel"/>
              <a:buChar char="❏"/>
            </a:pPr>
            <a:r>
              <a:rPr b="1" lang="es-AR" sz="1700">
                <a:solidFill>
                  <a:schemeClr val="lt1"/>
                </a:solidFill>
                <a:latin typeface="Corbel"/>
                <a:ea typeface="Corbel"/>
                <a:cs typeface="Corbel"/>
                <a:sym typeface="Corbel"/>
              </a:rPr>
              <a:t>También observamos que a niveles laborales más bajos hay una mayor proporción de empleados insatisfechos, lo mismo sucede con la satisfacción laboral.</a:t>
            </a:r>
            <a:endParaRPr sz="1500">
              <a:latin typeface="Corbel"/>
              <a:ea typeface="Corbel"/>
              <a:cs typeface="Corbel"/>
              <a:sym typeface="Corbel"/>
            </a:endParaRPr>
          </a:p>
          <a:p>
            <a:pPr indent="-336550" lvl="0" marL="457200" marR="0" rtl="0" algn="l">
              <a:spcBef>
                <a:spcPts val="0"/>
              </a:spcBef>
              <a:spcAft>
                <a:spcPts val="0"/>
              </a:spcAft>
              <a:buClr>
                <a:schemeClr val="lt1"/>
              </a:buClr>
              <a:buSzPts val="1700"/>
              <a:buFont typeface="Corbel"/>
              <a:buChar char="❏"/>
            </a:pPr>
            <a:r>
              <a:rPr b="1" lang="es-AR" sz="1700">
                <a:solidFill>
                  <a:schemeClr val="lt1"/>
                </a:solidFill>
                <a:latin typeface="Corbel"/>
                <a:ea typeface="Corbel"/>
                <a:cs typeface="Corbel"/>
                <a:sym typeface="Corbel"/>
              </a:rPr>
              <a:t>h</a:t>
            </a:r>
            <a:r>
              <a:rPr b="1" lang="es-AR" sz="1700">
                <a:solidFill>
                  <a:schemeClr val="lt1"/>
                </a:solidFill>
                <a:latin typeface="Corbel"/>
                <a:ea typeface="Corbel"/>
                <a:cs typeface="Corbel"/>
                <a:sym typeface="Corbel"/>
              </a:rPr>
              <a:t>emos identificado los grupos de edad con mayor incidencia de desgaste entre los empleados.</a:t>
            </a:r>
            <a:endParaRPr sz="1500">
              <a:latin typeface="Corbel"/>
              <a:ea typeface="Corbel"/>
              <a:cs typeface="Corbel"/>
              <a:sym typeface="Corbel"/>
            </a:endParaRPr>
          </a:p>
          <a:p>
            <a:pPr indent="-336550" lvl="0" marL="457200" marR="0" rtl="0" algn="l">
              <a:spcBef>
                <a:spcPts val="0"/>
              </a:spcBef>
              <a:spcAft>
                <a:spcPts val="0"/>
              </a:spcAft>
              <a:buClr>
                <a:schemeClr val="lt1"/>
              </a:buClr>
              <a:buSzPts val="1700"/>
              <a:buFont typeface="Corbel"/>
              <a:buChar char="❏"/>
            </a:pPr>
            <a:r>
              <a:rPr b="1" lang="es-AR" sz="1700">
                <a:solidFill>
                  <a:schemeClr val="lt1"/>
                </a:solidFill>
                <a:latin typeface="Corbel"/>
                <a:ea typeface="Corbel"/>
                <a:cs typeface="Corbel"/>
                <a:sym typeface="Corbel"/>
              </a:rPr>
              <a:t>A partir de estas conclusiones, continuaremos trabajando para que nuestro modelo pueda comprender las áreas problemáticas del desgaste y así poder identificar los principales problemas que afectan a los empleados.</a:t>
            </a:r>
            <a:endParaRPr sz="1500">
              <a:latin typeface="Corbel"/>
              <a:ea typeface="Corbel"/>
              <a:cs typeface="Corbel"/>
              <a:sym typeface="Corbel"/>
            </a:endParaRPr>
          </a:p>
          <a:p>
            <a:pPr indent="0" lvl="0" marL="0" marR="0" rtl="0" algn="l">
              <a:spcBef>
                <a:spcPts val="0"/>
              </a:spcBef>
              <a:spcAft>
                <a:spcPts val="0"/>
              </a:spcAft>
              <a:buNone/>
            </a:pPr>
            <a:r>
              <a:t/>
            </a:r>
            <a:endParaRPr sz="1900">
              <a:solidFill>
                <a:schemeClr val="lt1"/>
              </a:solidFill>
              <a:latin typeface="Corbel"/>
              <a:ea typeface="Corbel"/>
              <a:cs typeface="Corbel"/>
              <a:sym typeface="Corbel"/>
            </a:endParaRPr>
          </a:p>
        </p:txBody>
      </p:sp>
      <p:sp>
        <p:nvSpPr>
          <p:cNvPr id="258" name="Google Shape;258;p23"/>
          <p:cNvSpPr txBox="1"/>
          <p:nvPr>
            <p:ph idx="1" type="subTitle"/>
          </p:nvPr>
        </p:nvSpPr>
        <p:spPr>
          <a:xfrm>
            <a:off x="3254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INSIGHTS</a:t>
            </a:r>
            <a:endParaRPr b="1"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Sin título.png" id="263" name="Google Shape;263;g1f59a23c3d0_0_72"/>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pic>
        <p:nvPicPr>
          <p:cNvPr descr="LOGO IBM 2.png" id="264" name="Google Shape;264;g1f59a23c3d0_0_72"/>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
        <p:nvSpPr>
          <p:cNvPr id="265" name="Google Shape;265;g1f59a23c3d0_0_72"/>
          <p:cNvSpPr txBox="1"/>
          <p:nvPr>
            <p:ph idx="1" type="subTitle"/>
          </p:nvPr>
        </p:nvSpPr>
        <p:spPr>
          <a:xfrm>
            <a:off x="3254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CORRELACIÓN</a:t>
            </a:r>
            <a:endParaRPr b="1" sz="2500"/>
          </a:p>
        </p:txBody>
      </p:sp>
      <p:pic>
        <p:nvPicPr>
          <p:cNvPr id="266" name="Google Shape;266;g1f59a23c3d0_0_72"/>
          <p:cNvPicPr preferRelativeResize="0"/>
          <p:nvPr/>
        </p:nvPicPr>
        <p:blipFill>
          <a:blip r:embed="rId5">
            <a:alphaModFix/>
          </a:blip>
          <a:stretch>
            <a:fillRect/>
          </a:stretch>
        </p:blipFill>
        <p:spPr>
          <a:xfrm>
            <a:off x="325425" y="808850"/>
            <a:ext cx="7005650" cy="4205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Sin título.png" id="272" name="Google Shape;272;g1f59a23c3d0_0_11"/>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273" name="Google Shape;273;g1f59a23c3d0_0_11"/>
          <p:cNvSpPr txBox="1"/>
          <p:nvPr>
            <p:ph idx="1" type="subTitle"/>
          </p:nvPr>
        </p:nvSpPr>
        <p:spPr>
          <a:xfrm>
            <a:off x="3254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MODELADO</a:t>
            </a:r>
            <a:endParaRPr b="1" sz="2500"/>
          </a:p>
        </p:txBody>
      </p:sp>
      <p:pic>
        <p:nvPicPr>
          <p:cNvPr descr="LOGO IBM 2.png" id="274" name="Google Shape;274;g1f59a23c3d0_0_11"/>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
        <p:nvSpPr>
          <p:cNvPr id="275" name="Google Shape;275;g1f59a23c3d0_0_11"/>
          <p:cNvSpPr txBox="1"/>
          <p:nvPr/>
        </p:nvSpPr>
        <p:spPr>
          <a:xfrm>
            <a:off x="325425" y="911225"/>
            <a:ext cx="7172400" cy="38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lt1"/>
              </a:solidFill>
              <a:latin typeface="Corbel"/>
              <a:ea typeface="Corbel"/>
              <a:cs typeface="Corbel"/>
              <a:sym typeface="Corbel"/>
            </a:endParaRPr>
          </a:p>
        </p:txBody>
      </p:sp>
      <p:sp>
        <p:nvSpPr>
          <p:cNvPr id="276" name="Google Shape;276;g1f59a23c3d0_0_11"/>
          <p:cNvSpPr txBox="1"/>
          <p:nvPr/>
        </p:nvSpPr>
        <p:spPr>
          <a:xfrm>
            <a:off x="335025" y="825500"/>
            <a:ext cx="7153200" cy="3876600"/>
          </a:xfrm>
          <a:prstGeom prst="rect">
            <a:avLst/>
          </a:prstGeom>
          <a:solidFill>
            <a:srgbClr val="1C73C3"/>
          </a:solid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s-AR" sz="1950">
                <a:solidFill>
                  <a:schemeClr val="lt1"/>
                </a:solidFill>
                <a:highlight>
                  <a:srgbClr val="1C73C3"/>
                </a:highlight>
                <a:latin typeface="Roboto"/>
                <a:ea typeface="Roboto"/>
                <a:cs typeface="Roboto"/>
                <a:sym typeface="Roboto"/>
              </a:rPr>
              <a:t>📝 RANDOM FOREST</a:t>
            </a:r>
            <a:endParaRPr sz="1950">
              <a:solidFill>
                <a:schemeClr val="lt1"/>
              </a:solidFill>
              <a:highlight>
                <a:srgbClr val="1C73C3"/>
              </a:highlight>
              <a:latin typeface="Roboto"/>
              <a:ea typeface="Roboto"/>
              <a:cs typeface="Roboto"/>
              <a:sym typeface="Roboto"/>
            </a:endParaRPr>
          </a:p>
          <a:p>
            <a:pPr indent="0" lvl="0" marL="0" rtl="0" algn="l">
              <a:lnSpc>
                <a:spcPct val="115000"/>
              </a:lnSpc>
              <a:spcBef>
                <a:spcPts val="1200"/>
              </a:spcBef>
              <a:spcAft>
                <a:spcPts val="1200"/>
              </a:spcAft>
              <a:buNone/>
            </a:pPr>
            <a:r>
              <a:rPr lang="es-AR" sz="1450">
                <a:solidFill>
                  <a:schemeClr val="lt1"/>
                </a:solidFill>
                <a:highlight>
                  <a:srgbClr val="1C73C3"/>
                </a:highlight>
                <a:latin typeface="Roboto"/>
                <a:ea typeface="Roboto"/>
                <a:cs typeface="Roboto"/>
                <a:sym typeface="Roboto"/>
              </a:rPr>
              <a:t>Los bosques aleatorios o bosques de decisión aleatoria son un método de aprendizaje conjunto para clasificación, regresión y otras tareas que opera mediante la construcción de una multitud de árboles de decisión en el momento del entrenamiento. Para las tareas de clasificación, la salida del bosque aleatorio es la clase seleccionada por la mayoría de los árboles. Para las tareas de regresión, se devuelve la predicción media o promedio de los árboles individuales. Los bosques de decisión aleatoria corrigen el hábito de los árboles de decisión de </a:t>
            </a:r>
            <a:r>
              <a:rPr lang="es-AR" sz="1450">
                <a:solidFill>
                  <a:schemeClr val="lt1"/>
                </a:solidFill>
                <a:highlight>
                  <a:srgbClr val="1C73C3"/>
                </a:highlight>
                <a:latin typeface="Roboto"/>
                <a:ea typeface="Roboto"/>
                <a:cs typeface="Roboto"/>
                <a:sym typeface="Roboto"/>
              </a:rPr>
              <a:t>sobre ajustarse</a:t>
            </a:r>
            <a:r>
              <a:rPr lang="es-AR" sz="1450">
                <a:solidFill>
                  <a:schemeClr val="lt1"/>
                </a:solidFill>
                <a:highlight>
                  <a:srgbClr val="1C73C3"/>
                </a:highlight>
                <a:latin typeface="Roboto"/>
                <a:ea typeface="Roboto"/>
                <a:cs typeface="Roboto"/>
                <a:sym typeface="Roboto"/>
              </a:rPr>
              <a:t> a su conjunto de entrenamiento. Los bosques aleatorios generalmente superan a los árboles de decisión, pero su precisión es menor que la de los árboles potenciados por gradiente. Sin embargo, Las características de los datos pueden afectar su rendimiento</a:t>
            </a:r>
            <a:endParaRPr sz="3200">
              <a:solidFill>
                <a:schemeClr val="lt1"/>
              </a:solidFill>
              <a:highlight>
                <a:srgbClr val="1C73C3"/>
              </a:highlight>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Sin título.png" id="282" name="Google Shape;282;g1f59a23c3d0_0_17"/>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283" name="Google Shape;283;g1f59a23c3d0_0_17"/>
          <p:cNvSpPr txBox="1"/>
          <p:nvPr>
            <p:ph idx="1" type="subTitle"/>
          </p:nvPr>
        </p:nvSpPr>
        <p:spPr>
          <a:xfrm>
            <a:off x="3254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MODELADO</a:t>
            </a:r>
            <a:endParaRPr b="1" sz="2500"/>
          </a:p>
        </p:txBody>
      </p:sp>
      <p:pic>
        <p:nvPicPr>
          <p:cNvPr descr="LOGO IBM 2.png" id="284" name="Google Shape;284;g1f59a23c3d0_0_17"/>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pic>
        <p:nvPicPr>
          <p:cNvPr id="285" name="Google Shape;285;g1f59a23c3d0_0_17"/>
          <p:cNvPicPr preferRelativeResize="0"/>
          <p:nvPr/>
        </p:nvPicPr>
        <p:blipFill>
          <a:blip r:embed="rId5">
            <a:alphaModFix/>
          </a:blip>
          <a:stretch>
            <a:fillRect/>
          </a:stretch>
        </p:blipFill>
        <p:spPr>
          <a:xfrm>
            <a:off x="325425" y="2263775"/>
            <a:ext cx="3995750" cy="2638425"/>
          </a:xfrm>
          <a:prstGeom prst="rect">
            <a:avLst/>
          </a:prstGeom>
          <a:noFill/>
          <a:ln>
            <a:noFill/>
          </a:ln>
        </p:spPr>
      </p:pic>
      <p:pic>
        <p:nvPicPr>
          <p:cNvPr id="286" name="Google Shape;286;g1f59a23c3d0_0_17"/>
          <p:cNvPicPr preferRelativeResize="0"/>
          <p:nvPr/>
        </p:nvPicPr>
        <p:blipFill>
          <a:blip r:embed="rId6">
            <a:alphaModFix/>
          </a:blip>
          <a:stretch>
            <a:fillRect/>
          </a:stretch>
        </p:blipFill>
        <p:spPr>
          <a:xfrm>
            <a:off x="325425" y="912425"/>
            <a:ext cx="7215201" cy="1171575"/>
          </a:xfrm>
          <a:prstGeom prst="rect">
            <a:avLst/>
          </a:prstGeom>
          <a:noFill/>
          <a:ln>
            <a:noFill/>
          </a:ln>
        </p:spPr>
      </p:pic>
      <p:sp>
        <p:nvSpPr>
          <p:cNvPr id="287" name="Google Shape;287;g1f59a23c3d0_0_17"/>
          <p:cNvSpPr txBox="1"/>
          <p:nvPr/>
        </p:nvSpPr>
        <p:spPr>
          <a:xfrm>
            <a:off x="4530725" y="2301875"/>
            <a:ext cx="4381500" cy="2600400"/>
          </a:xfrm>
          <a:prstGeom prst="rect">
            <a:avLst/>
          </a:prstGeom>
          <a:solidFill>
            <a:srgbClr val="1C73C3"/>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AR" sz="1450">
                <a:solidFill>
                  <a:schemeClr val="lt1"/>
                </a:solidFill>
                <a:highlight>
                  <a:srgbClr val="1C73C3"/>
                </a:highlight>
                <a:latin typeface="Corbel"/>
                <a:ea typeface="Corbel"/>
                <a:cs typeface="Corbel"/>
                <a:sym typeface="Corbel"/>
              </a:rPr>
              <a:t>La puntuación F1 para ambas clases es del 93%, lo que indica un buen equilibrio entre precisión y recuperación.</a:t>
            </a:r>
            <a:endParaRPr b="1" sz="1450">
              <a:solidFill>
                <a:schemeClr val="lt1"/>
              </a:solidFill>
              <a:highlight>
                <a:srgbClr val="1C73C3"/>
              </a:highlight>
              <a:latin typeface="Corbel"/>
              <a:ea typeface="Corbel"/>
              <a:cs typeface="Corbel"/>
              <a:sym typeface="Corbel"/>
            </a:endParaRPr>
          </a:p>
          <a:p>
            <a:pPr indent="0" lvl="0" marL="0" rtl="0" algn="l">
              <a:lnSpc>
                <a:spcPct val="115000"/>
              </a:lnSpc>
              <a:spcBef>
                <a:spcPts val="1200"/>
              </a:spcBef>
              <a:spcAft>
                <a:spcPts val="0"/>
              </a:spcAft>
              <a:buClr>
                <a:schemeClr val="dk1"/>
              </a:buClr>
              <a:buSzPts val="1100"/>
              <a:buFont typeface="Arial"/>
              <a:buNone/>
            </a:pPr>
            <a:r>
              <a:rPr b="1" lang="es-AR" sz="1450">
                <a:solidFill>
                  <a:schemeClr val="lt1"/>
                </a:solidFill>
                <a:highlight>
                  <a:srgbClr val="1C73C3"/>
                </a:highlight>
                <a:latin typeface="Corbel"/>
                <a:ea typeface="Corbel"/>
                <a:cs typeface="Corbel"/>
                <a:sym typeface="Corbel"/>
              </a:rPr>
              <a:t>En general, el modelo de Random Forest muestra una precisión del 93% en la clasificación de las instancias, lo que sugiere un buen rendimiento en la predicción de la atrición del empleado.</a:t>
            </a:r>
            <a:endParaRPr b="1" sz="1450">
              <a:solidFill>
                <a:schemeClr val="lt1"/>
              </a:solidFill>
              <a:highlight>
                <a:srgbClr val="1C73C3"/>
              </a:highlight>
              <a:latin typeface="Corbel"/>
              <a:ea typeface="Corbel"/>
              <a:cs typeface="Corbel"/>
              <a:sym typeface="Corbel"/>
            </a:endParaRPr>
          </a:p>
          <a:p>
            <a:pPr indent="0" lvl="0" marL="0" rtl="0" algn="l">
              <a:spcBef>
                <a:spcPts val="1200"/>
              </a:spcBef>
              <a:spcAft>
                <a:spcPts val="0"/>
              </a:spcAft>
              <a:buNone/>
            </a:pPr>
            <a:r>
              <a:t/>
            </a:r>
            <a:endParaRPr>
              <a:solidFill>
                <a:schemeClr val="lt1"/>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Sin título.png" id="293" name="Google Shape;293;g1f59a23c3d0_0_47"/>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294" name="Google Shape;294;g1f59a23c3d0_0_47"/>
          <p:cNvSpPr txBox="1"/>
          <p:nvPr>
            <p:ph idx="1" type="subTitle"/>
          </p:nvPr>
        </p:nvSpPr>
        <p:spPr>
          <a:xfrm>
            <a:off x="3254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MODELADO</a:t>
            </a:r>
            <a:endParaRPr b="1" sz="2500"/>
          </a:p>
        </p:txBody>
      </p:sp>
      <p:pic>
        <p:nvPicPr>
          <p:cNvPr descr="LOGO IBM 2.png" id="295" name="Google Shape;295;g1f59a23c3d0_0_47"/>
          <p:cNvPicPr preferRelativeResize="0"/>
          <p:nvPr/>
        </p:nvPicPr>
        <p:blipFill rotWithShape="1">
          <a:blip r:embed="rId4">
            <a:alphaModFix/>
          </a:blip>
          <a:srcRect b="0" l="0" r="0" t="0"/>
          <a:stretch/>
        </p:blipFill>
        <p:spPr>
          <a:xfrm>
            <a:off x="7668344" y="0"/>
            <a:ext cx="1475656" cy="1130543"/>
          </a:xfrm>
          <a:prstGeom prst="rect">
            <a:avLst/>
          </a:prstGeom>
          <a:noFill/>
          <a:ln>
            <a:noFill/>
          </a:ln>
        </p:spPr>
      </p:pic>
      <p:sp>
        <p:nvSpPr>
          <p:cNvPr id="296" name="Google Shape;296;g1f59a23c3d0_0_47"/>
          <p:cNvSpPr txBox="1"/>
          <p:nvPr/>
        </p:nvSpPr>
        <p:spPr>
          <a:xfrm>
            <a:off x="325425" y="873125"/>
            <a:ext cx="7153200" cy="3876600"/>
          </a:xfrm>
          <a:prstGeom prst="rect">
            <a:avLst/>
          </a:prstGeom>
          <a:solidFill>
            <a:srgbClr val="1C73C3"/>
          </a:solid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s-AR" sz="1950">
                <a:solidFill>
                  <a:schemeClr val="lt1"/>
                </a:solidFill>
                <a:highlight>
                  <a:srgbClr val="1C73C3"/>
                </a:highlight>
                <a:latin typeface="Roboto"/>
                <a:ea typeface="Roboto"/>
                <a:cs typeface="Roboto"/>
                <a:sym typeface="Roboto"/>
              </a:rPr>
              <a:t>📝</a:t>
            </a:r>
            <a:r>
              <a:rPr lang="es-AR" sz="1950">
                <a:solidFill>
                  <a:schemeClr val="lt1"/>
                </a:solidFill>
                <a:highlight>
                  <a:srgbClr val="1C73C3"/>
                </a:highlight>
                <a:latin typeface="Roboto"/>
                <a:ea typeface="Roboto"/>
                <a:cs typeface="Roboto"/>
                <a:sym typeface="Roboto"/>
              </a:rPr>
              <a:t> Gradient Boosted</a:t>
            </a:r>
            <a:endParaRPr sz="1950">
              <a:solidFill>
                <a:schemeClr val="lt1"/>
              </a:solidFill>
              <a:highlight>
                <a:srgbClr val="1C73C3"/>
              </a:highlight>
              <a:latin typeface="Roboto"/>
              <a:ea typeface="Roboto"/>
              <a:cs typeface="Roboto"/>
              <a:sym typeface="Roboto"/>
            </a:endParaRPr>
          </a:p>
          <a:p>
            <a:pPr indent="0" lvl="0" marL="0" rtl="0" algn="l">
              <a:lnSpc>
                <a:spcPct val="115000"/>
              </a:lnSpc>
              <a:spcBef>
                <a:spcPts val="1200"/>
              </a:spcBef>
              <a:spcAft>
                <a:spcPts val="0"/>
              </a:spcAft>
              <a:buNone/>
            </a:pPr>
            <a:r>
              <a:t/>
            </a:r>
            <a:endParaRPr b="1" sz="1250">
              <a:solidFill>
                <a:schemeClr val="lt1"/>
              </a:solidFill>
              <a:highlight>
                <a:srgbClr val="1C73C3"/>
              </a:highlight>
              <a:latin typeface="Roboto"/>
              <a:ea typeface="Roboto"/>
              <a:cs typeface="Roboto"/>
              <a:sym typeface="Roboto"/>
            </a:endParaRPr>
          </a:p>
          <a:p>
            <a:pPr indent="0" lvl="0" marL="0" marR="38100" rtl="0" algn="l">
              <a:lnSpc>
                <a:spcPct val="128571"/>
              </a:lnSpc>
              <a:spcBef>
                <a:spcPts val="1200"/>
              </a:spcBef>
              <a:spcAft>
                <a:spcPts val="0"/>
              </a:spcAft>
              <a:buClr>
                <a:schemeClr val="dk1"/>
              </a:buClr>
              <a:buSzPts val="1100"/>
              <a:buFont typeface="Arial"/>
              <a:buNone/>
            </a:pPr>
            <a:r>
              <a:rPr b="1" lang="es-AR">
                <a:solidFill>
                  <a:schemeClr val="lt1"/>
                </a:solidFill>
                <a:highlight>
                  <a:srgbClr val="1C73C3"/>
                </a:highlight>
                <a:latin typeface="Corbel"/>
                <a:ea typeface="Corbel"/>
                <a:cs typeface="Corbel"/>
                <a:sym typeface="Corbel"/>
              </a:rPr>
              <a:t>El aumento de gradiente también es una técnica de conjunto muy parecida al bosque aleatorio, donde una combinación de alumnos de árboles débiles se reúne para formar un alumno relativamente más fuerte. La técnica implica definir algún tipo de función (función de pérdida) que desee minimizar y un método/algoritmo para </a:t>
            </a:r>
            <a:r>
              <a:rPr b="1" lang="es-AR">
                <a:solidFill>
                  <a:schemeClr val="lt1"/>
                </a:solidFill>
                <a:highlight>
                  <a:srgbClr val="1C73C3"/>
                </a:highlight>
                <a:latin typeface="Corbel"/>
                <a:ea typeface="Corbel"/>
                <a:cs typeface="Corbel"/>
                <a:sym typeface="Corbel"/>
              </a:rPr>
              <a:t>minimizar</a:t>
            </a:r>
            <a:r>
              <a:rPr b="1" lang="es-AR">
                <a:solidFill>
                  <a:schemeClr val="lt1"/>
                </a:solidFill>
                <a:highlight>
                  <a:srgbClr val="1C73C3"/>
                </a:highlight>
                <a:latin typeface="Corbel"/>
                <a:ea typeface="Corbel"/>
                <a:cs typeface="Corbel"/>
                <a:sym typeface="Corbel"/>
              </a:rPr>
              <a:t>. Por lo tanto, como sugiere el nombre, el algoritmo utilizado para minimizar la función de pérdida es el de un método de descenso de gradiente que agrega árboles de decisión que "apuntan" en la dirección que reduce nuestra función de pérdida (gradiente descendente).</a:t>
            </a:r>
            <a:endParaRPr b="1">
              <a:solidFill>
                <a:schemeClr val="lt1"/>
              </a:solidFill>
              <a:highlight>
                <a:srgbClr val="1C73C3"/>
              </a:highlight>
              <a:latin typeface="Corbel"/>
              <a:ea typeface="Corbel"/>
              <a:cs typeface="Corbel"/>
              <a:sym typeface="Corbel"/>
            </a:endParaRPr>
          </a:p>
          <a:p>
            <a:pPr indent="0" lvl="0" marL="0" rtl="0" algn="l">
              <a:lnSpc>
                <a:spcPct val="115000"/>
              </a:lnSpc>
              <a:spcBef>
                <a:spcPts val="1200"/>
              </a:spcBef>
              <a:spcAft>
                <a:spcPts val="0"/>
              </a:spcAft>
              <a:buNone/>
            </a:pPr>
            <a:r>
              <a:t/>
            </a:r>
            <a:endParaRPr b="1" sz="1950">
              <a:solidFill>
                <a:schemeClr val="lt1"/>
              </a:solidFill>
              <a:highlight>
                <a:srgbClr val="1C73C3"/>
              </a:highlight>
              <a:latin typeface="Roboto"/>
              <a:ea typeface="Roboto"/>
              <a:cs typeface="Roboto"/>
              <a:sym typeface="Roboto"/>
            </a:endParaRPr>
          </a:p>
          <a:p>
            <a:pPr indent="0" lvl="0" marL="0" rtl="0" algn="l">
              <a:lnSpc>
                <a:spcPct val="115000"/>
              </a:lnSpc>
              <a:spcBef>
                <a:spcPts val="1200"/>
              </a:spcBef>
              <a:spcAft>
                <a:spcPts val="1200"/>
              </a:spcAft>
              <a:buNone/>
            </a:pPr>
            <a:r>
              <a:t/>
            </a:r>
            <a:endParaRPr sz="1950">
              <a:solidFill>
                <a:schemeClr val="lt1"/>
              </a:solidFill>
              <a:highlight>
                <a:srgbClr val="1C73C3"/>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Sin título.png" id="302" name="Google Shape;302;g1f59a23c3d0_0_33"/>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303" name="Google Shape;303;g1f59a23c3d0_0_33"/>
          <p:cNvSpPr txBox="1"/>
          <p:nvPr>
            <p:ph idx="1" type="subTitle"/>
          </p:nvPr>
        </p:nvSpPr>
        <p:spPr>
          <a:xfrm>
            <a:off x="249225" y="195950"/>
            <a:ext cx="3127800" cy="498600"/>
          </a:xfrm>
          <a:prstGeom prst="rect">
            <a:avLst/>
          </a:prstGeom>
          <a:solidFill>
            <a:srgbClr val="1C73C3"/>
          </a:solidFill>
        </p:spPr>
        <p:txBody>
          <a:bodyPr anchorCtr="0" anchor="b" bIns="0" lIns="118850" spcFirstLastPara="1" rIns="45700" wrap="square" tIns="0">
            <a:normAutofit/>
          </a:bodyPr>
          <a:lstStyle/>
          <a:p>
            <a:pPr indent="0" lvl="0" marL="0" rtl="0" algn="l">
              <a:spcBef>
                <a:spcPts val="0"/>
              </a:spcBef>
              <a:spcAft>
                <a:spcPts val="0"/>
              </a:spcAft>
              <a:buNone/>
            </a:pPr>
            <a:r>
              <a:rPr b="1" lang="es-AR" sz="2500"/>
              <a:t>MODELADO</a:t>
            </a:r>
            <a:endParaRPr b="1" sz="2500"/>
          </a:p>
        </p:txBody>
      </p:sp>
      <p:pic>
        <p:nvPicPr>
          <p:cNvPr id="304" name="Google Shape;304;g1f59a23c3d0_0_33"/>
          <p:cNvPicPr preferRelativeResize="0"/>
          <p:nvPr/>
        </p:nvPicPr>
        <p:blipFill>
          <a:blip r:embed="rId4">
            <a:alphaModFix/>
          </a:blip>
          <a:stretch>
            <a:fillRect/>
          </a:stretch>
        </p:blipFill>
        <p:spPr>
          <a:xfrm>
            <a:off x="209550" y="751700"/>
            <a:ext cx="4149726" cy="2416950"/>
          </a:xfrm>
          <a:prstGeom prst="rect">
            <a:avLst/>
          </a:prstGeom>
          <a:noFill/>
          <a:ln>
            <a:noFill/>
          </a:ln>
        </p:spPr>
      </p:pic>
      <p:pic>
        <p:nvPicPr>
          <p:cNvPr id="305" name="Google Shape;305;g1f59a23c3d0_0_33"/>
          <p:cNvPicPr preferRelativeResize="0"/>
          <p:nvPr/>
        </p:nvPicPr>
        <p:blipFill>
          <a:blip r:embed="rId5">
            <a:alphaModFix/>
          </a:blip>
          <a:stretch>
            <a:fillRect/>
          </a:stretch>
        </p:blipFill>
        <p:spPr>
          <a:xfrm>
            <a:off x="4464050" y="2368550"/>
            <a:ext cx="4467225" cy="2683650"/>
          </a:xfrm>
          <a:prstGeom prst="rect">
            <a:avLst/>
          </a:prstGeom>
          <a:noFill/>
          <a:ln>
            <a:noFill/>
          </a:ln>
        </p:spPr>
      </p:pic>
      <p:sp>
        <p:nvSpPr>
          <p:cNvPr id="306" name="Google Shape;306;g1f59a23c3d0_0_33"/>
          <p:cNvSpPr txBox="1"/>
          <p:nvPr/>
        </p:nvSpPr>
        <p:spPr>
          <a:xfrm>
            <a:off x="4473475" y="751700"/>
            <a:ext cx="4448400" cy="1550100"/>
          </a:xfrm>
          <a:prstGeom prst="rect">
            <a:avLst/>
          </a:prstGeom>
          <a:solidFill>
            <a:srgbClr val="1C73C3"/>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s-AR">
                <a:solidFill>
                  <a:schemeClr val="lt1"/>
                </a:solidFill>
                <a:highlight>
                  <a:srgbClr val="1C73C3"/>
                </a:highlight>
                <a:latin typeface="Corbel"/>
                <a:ea typeface="Corbel"/>
                <a:cs typeface="Corbel"/>
                <a:sym typeface="Corbel"/>
              </a:rPr>
              <a:t>Con el uso de Gradient Boosting, hemos logrado un resultado excepcional en la clasificación de las instancias. El informe de clasificación revela que el modelo ha alcanzado una precisión perfecta del 100% para ambas clases, lo que indica que no hubo errores en la predicción de atrición o no atrición.</a:t>
            </a:r>
            <a:endParaRPr b="1">
              <a:solidFill>
                <a:schemeClr val="lt1"/>
              </a:solidFill>
              <a:highlight>
                <a:srgbClr val="1C73C3"/>
              </a:highlight>
              <a:latin typeface="Corbel"/>
              <a:ea typeface="Corbel"/>
              <a:cs typeface="Corbel"/>
              <a:sym typeface="Corbel"/>
            </a:endParaRPr>
          </a:p>
        </p:txBody>
      </p:sp>
      <p:sp>
        <p:nvSpPr>
          <p:cNvPr id="307" name="Google Shape;307;g1f59a23c3d0_0_33"/>
          <p:cNvSpPr txBox="1"/>
          <p:nvPr/>
        </p:nvSpPr>
        <p:spPr>
          <a:xfrm>
            <a:off x="209550" y="3340100"/>
            <a:ext cx="4188000" cy="161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lt1"/>
              </a:solidFill>
              <a:latin typeface="Corbel"/>
              <a:ea typeface="Corbel"/>
              <a:cs typeface="Corbel"/>
              <a:sym typeface="Corbel"/>
            </a:endParaRPr>
          </a:p>
        </p:txBody>
      </p:sp>
      <p:sp>
        <p:nvSpPr>
          <p:cNvPr id="308" name="Google Shape;308;g1f59a23c3d0_0_33"/>
          <p:cNvSpPr txBox="1"/>
          <p:nvPr/>
        </p:nvSpPr>
        <p:spPr>
          <a:xfrm>
            <a:off x="209450" y="3225800"/>
            <a:ext cx="4188000" cy="1826400"/>
          </a:xfrm>
          <a:prstGeom prst="rect">
            <a:avLst/>
          </a:prstGeom>
          <a:solidFill>
            <a:srgbClr val="1C73C3"/>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s-AR" sz="1250">
                <a:solidFill>
                  <a:schemeClr val="lt1"/>
                </a:solidFill>
                <a:highlight>
                  <a:srgbClr val="1C73C3"/>
                </a:highlight>
                <a:latin typeface="Corbel"/>
                <a:ea typeface="Corbel"/>
                <a:cs typeface="Corbel"/>
                <a:sym typeface="Corbel"/>
              </a:rPr>
              <a:t>E</a:t>
            </a:r>
            <a:r>
              <a:rPr b="1" lang="es-AR" sz="1350">
                <a:solidFill>
                  <a:schemeClr val="lt1"/>
                </a:solidFill>
                <a:highlight>
                  <a:srgbClr val="1C73C3"/>
                </a:highlight>
                <a:latin typeface="Corbel"/>
                <a:ea typeface="Corbel"/>
                <a:cs typeface="Corbel"/>
                <a:sym typeface="Corbel"/>
              </a:rPr>
              <a:t>n resumen, el modelo de Gradient Boosting ha demostrado un rendimiento excepcionalmente alto, alcanzando una precisión perfecta en la clasificación de las instancias. Esto sugiere que el Gradient Boosting es una técnica efectiva para abordar el problema de predicción de atrición del empleado en este conjunto de datos específico.</a:t>
            </a:r>
            <a:endParaRPr b="1" sz="3200">
              <a:solidFill>
                <a:schemeClr val="lt1"/>
              </a:solidFill>
              <a:highlight>
                <a:srgbClr val="1C73C3"/>
              </a:highlight>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Sin título.png" id="64" name="Google Shape;64;p3"/>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65" name="Google Shape;65;p3"/>
          <p:cNvSpPr txBox="1"/>
          <p:nvPr/>
        </p:nvSpPr>
        <p:spPr>
          <a:xfrm>
            <a:off x="395536" y="260648"/>
            <a:ext cx="2232248"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INTRODUCCIÓN</a:t>
            </a:r>
            <a:endParaRPr b="1" sz="1800">
              <a:solidFill>
                <a:schemeClr val="lt1"/>
              </a:solidFill>
              <a:latin typeface="Corbel"/>
              <a:ea typeface="Corbel"/>
              <a:cs typeface="Corbel"/>
              <a:sym typeface="Corbel"/>
            </a:endParaRPr>
          </a:p>
        </p:txBody>
      </p:sp>
      <p:sp>
        <p:nvSpPr>
          <p:cNvPr id="66" name="Google Shape;66;p3"/>
          <p:cNvSpPr txBox="1"/>
          <p:nvPr/>
        </p:nvSpPr>
        <p:spPr>
          <a:xfrm>
            <a:off x="395536" y="1268760"/>
            <a:ext cx="7344816"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1600">
              <a:solidFill>
                <a:schemeClr val="lt1"/>
              </a:solidFill>
              <a:latin typeface="Corbel"/>
              <a:ea typeface="Corbel"/>
              <a:cs typeface="Corbel"/>
              <a:sym typeface="Corbel"/>
            </a:endParaRPr>
          </a:p>
          <a:p>
            <a:pPr indent="0" lvl="0" marL="0" marR="0" rtl="0" algn="l">
              <a:spcBef>
                <a:spcPts val="0"/>
              </a:spcBef>
              <a:spcAft>
                <a:spcPts val="0"/>
              </a:spcAft>
              <a:buNone/>
            </a:pPr>
            <a:r>
              <a:t/>
            </a:r>
            <a:endParaRPr b="1" sz="1600">
              <a:solidFill>
                <a:schemeClr val="lt1"/>
              </a:solidFill>
              <a:latin typeface="Corbel"/>
              <a:ea typeface="Corbel"/>
              <a:cs typeface="Corbel"/>
              <a:sym typeface="Corbel"/>
            </a:endParaRPr>
          </a:p>
          <a:p>
            <a:pPr indent="0" lvl="0" marL="0" marR="0" rtl="0" algn="l">
              <a:spcBef>
                <a:spcPts val="0"/>
              </a:spcBef>
              <a:spcAft>
                <a:spcPts val="0"/>
              </a:spcAft>
              <a:buNone/>
            </a:pPr>
            <a:r>
              <a:t/>
            </a:r>
            <a:endParaRPr b="1" sz="1600">
              <a:solidFill>
                <a:schemeClr val="lt1"/>
              </a:solidFill>
              <a:latin typeface="Corbel"/>
              <a:ea typeface="Corbel"/>
              <a:cs typeface="Corbel"/>
              <a:sym typeface="Corbel"/>
            </a:endParaRPr>
          </a:p>
          <a:p>
            <a:pPr indent="0" lvl="0" marL="0" marR="0" rtl="0" algn="l">
              <a:spcBef>
                <a:spcPts val="0"/>
              </a:spcBef>
              <a:spcAft>
                <a:spcPts val="0"/>
              </a:spcAft>
              <a:buNone/>
            </a:pPr>
            <a:r>
              <a:t/>
            </a:r>
            <a:endParaRPr b="1" sz="1600">
              <a:solidFill>
                <a:schemeClr val="lt1"/>
              </a:solidFill>
              <a:latin typeface="Corbel"/>
              <a:ea typeface="Corbel"/>
              <a:cs typeface="Corbel"/>
              <a:sym typeface="Corbel"/>
            </a:endParaRPr>
          </a:p>
          <a:p>
            <a:pPr indent="0" lvl="0" marL="0" marR="0" rtl="0" algn="l">
              <a:spcBef>
                <a:spcPts val="0"/>
              </a:spcBef>
              <a:spcAft>
                <a:spcPts val="0"/>
              </a:spcAft>
              <a:buNone/>
            </a:pPr>
            <a:r>
              <a:t/>
            </a:r>
            <a:endParaRPr b="1" sz="16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descr="LOGO IBM 2.png" id="67" name="Google Shape;67;p3"/>
          <p:cNvPicPr preferRelativeResize="0"/>
          <p:nvPr/>
        </p:nvPicPr>
        <p:blipFill rotWithShape="1">
          <a:blip r:embed="rId4">
            <a:alphaModFix/>
          </a:blip>
          <a:srcRect b="0" l="0" r="0" t="0"/>
          <a:stretch/>
        </p:blipFill>
        <p:spPr>
          <a:xfrm>
            <a:off x="7956376" y="0"/>
            <a:ext cx="1187624" cy="909873"/>
          </a:xfrm>
          <a:prstGeom prst="rect">
            <a:avLst/>
          </a:prstGeom>
          <a:solidFill>
            <a:srgbClr val="1C73C3"/>
          </a:solidFill>
          <a:ln cap="flat" cmpd="sng" w="9525">
            <a:solidFill>
              <a:srgbClr val="1C73C3"/>
            </a:solidFill>
            <a:prstDash val="solid"/>
            <a:round/>
            <a:headEnd len="sm" w="sm" type="none"/>
            <a:tailEnd len="sm" w="sm" type="none"/>
          </a:ln>
        </p:spPr>
      </p:pic>
      <p:sp>
        <p:nvSpPr>
          <p:cNvPr id="68" name="Google Shape;68;p3"/>
          <p:cNvSpPr/>
          <p:nvPr/>
        </p:nvSpPr>
        <p:spPr>
          <a:xfrm>
            <a:off x="395524" y="1268750"/>
            <a:ext cx="7021800" cy="1296300"/>
          </a:xfrm>
          <a:prstGeom prst="rect">
            <a:avLst/>
          </a:prstGeom>
          <a:solidFill>
            <a:srgbClr val="1C73C3"/>
          </a:solidFill>
          <a:ln cap="flat" cmpd="sng" w="25400">
            <a:solidFill>
              <a:srgbClr val="1C73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AR" sz="2400">
                <a:solidFill>
                  <a:schemeClr val="lt1"/>
                </a:solidFill>
                <a:latin typeface="Corbel"/>
                <a:ea typeface="Corbel"/>
                <a:cs typeface="Corbel"/>
                <a:sym typeface="Corbel"/>
              </a:rPr>
              <a:t>INTRODUCCIÓN Y DESCRIPCIÓN DEL PROBLEMA:</a:t>
            </a:r>
            <a:endParaRPr/>
          </a:p>
        </p:txBody>
      </p:sp>
      <p:sp>
        <p:nvSpPr>
          <p:cNvPr id="69" name="Google Shape;69;p3"/>
          <p:cNvSpPr/>
          <p:nvPr/>
        </p:nvSpPr>
        <p:spPr>
          <a:xfrm>
            <a:off x="395525" y="2924950"/>
            <a:ext cx="7021800" cy="2161200"/>
          </a:xfrm>
          <a:prstGeom prst="rect">
            <a:avLst/>
          </a:prstGeom>
          <a:solidFill>
            <a:srgbClr val="1C73C3"/>
          </a:solidFill>
          <a:ln cap="flat" cmpd="sng" w="25400">
            <a:solidFill>
              <a:srgbClr val="1C73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El desgaste de empleados, o "attrition", es un problema común en el ámbito empresarial que implica la pérdida de empleados de una organización. La retención de talento es crucial para el éxito a largo plazo de una empresa, y prever la probabilidad de que un empleado se vaya puede proporcionar insights valiosos para implementar estrategias de retención efectivas.</a:t>
            </a:r>
            <a:endParaRPr sz="1000"/>
          </a:p>
        </p:txBody>
      </p:sp>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Sin título.png" id="74" name="Google Shape;74;p4"/>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75" name="Google Shape;75;p4"/>
          <p:cNvSpPr txBox="1"/>
          <p:nvPr/>
        </p:nvSpPr>
        <p:spPr>
          <a:xfrm>
            <a:off x="323528" y="188640"/>
            <a:ext cx="2232248"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INTRODUCCIÓN</a:t>
            </a:r>
            <a:endParaRPr b="1" sz="1800">
              <a:solidFill>
                <a:schemeClr val="lt1"/>
              </a:solidFill>
              <a:latin typeface="Corbel"/>
              <a:ea typeface="Corbel"/>
              <a:cs typeface="Corbel"/>
              <a:sym typeface="Corbel"/>
            </a:endParaRPr>
          </a:p>
        </p:txBody>
      </p:sp>
      <p:sp>
        <p:nvSpPr>
          <p:cNvPr id="76" name="Google Shape;76;p4"/>
          <p:cNvSpPr txBox="1"/>
          <p:nvPr/>
        </p:nvSpPr>
        <p:spPr>
          <a:xfrm>
            <a:off x="611560" y="836712"/>
            <a:ext cx="7416824"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descr="LOGO IBM 2.png" id="77" name="Google Shape;77;p4"/>
          <p:cNvPicPr preferRelativeResize="0"/>
          <p:nvPr/>
        </p:nvPicPr>
        <p:blipFill rotWithShape="1">
          <a:blip r:embed="rId4">
            <a:alphaModFix/>
          </a:blip>
          <a:srcRect b="0" l="0" r="0" t="0"/>
          <a:stretch/>
        </p:blipFill>
        <p:spPr>
          <a:xfrm>
            <a:off x="7884368" y="0"/>
            <a:ext cx="1259632" cy="965041"/>
          </a:xfrm>
          <a:prstGeom prst="rect">
            <a:avLst/>
          </a:prstGeom>
          <a:noFill/>
          <a:ln>
            <a:noFill/>
          </a:ln>
        </p:spPr>
      </p:pic>
      <p:pic>
        <p:nvPicPr>
          <p:cNvPr descr="LOGO IBM 2.png" id="78" name="Google Shape;78;p4"/>
          <p:cNvPicPr preferRelativeResize="0"/>
          <p:nvPr/>
        </p:nvPicPr>
        <p:blipFill rotWithShape="1">
          <a:blip r:embed="rId5">
            <a:alphaModFix/>
          </a:blip>
          <a:srcRect b="0" l="0" r="0" t="0"/>
          <a:stretch/>
        </p:blipFill>
        <p:spPr>
          <a:xfrm>
            <a:off x="7863892" y="0"/>
            <a:ext cx="1280108" cy="980728"/>
          </a:xfrm>
          <a:prstGeom prst="rect">
            <a:avLst/>
          </a:prstGeom>
          <a:noFill/>
          <a:ln>
            <a:noFill/>
          </a:ln>
        </p:spPr>
      </p:pic>
      <p:sp>
        <p:nvSpPr>
          <p:cNvPr id="79" name="Google Shape;79;p4"/>
          <p:cNvSpPr/>
          <p:nvPr/>
        </p:nvSpPr>
        <p:spPr>
          <a:xfrm>
            <a:off x="395536" y="908720"/>
            <a:ext cx="7128792" cy="1944216"/>
          </a:xfrm>
          <a:prstGeom prst="rect">
            <a:avLst/>
          </a:prstGeom>
          <a:solidFill>
            <a:srgbClr val="1C73C3"/>
          </a:solidFill>
          <a:ln cap="flat" cmpd="sng" w="25400">
            <a:solidFill>
              <a:srgbClr val="1C73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AR" sz="1600">
                <a:solidFill>
                  <a:schemeClr val="lt1"/>
                </a:solidFill>
                <a:latin typeface="Corbel"/>
                <a:ea typeface="Corbel"/>
                <a:cs typeface="Corbel"/>
                <a:sym typeface="Corbel"/>
              </a:rPr>
              <a:t>OBJETIVOS:</a:t>
            </a:r>
            <a:endParaRPr/>
          </a:p>
          <a:p>
            <a:pPr indent="0" lvl="0" marL="0" marR="0" rtl="0" algn="l">
              <a:spcBef>
                <a:spcPts val="0"/>
              </a:spcBef>
              <a:spcAft>
                <a:spcPts val="0"/>
              </a:spcAft>
              <a:buNone/>
            </a:pPr>
            <a:r>
              <a:t/>
            </a:r>
            <a:endParaRPr b="1" sz="1400">
              <a:solidFill>
                <a:schemeClr val="lt1"/>
              </a:solidFill>
              <a:latin typeface="Corbel"/>
              <a:ea typeface="Corbel"/>
              <a:cs typeface="Corbel"/>
              <a:sym typeface="Corbel"/>
            </a:endParaRPr>
          </a:p>
          <a:p>
            <a:pPr indent="0" lvl="0" marL="0" marR="0" rtl="0" algn="l">
              <a:spcBef>
                <a:spcPts val="0"/>
              </a:spcBef>
              <a:spcAft>
                <a:spcPts val="0"/>
              </a:spcAft>
              <a:buNone/>
            </a:pPr>
            <a:r>
              <a:rPr b="1" lang="es-AR" sz="1400">
                <a:solidFill>
                  <a:schemeClr val="lt1"/>
                </a:solidFill>
                <a:latin typeface="Corbel"/>
                <a:ea typeface="Corbel"/>
                <a:cs typeface="Corbel"/>
                <a:sym typeface="Corbel"/>
              </a:rPr>
              <a:t>En este proyecto, nos enfocaremos en predecir el valor binario de la variable "attrition" para determinar si los empleados de IBM tienen una alta probabilidad de dejar la empresa. Utilizaremos un conjunto de datos proporcionado por Kaggle que contiene información relevante sobre los empleados de IBM, como su desempeño, satisfacción laboral, condiciones de trabajo, entre otros.</a:t>
            </a:r>
            <a:endParaRPr/>
          </a:p>
        </p:txBody>
      </p:sp>
      <p:sp>
        <p:nvSpPr>
          <p:cNvPr id="80" name="Google Shape;80;p4"/>
          <p:cNvSpPr/>
          <p:nvPr/>
        </p:nvSpPr>
        <p:spPr>
          <a:xfrm>
            <a:off x="395525" y="3149849"/>
            <a:ext cx="7128900" cy="1944300"/>
          </a:xfrm>
          <a:prstGeom prst="rect">
            <a:avLst/>
          </a:prstGeom>
          <a:solidFill>
            <a:srgbClr val="1C73C3"/>
          </a:solidFill>
          <a:ln cap="flat" cmpd="sng" w="25400">
            <a:solidFill>
              <a:srgbClr val="1C73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AR" sz="1600">
                <a:solidFill>
                  <a:schemeClr val="lt1"/>
                </a:solidFill>
                <a:latin typeface="Corbel"/>
                <a:ea typeface="Corbel"/>
                <a:cs typeface="Corbel"/>
                <a:sym typeface="Corbel"/>
              </a:rPr>
              <a:t>FUENTE:</a:t>
            </a:r>
            <a:endParaRPr/>
          </a:p>
          <a:p>
            <a:pPr indent="0" lvl="0" marL="0" marR="0" rtl="0" algn="l">
              <a:spcBef>
                <a:spcPts val="0"/>
              </a:spcBef>
              <a:spcAft>
                <a:spcPts val="0"/>
              </a:spcAft>
              <a:buNone/>
            </a:pPr>
            <a:r>
              <a:rPr lang="es-AR" sz="1800" u="sng">
                <a:solidFill>
                  <a:schemeClr val="lt1"/>
                </a:solidFill>
                <a:latin typeface="Corbel"/>
                <a:ea typeface="Corbel"/>
                <a:cs typeface="Corbel"/>
                <a:sym typeface="Corbel"/>
                <a:hlinkClick r:id="rId6">
                  <a:extLst>
                    <a:ext uri="{A12FA001-AC4F-418D-AE19-62706E023703}">
                      <ahyp:hlinkClr val="tx"/>
                    </a:ext>
                  </a:extLst>
                </a:hlinkClick>
              </a:rPr>
              <a:t>https//www.kaggle.com/datasets/pavansubhasht/ibm-hr-analytics-attrition-dataset</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400">
              <a:solidFill>
                <a:srgbClr val="00B0F0"/>
              </a:solidFill>
              <a:latin typeface="Corbel"/>
              <a:ea typeface="Corbel"/>
              <a:cs typeface="Corbel"/>
              <a:sym typeface="Corbel"/>
            </a:endParaRPr>
          </a:p>
          <a:p>
            <a:pPr indent="0" lvl="0" marL="0" marR="0" rtl="0" algn="l">
              <a:spcBef>
                <a:spcPts val="0"/>
              </a:spcBef>
              <a:spcAft>
                <a:spcPts val="0"/>
              </a:spcAft>
              <a:buNone/>
            </a:pPr>
            <a:r>
              <a:rPr b="1" lang="es-AR" sz="1400">
                <a:solidFill>
                  <a:schemeClr val="lt1"/>
                </a:solidFill>
                <a:latin typeface="Corbel"/>
                <a:ea typeface="Corbel"/>
                <a:cs typeface="Corbel"/>
                <a:sym typeface="Corbel"/>
              </a:rPr>
              <a:t>Este proyecto tiene como objetivo no solo prever la attrition, sino también proporcionar información valiosa para que la empresa tome medidas proactivas para retener a su talento y mejorar el ambiente laboral.</a:t>
            </a:r>
            <a:endParaRPr/>
          </a:p>
        </p:txBody>
      </p:sp>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Sin título.png" id="85" name="Google Shape;85;p5"/>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86" name="Google Shape;86;p5"/>
          <p:cNvSpPr txBox="1"/>
          <p:nvPr/>
        </p:nvSpPr>
        <p:spPr>
          <a:xfrm>
            <a:off x="323528" y="332656"/>
            <a:ext cx="302433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OBTENCIÓN DE DATOS</a:t>
            </a:r>
            <a:endParaRPr b="1" sz="1800">
              <a:solidFill>
                <a:schemeClr val="lt1"/>
              </a:solidFill>
              <a:latin typeface="Corbel"/>
              <a:ea typeface="Corbel"/>
              <a:cs typeface="Corbel"/>
              <a:sym typeface="Corbel"/>
            </a:endParaRPr>
          </a:p>
        </p:txBody>
      </p:sp>
      <p:pic>
        <p:nvPicPr>
          <p:cNvPr descr="LOGO IBM 2.png" id="87" name="Google Shape;87;p5"/>
          <p:cNvPicPr preferRelativeResize="0"/>
          <p:nvPr/>
        </p:nvPicPr>
        <p:blipFill rotWithShape="1">
          <a:blip r:embed="rId4">
            <a:alphaModFix/>
          </a:blip>
          <a:srcRect b="0" l="0" r="0" t="0"/>
          <a:stretch/>
        </p:blipFill>
        <p:spPr>
          <a:xfrm>
            <a:off x="7884368" y="0"/>
            <a:ext cx="1259632" cy="965041"/>
          </a:xfrm>
          <a:prstGeom prst="rect">
            <a:avLst/>
          </a:prstGeom>
          <a:noFill/>
          <a:ln>
            <a:noFill/>
          </a:ln>
        </p:spPr>
      </p:pic>
      <p:pic>
        <p:nvPicPr>
          <p:cNvPr descr="LOGO IBM 2.png" id="88" name="Google Shape;88;p5"/>
          <p:cNvPicPr preferRelativeResize="0"/>
          <p:nvPr/>
        </p:nvPicPr>
        <p:blipFill rotWithShape="1">
          <a:blip r:embed="rId5">
            <a:alphaModFix/>
          </a:blip>
          <a:srcRect b="0" l="0" r="0" t="0"/>
          <a:stretch/>
        </p:blipFill>
        <p:spPr>
          <a:xfrm>
            <a:off x="7863892" y="0"/>
            <a:ext cx="1280108" cy="980728"/>
          </a:xfrm>
          <a:prstGeom prst="rect">
            <a:avLst/>
          </a:prstGeom>
          <a:noFill/>
          <a:ln>
            <a:noFill/>
          </a:ln>
        </p:spPr>
      </p:pic>
      <p:sp>
        <p:nvSpPr>
          <p:cNvPr id="89" name="Google Shape;89;p5"/>
          <p:cNvSpPr/>
          <p:nvPr/>
        </p:nvSpPr>
        <p:spPr>
          <a:xfrm>
            <a:off x="323528" y="980728"/>
            <a:ext cx="7200800" cy="4032448"/>
          </a:xfrm>
          <a:prstGeom prst="rect">
            <a:avLst/>
          </a:prstGeom>
          <a:solidFill>
            <a:srgbClr val="1C73C3"/>
          </a:solidFill>
          <a:ln cap="flat" cmpd="sng" w="25400">
            <a:solidFill>
              <a:srgbClr val="1C73C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El dataset de IBM HR Analytics Attrition, que consta de 1470 filas y 35 columnas, proporciona información detallada sobre empleados en la empresa IBM. Este conjunto de datos es valioso para analizar y prever la atrición de empleados, un fenómeno crucial para la gestión de recursos humanos.</a:t>
            </a:r>
            <a:endParaRPr sz="1200"/>
          </a:p>
          <a:p>
            <a:pPr indent="0" lvl="0" marL="0" marR="0" rtl="0" algn="l">
              <a:spcBef>
                <a:spcPts val="0"/>
              </a:spcBef>
              <a:spcAft>
                <a:spcPts val="0"/>
              </a:spcAft>
              <a:buNone/>
            </a:pPr>
            <a:r>
              <a:rPr b="1" lang="es-AR">
                <a:solidFill>
                  <a:schemeClr val="lt1"/>
                </a:solidFill>
                <a:latin typeface="Corbel"/>
                <a:ea typeface="Corbel"/>
                <a:cs typeface="Corbel"/>
                <a:sym typeface="Corbel"/>
              </a:rPr>
              <a:t>Al explorar la estructura del dataset, se observa que algunas columnas presentan valores faltantes (non-null count menor que el número total de filas). Este hallazgo resalta la necesidad de abordar la gestión de datos faltantes durante el proceso de preprocesamiento. La identificación y aplicación de estrategias adecuadas para manejar los valores ausentes son pasos cruciales para garantizar la integridad y la eficacia de los análisis subsiguientes.</a:t>
            </a:r>
            <a:endParaRPr sz="1200"/>
          </a:p>
          <a:p>
            <a:pPr indent="0" lvl="0" marL="0" marR="0" rtl="0" algn="l">
              <a:spcBef>
                <a:spcPts val="0"/>
              </a:spcBef>
              <a:spcAft>
                <a:spcPts val="0"/>
              </a:spcAft>
              <a:buNone/>
            </a:pPr>
            <a:r>
              <a:rPr b="1" lang="es-AR">
                <a:solidFill>
                  <a:schemeClr val="lt1"/>
                </a:solidFill>
                <a:latin typeface="Corbel"/>
                <a:ea typeface="Corbel"/>
                <a:cs typeface="Corbel"/>
                <a:sym typeface="Corbel"/>
              </a:rPr>
              <a:t>La calidad del dataset y la gestión adecuada de los datos faltantes son elementos esenciales para el éxito del proyecto, ya que impactarán directamente en la capacidad de construir modelos predictivos precisos. Por lo tanto, se realizará un análisis exhaustivo y estratégico durante el preprocesamiento de datos para garantizar la fiabilidad de los resultados obtenidos.</a:t>
            </a:r>
            <a:endParaRPr sz="1200"/>
          </a:p>
        </p:txBody>
      </p:sp>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Sin título.png" id="94" name="Google Shape;94;p6"/>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95" name="Google Shape;95;p6"/>
          <p:cNvSpPr txBox="1"/>
          <p:nvPr/>
        </p:nvSpPr>
        <p:spPr>
          <a:xfrm>
            <a:off x="323528" y="332656"/>
            <a:ext cx="3024336"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OBTENCIÓN DE DATOS</a:t>
            </a:r>
            <a:endParaRPr b="1" sz="1800">
              <a:solidFill>
                <a:schemeClr val="lt1"/>
              </a:solidFill>
              <a:latin typeface="Corbel"/>
              <a:ea typeface="Corbel"/>
              <a:cs typeface="Corbel"/>
              <a:sym typeface="Corbel"/>
            </a:endParaRPr>
          </a:p>
        </p:txBody>
      </p:sp>
      <p:sp>
        <p:nvSpPr>
          <p:cNvPr id="96" name="Google Shape;96;p6"/>
          <p:cNvSpPr/>
          <p:nvPr/>
        </p:nvSpPr>
        <p:spPr>
          <a:xfrm>
            <a:off x="323525" y="919650"/>
            <a:ext cx="7344900" cy="40896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Determinar la importancia relativa de las variables en un conjunto de datos es un paso esencial en el análisis de datos y en la construcción de modelos predictivos. Aquí, se proporciona una evaluación cualitativa basada en la intuición y la experiencia común en recursos humanos y análisis de retención de empleados:</a:t>
            </a:r>
            <a:endParaRPr b="1" sz="1750">
              <a:solidFill>
                <a:schemeClr val="lt1"/>
              </a:solidFill>
              <a:highlight>
                <a:srgbClr val="1C73C3"/>
              </a:highlight>
              <a:latin typeface="Roboto"/>
              <a:ea typeface="Roboto"/>
              <a:cs typeface="Roboto"/>
              <a:sym typeface="Roboto"/>
            </a:endParaRPr>
          </a:p>
          <a:p>
            <a:pPr indent="-320675" lvl="0" marL="457200" rtl="0" algn="l">
              <a:lnSpc>
                <a:spcPct val="115000"/>
              </a:lnSpc>
              <a:spcBef>
                <a:spcPts val="120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Age: La edad del empleado.</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Business Travel</a:t>
            </a:r>
            <a:r>
              <a:rPr b="1" lang="es-AR" sz="1450">
                <a:solidFill>
                  <a:schemeClr val="lt1"/>
                </a:solidFill>
                <a:highlight>
                  <a:srgbClr val="1C73C3"/>
                </a:highlight>
                <a:latin typeface="Roboto"/>
                <a:ea typeface="Roboto"/>
                <a:cs typeface="Roboto"/>
                <a:sym typeface="Roboto"/>
              </a:rPr>
              <a:t>: Frecuencia de viajes por negocios (raramente, frecuentemente, no viaja).</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Department: Departamento al que pertenece el empleado (Ventas, Recursos Humanos, Investigación y Desarrollo).</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Education Field</a:t>
            </a:r>
            <a:r>
              <a:rPr b="1" lang="es-AR" sz="1450">
                <a:solidFill>
                  <a:schemeClr val="lt1"/>
                </a:solidFill>
                <a:highlight>
                  <a:srgbClr val="1C73C3"/>
                </a:highlight>
                <a:latin typeface="Roboto"/>
                <a:ea typeface="Roboto"/>
                <a:cs typeface="Roboto"/>
                <a:sym typeface="Roboto"/>
              </a:rPr>
              <a:t>: Campo educativo del empleado (Ciencias de la vida, Médico, Marketing, etc.).</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Gender: Género del empleado.</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Job Role</a:t>
            </a:r>
            <a:r>
              <a:rPr b="1" lang="es-AR" sz="1450">
                <a:solidFill>
                  <a:schemeClr val="lt1"/>
                </a:solidFill>
                <a:highlight>
                  <a:srgbClr val="1C73C3"/>
                </a:highlight>
                <a:latin typeface="Roboto"/>
                <a:ea typeface="Roboto"/>
                <a:cs typeface="Roboto"/>
                <a:sym typeface="Roboto"/>
              </a:rPr>
              <a:t>: Rol laboral del empleado (Ejecutivo de ventas, Director de manufactura, Representante médico, etc.).</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Marital Status</a:t>
            </a:r>
            <a:r>
              <a:rPr b="1" lang="es-AR" sz="1450">
                <a:solidFill>
                  <a:schemeClr val="lt1"/>
                </a:solidFill>
                <a:highlight>
                  <a:srgbClr val="1C73C3"/>
                </a:highlight>
                <a:latin typeface="Roboto"/>
                <a:ea typeface="Roboto"/>
                <a:cs typeface="Roboto"/>
                <a:sym typeface="Roboto"/>
              </a:rPr>
              <a:t>: Estado civil del empleado (Soltero, Casado, Divorciado) </a:t>
            </a:r>
            <a:endParaRPr b="1" sz="1450">
              <a:solidFill>
                <a:schemeClr val="lt1"/>
              </a:solidFill>
              <a:highlight>
                <a:srgbClr val="1C73C3"/>
              </a:highlight>
              <a:latin typeface="Roboto"/>
              <a:ea typeface="Roboto"/>
              <a:cs typeface="Roboto"/>
              <a:sym typeface="Roboto"/>
            </a:endParaRPr>
          </a:p>
          <a:p>
            <a:pPr indent="-320675" lvl="0" marL="457200" rtl="0" algn="l">
              <a:lnSpc>
                <a:spcPct val="115000"/>
              </a:lnSpc>
              <a:spcBef>
                <a:spcPts val="0"/>
              </a:spcBef>
              <a:spcAft>
                <a:spcPts val="0"/>
              </a:spcAft>
              <a:buClr>
                <a:schemeClr val="lt1"/>
              </a:buClr>
              <a:buSzPts val="1450"/>
              <a:buFont typeface="Roboto"/>
              <a:buChar char="❏"/>
            </a:pPr>
            <a:r>
              <a:rPr b="1" lang="es-AR" sz="1450">
                <a:solidFill>
                  <a:schemeClr val="lt1"/>
                </a:solidFill>
                <a:highlight>
                  <a:srgbClr val="1C73C3"/>
                </a:highlight>
                <a:latin typeface="Roboto"/>
                <a:ea typeface="Roboto"/>
                <a:cs typeface="Roboto"/>
                <a:sym typeface="Roboto"/>
              </a:rPr>
              <a:t>Monthly Income: Ingreso mensual del empleado, entre otras.</a:t>
            </a:r>
            <a:endParaRPr b="1" sz="1450">
              <a:solidFill>
                <a:schemeClr val="lt1"/>
              </a:solidFill>
              <a:highlight>
                <a:srgbClr val="1C73C3"/>
              </a:highlight>
              <a:latin typeface="Roboto"/>
              <a:ea typeface="Roboto"/>
              <a:cs typeface="Roboto"/>
              <a:sym typeface="Roboto"/>
            </a:endParaRPr>
          </a:p>
          <a:p>
            <a:pPr indent="0" lvl="0" marL="457200" rtl="0" algn="l">
              <a:lnSpc>
                <a:spcPct val="115000"/>
              </a:lnSpc>
              <a:spcBef>
                <a:spcPts val="1200"/>
              </a:spcBef>
              <a:spcAft>
                <a:spcPts val="0"/>
              </a:spcAft>
              <a:buNone/>
            </a:pPr>
            <a:r>
              <a:t/>
            </a:r>
            <a:endParaRPr b="1" sz="1450">
              <a:solidFill>
                <a:schemeClr val="lt1"/>
              </a:solidFill>
              <a:highlight>
                <a:srgbClr val="1C73C3"/>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450">
              <a:solidFill>
                <a:srgbClr val="21212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150">
              <a:solidFill>
                <a:srgbClr val="212121"/>
              </a:solidFill>
              <a:highlight>
                <a:srgbClr val="FFFFFF"/>
              </a:highlight>
              <a:latin typeface="Roboto"/>
              <a:ea typeface="Roboto"/>
              <a:cs typeface="Roboto"/>
              <a:sym typeface="Roboto"/>
            </a:endParaRPr>
          </a:p>
          <a:p>
            <a:pPr indent="0" lvl="0" marL="0" marR="0" rtl="0" algn="l">
              <a:spcBef>
                <a:spcPts val="1200"/>
              </a:spcBef>
              <a:spcAft>
                <a:spcPts val="0"/>
              </a:spcAft>
              <a:buNone/>
            </a:pPr>
            <a:r>
              <a:t/>
            </a:r>
            <a:endParaRPr b="1" sz="1600">
              <a:solidFill>
                <a:srgbClr val="1C73C3"/>
              </a:solidFill>
              <a:latin typeface="Corbel"/>
              <a:ea typeface="Corbel"/>
              <a:cs typeface="Corbel"/>
              <a:sym typeface="Corbel"/>
            </a:endParaRPr>
          </a:p>
        </p:txBody>
      </p:sp>
      <p:pic>
        <p:nvPicPr>
          <p:cNvPr descr="LOGO IBM 2.png" id="97" name="Google Shape;97;p6"/>
          <p:cNvPicPr preferRelativeResize="0"/>
          <p:nvPr/>
        </p:nvPicPr>
        <p:blipFill rotWithShape="1">
          <a:blip r:embed="rId4">
            <a:alphaModFix/>
          </a:blip>
          <a:srcRect b="0" l="0" r="0" t="0"/>
          <a:stretch/>
        </p:blipFill>
        <p:spPr>
          <a:xfrm>
            <a:off x="7769904" y="1"/>
            <a:ext cx="1374095" cy="1052735"/>
          </a:xfrm>
          <a:prstGeom prst="rect">
            <a:avLst/>
          </a:prstGeom>
          <a:noFill/>
          <a:ln>
            <a:noFill/>
          </a:ln>
        </p:spPr>
      </p:pic>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Sin título.png" id="102" name="Google Shape;102;p9"/>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03" name="Google Shape;103;p9"/>
          <p:cNvSpPr txBox="1"/>
          <p:nvPr/>
        </p:nvSpPr>
        <p:spPr>
          <a:xfrm>
            <a:off x="323528" y="332656"/>
            <a:ext cx="3888432" cy="369332"/>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PREPARACIÓN DE DATOS</a:t>
            </a:r>
            <a:endParaRPr b="1" sz="1800">
              <a:solidFill>
                <a:schemeClr val="lt1"/>
              </a:solidFill>
              <a:latin typeface="Corbel"/>
              <a:ea typeface="Corbel"/>
              <a:cs typeface="Corbel"/>
              <a:sym typeface="Corbel"/>
            </a:endParaRPr>
          </a:p>
        </p:txBody>
      </p:sp>
      <p:sp>
        <p:nvSpPr>
          <p:cNvPr id="104" name="Google Shape;104;p9"/>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sp>
        <p:nvSpPr>
          <p:cNvPr id="105" name="Google Shape;105;p9"/>
          <p:cNvSpPr txBox="1"/>
          <p:nvPr/>
        </p:nvSpPr>
        <p:spPr>
          <a:xfrm>
            <a:off x="210175" y="927850"/>
            <a:ext cx="7536900" cy="34818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a:solidFill>
                  <a:schemeClr val="lt1"/>
                </a:solidFill>
                <a:latin typeface="Corbel"/>
                <a:ea typeface="Corbel"/>
                <a:cs typeface="Corbel"/>
                <a:sym typeface="Corbel"/>
              </a:rPr>
              <a:t>En esta etapa de preprocesamiento de datos, llevamos a cabo dos tareas:</a:t>
            </a:r>
            <a:endParaRPr>
              <a:latin typeface="Corbel"/>
              <a:ea typeface="Corbel"/>
              <a:cs typeface="Corbel"/>
              <a:sym typeface="Corbel"/>
            </a:endParaRPr>
          </a:p>
          <a:p>
            <a:pPr indent="0" lvl="0" marL="0" marR="0" rtl="0" algn="l">
              <a:spcBef>
                <a:spcPts val="0"/>
              </a:spcBef>
              <a:spcAft>
                <a:spcPts val="0"/>
              </a:spcAft>
              <a:buNone/>
            </a:pPr>
            <a:r>
              <a:t/>
            </a:r>
            <a:endParaRPr b="1">
              <a:solidFill>
                <a:schemeClr val="lt1"/>
              </a:solidFill>
              <a:latin typeface="Corbel"/>
              <a:ea typeface="Corbel"/>
              <a:cs typeface="Corbel"/>
              <a:sym typeface="Corbel"/>
            </a:endParaRPr>
          </a:p>
          <a:p>
            <a:pPr indent="0" lvl="0" marL="0" marR="0" rtl="0" algn="l">
              <a:spcBef>
                <a:spcPts val="0"/>
              </a:spcBef>
              <a:spcAft>
                <a:spcPts val="0"/>
              </a:spcAft>
              <a:buNone/>
            </a:pPr>
            <a:r>
              <a:rPr b="1" lang="es-AR" sz="1800">
                <a:solidFill>
                  <a:schemeClr val="lt1"/>
                </a:solidFill>
                <a:latin typeface="Corbel"/>
                <a:ea typeface="Corbel"/>
                <a:cs typeface="Corbel"/>
                <a:sym typeface="Corbel"/>
              </a:rPr>
              <a:t>Búsqueda de Valores Nulos:</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b="1">
              <a:solidFill>
                <a:srgbClr val="1C73C3"/>
              </a:solidFill>
              <a:latin typeface="Corbel"/>
              <a:ea typeface="Corbel"/>
              <a:cs typeface="Corbel"/>
              <a:sym typeface="Corbel"/>
            </a:endParaRPr>
          </a:p>
          <a:p>
            <a:pPr indent="0" lvl="0" marL="0" marR="0" rtl="0" algn="l">
              <a:spcBef>
                <a:spcPts val="0"/>
              </a:spcBef>
              <a:spcAft>
                <a:spcPts val="0"/>
              </a:spcAft>
              <a:buNone/>
            </a:pPr>
            <a:r>
              <a:rPr b="1" lang="es-AR">
                <a:solidFill>
                  <a:schemeClr val="lt1"/>
                </a:solidFill>
                <a:latin typeface="Corbel"/>
                <a:ea typeface="Corbel"/>
                <a:cs typeface="Corbel"/>
                <a:sym typeface="Corbel"/>
              </a:rPr>
              <a:t>Utilizamos métodos para identificar y contar los valores nulos en nuestro conjunto de datos. Calculamos y visualizamos el porcentaje de valores nulos por columna, lo que nos proporciona información sobre la integridad de nuestros datos.</a:t>
            </a:r>
            <a:endParaRPr b="1">
              <a:latin typeface="Corbel"/>
              <a:ea typeface="Corbel"/>
              <a:cs typeface="Corbel"/>
              <a:sym typeface="Corbel"/>
            </a:endParaRPr>
          </a:p>
          <a:p>
            <a:pPr indent="0" lvl="0" marL="0" marR="0" rtl="0" algn="l">
              <a:spcBef>
                <a:spcPts val="0"/>
              </a:spcBef>
              <a:spcAft>
                <a:spcPts val="0"/>
              </a:spcAft>
              <a:buNone/>
            </a:pPr>
            <a:r>
              <a:t/>
            </a:r>
            <a:endParaRPr b="1" sz="1800">
              <a:solidFill>
                <a:schemeClr val="lt1"/>
              </a:solidFill>
              <a:latin typeface="Corbel"/>
              <a:ea typeface="Corbel"/>
              <a:cs typeface="Corbel"/>
              <a:sym typeface="Corbel"/>
            </a:endParaRPr>
          </a:p>
          <a:p>
            <a:pPr indent="0" lvl="0" marL="0" marR="0" rtl="0" algn="l">
              <a:spcBef>
                <a:spcPts val="0"/>
              </a:spcBef>
              <a:spcAft>
                <a:spcPts val="0"/>
              </a:spcAft>
              <a:buNone/>
            </a:pPr>
            <a:r>
              <a:rPr b="1" lang="es-AR" sz="1800">
                <a:solidFill>
                  <a:schemeClr val="lt1"/>
                </a:solidFill>
                <a:latin typeface="Corbel"/>
                <a:ea typeface="Corbel"/>
                <a:cs typeface="Corbel"/>
                <a:sym typeface="Corbel"/>
              </a:rPr>
              <a:t>Búsqueda</a:t>
            </a:r>
            <a:r>
              <a:rPr b="1" lang="es-AR" sz="1800">
                <a:solidFill>
                  <a:schemeClr val="lt1"/>
                </a:solidFill>
                <a:latin typeface="Corbel"/>
                <a:ea typeface="Corbel"/>
                <a:cs typeface="Corbel"/>
                <a:sym typeface="Corbel"/>
              </a:rPr>
              <a:t> de valores </a:t>
            </a:r>
            <a:r>
              <a:rPr b="1" lang="es-AR" sz="1800">
                <a:solidFill>
                  <a:schemeClr val="lt1"/>
                </a:solidFill>
                <a:latin typeface="Corbel"/>
                <a:ea typeface="Corbel"/>
                <a:cs typeface="Corbel"/>
                <a:sym typeface="Corbel"/>
              </a:rPr>
              <a:t>únicos</a:t>
            </a:r>
            <a:r>
              <a:rPr b="1" lang="es-AR" sz="1800">
                <a:solidFill>
                  <a:schemeClr val="lt1"/>
                </a:solidFill>
                <a:latin typeface="Corbel"/>
                <a:ea typeface="Corbel"/>
                <a:cs typeface="Corbel"/>
                <a:sym typeface="Corbel"/>
              </a:rPr>
              <a:t>:</a:t>
            </a:r>
            <a:endParaRPr b="1" sz="1800">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100"/>
              <a:buNone/>
            </a:pPr>
            <a:r>
              <a:rPr b="1" lang="es-AR">
                <a:solidFill>
                  <a:schemeClr val="lt1"/>
                </a:solidFill>
                <a:highlight>
                  <a:srgbClr val="1C73C3"/>
                </a:highlight>
                <a:latin typeface="Corbel"/>
                <a:ea typeface="Corbel"/>
                <a:cs typeface="Corbel"/>
                <a:sym typeface="Corbel"/>
              </a:rPr>
              <a:t>En la tabla anterior, podemos ver la cantidad de valores únicos relacionados con las características que se encuentran en forma de objetos.</a:t>
            </a:r>
            <a:endParaRPr b="1">
              <a:solidFill>
                <a:schemeClr val="lt1"/>
              </a:solidFill>
              <a:highlight>
                <a:srgbClr val="1C73C3"/>
              </a:highlight>
              <a:latin typeface="Corbel"/>
              <a:ea typeface="Corbel"/>
              <a:cs typeface="Corbel"/>
              <a:sym typeface="Corbel"/>
            </a:endParaRPr>
          </a:p>
          <a:p>
            <a:pPr indent="0" lvl="0" marL="0" marR="0" rtl="0" algn="l">
              <a:spcBef>
                <a:spcPts val="1200"/>
              </a:spcBef>
              <a:spcAft>
                <a:spcPts val="0"/>
              </a:spcAft>
              <a:buNone/>
            </a:pPr>
            <a:r>
              <a:t/>
            </a:r>
            <a:endParaRPr sz="1200"/>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descr="LOGO IBM 2.png" id="106" name="Google Shape;106;p9"/>
          <p:cNvPicPr preferRelativeResize="0"/>
          <p:nvPr/>
        </p:nvPicPr>
        <p:blipFill rotWithShape="1">
          <a:blip r:embed="rId4">
            <a:alphaModFix/>
          </a:blip>
          <a:srcRect b="0" l="0" r="0" t="0"/>
          <a:stretch/>
        </p:blipFill>
        <p:spPr>
          <a:xfrm>
            <a:off x="7812360" y="0"/>
            <a:ext cx="1331640" cy="1020208"/>
          </a:xfrm>
          <a:prstGeom prst="rect">
            <a:avLst/>
          </a:prstGeom>
          <a:noFill/>
          <a:ln>
            <a:noFill/>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Sin título.png" id="111" name="Google Shape;111;p11"/>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12" name="Google Shape;112;p11"/>
          <p:cNvSpPr txBox="1"/>
          <p:nvPr/>
        </p:nvSpPr>
        <p:spPr>
          <a:xfrm>
            <a:off x="323528" y="332656"/>
            <a:ext cx="3888432" cy="369332"/>
          </a:xfrm>
          <a:prstGeom prst="rect">
            <a:avLst/>
          </a:prstGeom>
          <a:solidFill>
            <a:srgbClr val="1C73C3"/>
          </a:solidFill>
          <a:ln cap="flat" cmpd="sng" w="9525">
            <a:solidFill>
              <a:srgbClr val="1C73C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PREPARACIÓN DE DATOS</a:t>
            </a:r>
            <a:endParaRPr b="1" sz="1800">
              <a:solidFill>
                <a:schemeClr val="lt1"/>
              </a:solidFill>
              <a:latin typeface="Corbel"/>
              <a:ea typeface="Corbel"/>
              <a:cs typeface="Corbel"/>
              <a:sym typeface="Corbel"/>
            </a:endParaRPr>
          </a:p>
        </p:txBody>
      </p:sp>
      <p:sp>
        <p:nvSpPr>
          <p:cNvPr id="113" name="Google Shape;113;p11"/>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sp>
        <p:nvSpPr>
          <p:cNvPr id="114" name="Google Shape;114;p11"/>
          <p:cNvSpPr txBox="1"/>
          <p:nvPr/>
        </p:nvSpPr>
        <p:spPr>
          <a:xfrm>
            <a:off x="395525" y="1052725"/>
            <a:ext cx="7371000" cy="3170700"/>
          </a:xfrm>
          <a:prstGeom prst="rect">
            <a:avLst/>
          </a:prstGeom>
          <a:solidFill>
            <a:srgbClr val="1C73C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1800">
                <a:solidFill>
                  <a:schemeClr val="lt1"/>
                </a:solidFill>
                <a:latin typeface="Corbel"/>
                <a:ea typeface="Corbel"/>
                <a:cs typeface="Corbel"/>
                <a:sym typeface="Corbel"/>
              </a:rPr>
              <a:t>Verificación de Cambios:</a:t>
            </a:r>
            <a:endParaRPr b="1">
              <a:solidFill>
                <a:schemeClr val="lt1"/>
              </a:solidFill>
              <a:latin typeface="Corbel"/>
              <a:ea typeface="Corbel"/>
              <a:cs typeface="Corbel"/>
              <a:sym typeface="Corbel"/>
            </a:endParaRPr>
          </a:p>
          <a:p>
            <a:pPr indent="0" lvl="0" marL="0" marR="0" rtl="0" algn="l">
              <a:spcBef>
                <a:spcPts val="0"/>
              </a:spcBef>
              <a:spcAft>
                <a:spcPts val="0"/>
              </a:spcAft>
              <a:buNone/>
            </a:pPr>
            <a:r>
              <a:t/>
            </a:r>
            <a:endParaRPr b="1">
              <a:solidFill>
                <a:srgbClr val="00B0F0"/>
              </a:solidFill>
              <a:latin typeface="Corbel"/>
              <a:ea typeface="Corbel"/>
              <a:cs typeface="Corbel"/>
              <a:sym typeface="Corbel"/>
            </a:endParaRPr>
          </a:p>
          <a:p>
            <a:pPr indent="0" lvl="0" marL="0" marR="0" rtl="0" algn="l">
              <a:spcBef>
                <a:spcPts val="0"/>
              </a:spcBef>
              <a:spcAft>
                <a:spcPts val="0"/>
              </a:spcAft>
              <a:buNone/>
            </a:pPr>
            <a:r>
              <a:t/>
            </a:r>
            <a:endParaRPr b="1">
              <a:solidFill>
                <a:srgbClr val="00B0F0"/>
              </a:solidFill>
              <a:latin typeface="Corbel"/>
              <a:ea typeface="Corbel"/>
              <a:cs typeface="Corbel"/>
              <a:sym typeface="Corbel"/>
            </a:endParaRPr>
          </a:p>
          <a:p>
            <a:pPr indent="0" lvl="0" marL="0" marR="0" rtl="0" algn="l">
              <a:spcBef>
                <a:spcPts val="0"/>
              </a:spcBef>
              <a:spcAft>
                <a:spcPts val="0"/>
              </a:spcAft>
              <a:buNone/>
            </a:pPr>
            <a:r>
              <a:rPr b="1" lang="es-AR">
                <a:solidFill>
                  <a:schemeClr val="lt1"/>
                </a:solidFill>
                <a:latin typeface="Corbel"/>
                <a:ea typeface="Corbel"/>
                <a:cs typeface="Corbel"/>
                <a:sym typeface="Corbel"/>
              </a:rPr>
              <a:t>Con el fin de garantizar la precisión y la integridad de los cambios realizados, procedimos a imprimir cada columna después de aplicar las modificaciones y eliminar columnas. </a:t>
            </a:r>
            <a:endParaRPr b="1" sz="1000">
              <a:latin typeface="Corbel"/>
              <a:ea typeface="Corbel"/>
              <a:cs typeface="Corbel"/>
              <a:sym typeface="Corbel"/>
            </a:endParaRPr>
          </a:p>
          <a:p>
            <a:pPr indent="0" lvl="0" marL="0" marR="0" rtl="0" algn="l">
              <a:spcBef>
                <a:spcPts val="0"/>
              </a:spcBef>
              <a:spcAft>
                <a:spcPts val="0"/>
              </a:spcAft>
              <a:buNone/>
            </a:pPr>
            <a:r>
              <a:t/>
            </a:r>
            <a:endParaRPr b="1">
              <a:solidFill>
                <a:schemeClr val="lt1"/>
              </a:solidFill>
              <a:latin typeface="Corbel"/>
              <a:ea typeface="Corbel"/>
              <a:cs typeface="Corbel"/>
              <a:sym typeface="Corbel"/>
            </a:endParaRPr>
          </a:p>
          <a:p>
            <a:pPr indent="0" lvl="0" marL="0" marR="0" rtl="0" algn="l">
              <a:spcBef>
                <a:spcPts val="0"/>
              </a:spcBef>
              <a:spcAft>
                <a:spcPts val="0"/>
              </a:spcAft>
              <a:buNone/>
            </a:pPr>
            <a:r>
              <a:rPr b="1" lang="es-AR">
                <a:solidFill>
                  <a:schemeClr val="lt1"/>
                </a:solidFill>
                <a:latin typeface="Corbel"/>
                <a:ea typeface="Corbel"/>
                <a:cs typeface="Corbel"/>
                <a:sym typeface="Corbel"/>
              </a:rPr>
              <a:t>Este paso de verificación nos permitió confirmar que los valores originales habían sido correctamente reemplazados. </a:t>
            </a:r>
            <a:endParaRPr b="1" sz="1000">
              <a:latin typeface="Corbel"/>
              <a:ea typeface="Corbel"/>
              <a:cs typeface="Corbel"/>
              <a:sym typeface="Corbel"/>
            </a:endParaRPr>
          </a:p>
          <a:p>
            <a:pPr indent="0" lvl="0" marL="0" marR="0" rtl="0" algn="l">
              <a:spcBef>
                <a:spcPts val="0"/>
              </a:spcBef>
              <a:spcAft>
                <a:spcPts val="0"/>
              </a:spcAft>
              <a:buNone/>
            </a:pPr>
            <a:r>
              <a:rPr b="1" lang="es-AR">
                <a:solidFill>
                  <a:schemeClr val="lt1"/>
                </a:solidFill>
                <a:latin typeface="Corbel"/>
                <a:ea typeface="Corbel"/>
                <a:cs typeface="Corbel"/>
                <a:sym typeface="Corbel"/>
              </a:rPr>
              <a:t>Estas acciones fueron llevadas a cabo con el propósito de proporcionar una representación más significativa y comprensible de los diversos departamentos presentes en la organización, facilitando así la interpretación de los datos.</a:t>
            </a:r>
            <a:endParaRPr b="1">
              <a:solidFill>
                <a:schemeClr val="lt1"/>
              </a:solidFill>
              <a:latin typeface="Corbel"/>
              <a:ea typeface="Corbel"/>
              <a:cs typeface="Corbel"/>
              <a:sym typeface="Corbel"/>
            </a:endParaRPr>
          </a:p>
          <a:p>
            <a:pPr indent="0" lvl="0" marL="0" marR="0" rtl="0" algn="l">
              <a:spcBef>
                <a:spcPts val="0"/>
              </a:spcBef>
              <a:spcAft>
                <a:spcPts val="0"/>
              </a:spcAft>
              <a:buNone/>
            </a:pPr>
            <a:r>
              <a:t/>
            </a:r>
            <a:endParaRPr b="1">
              <a:solidFill>
                <a:schemeClr val="lt1"/>
              </a:solidFill>
              <a:latin typeface="Corbel"/>
              <a:ea typeface="Corbel"/>
              <a:cs typeface="Corbel"/>
              <a:sym typeface="Corbel"/>
            </a:endParaRPr>
          </a:p>
          <a:p>
            <a:pPr indent="0" lvl="0" marL="0" marR="0" rtl="0" algn="l">
              <a:spcBef>
                <a:spcPts val="0"/>
              </a:spcBef>
              <a:spcAft>
                <a:spcPts val="0"/>
              </a:spcAft>
              <a:buNone/>
            </a:pPr>
            <a:r>
              <a:t/>
            </a:r>
            <a:endParaRPr b="1">
              <a:solidFill>
                <a:schemeClr val="lt1"/>
              </a:solidFill>
              <a:latin typeface="Corbel"/>
              <a:ea typeface="Corbel"/>
              <a:cs typeface="Corbel"/>
              <a:sym typeface="Corbel"/>
            </a:endParaRPr>
          </a:p>
          <a:p>
            <a:pPr indent="0" lvl="0" marL="0" marR="0" rtl="0" algn="l">
              <a:spcBef>
                <a:spcPts val="0"/>
              </a:spcBef>
              <a:spcAft>
                <a:spcPts val="0"/>
              </a:spcAft>
              <a:buNone/>
            </a:pPr>
            <a:r>
              <a:t/>
            </a:r>
            <a:endParaRPr b="1">
              <a:solidFill>
                <a:schemeClr val="lt1"/>
              </a:solidFill>
              <a:latin typeface="Corbel"/>
              <a:ea typeface="Corbel"/>
              <a:cs typeface="Corbel"/>
              <a:sym typeface="Corbel"/>
            </a:endParaRPr>
          </a:p>
        </p:txBody>
      </p:sp>
      <p:pic>
        <p:nvPicPr>
          <p:cNvPr descr="LOGO IBM 2.png" id="115" name="Google Shape;115;p11"/>
          <p:cNvPicPr preferRelativeResize="0"/>
          <p:nvPr/>
        </p:nvPicPr>
        <p:blipFill rotWithShape="1">
          <a:blip r:embed="rId4">
            <a:alphaModFix/>
          </a:blip>
          <a:srcRect b="0" l="0" r="0" t="0"/>
          <a:stretch/>
        </p:blipFill>
        <p:spPr>
          <a:xfrm>
            <a:off x="7812360" y="0"/>
            <a:ext cx="1331640" cy="1020208"/>
          </a:xfrm>
          <a:prstGeom prst="rect">
            <a:avLst/>
          </a:prstGeom>
          <a:noFill/>
          <a:ln>
            <a:noFill/>
          </a:ln>
        </p:spPr>
      </p:pic>
      <p:pic>
        <p:nvPicPr>
          <p:cNvPr descr="LOGO IBM 2.png" id="116" name="Google Shape;116;p11"/>
          <p:cNvPicPr preferRelativeResize="0"/>
          <p:nvPr/>
        </p:nvPicPr>
        <p:blipFill rotWithShape="1">
          <a:blip r:embed="rId5">
            <a:alphaModFix/>
          </a:blip>
          <a:srcRect b="0" l="0" r="0" t="0"/>
          <a:stretch/>
        </p:blipFill>
        <p:spPr>
          <a:xfrm>
            <a:off x="7863892" y="0"/>
            <a:ext cx="1280108" cy="980728"/>
          </a:xfrm>
          <a:prstGeom prst="rect">
            <a:avLst/>
          </a:prstGeom>
          <a:noFill/>
          <a:ln>
            <a:noFill/>
          </a:ln>
        </p:spPr>
      </p:pic>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Sin título.png" id="121" name="Google Shape;121;p12"/>
          <p:cNvPicPr preferRelativeResize="0"/>
          <p:nvPr/>
        </p:nvPicPr>
        <p:blipFill rotWithShape="1">
          <a:blip r:embed="rId3">
            <a:alphaModFix/>
          </a:blip>
          <a:srcRect b="0" l="0" r="0" t="0"/>
          <a:stretch/>
        </p:blipFill>
        <p:spPr>
          <a:xfrm>
            <a:off x="7668344" y="6210210"/>
            <a:ext cx="1475656" cy="647790"/>
          </a:xfrm>
          <a:prstGeom prst="rect">
            <a:avLst/>
          </a:prstGeom>
          <a:noFill/>
          <a:ln>
            <a:noFill/>
          </a:ln>
        </p:spPr>
      </p:pic>
      <p:sp>
        <p:nvSpPr>
          <p:cNvPr id="122" name="Google Shape;122;p12"/>
          <p:cNvSpPr txBox="1"/>
          <p:nvPr/>
        </p:nvSpPr>
        <p:spPr>
          <a:xfrm>
            <a:off x="539552" y="1268760"/>
            <a:ext cx="648072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b="1" sz="3200">
              <a:solidFill>
                <a:schemeClr val="lt1"/>
              </a:solidFill>
              <a:latin typeface="Corbel"/>
              <a:ea typeface="Corbel"/>
              <a:cs typeface="Corbel"/>
              <a:sym typeface="Corbel"/>
            </a:endParaRPr>
          </a:p>
          <a:p>
            <a:pPr indent="0" lvl="0" marL="0" marR="0" rtl="0" algn="l">
              <a:spcBef>
                <a:spcPts val="0"/>
              </a:spcBef>
              <a:spcAft>
                <a:spcPts val="0"/>
              </a:spcAft>
              <a:buNone/>
            </a:pPr>
            <a:r>
              <a:t/>
            </a:r>
            <a:endParaRPr sz="3200">
              <a:solidFill>
                <a:schemeClr val="lt1"/>
              </a:solidFill>
              <a:latin typeface="Corbel"/>
              <a:ea typeface="Corbel"/>
              <a:cs typeface="Corbel"/>
              <a:sym typeface="Corbel"/>
            </a:endParaRPr>
          </a:p>
        </p:txBody>
      </p:sp>
      <p:pic>
        <p:nvPicPr>
          <p:cNvPr descr="LOGO IBM 2.png" id="123" name="Google Shape;123;p12"/>
          <p:cNvPicPr preferRelativeResize="0"/>
          <p:nvPr/>
        </p:nvPicPr>
        <p:blipFill rotWithShape="1">
          <a:blip r:embed="rId4">
            <a:alphaModFix/>
          </a:blip>
          <a:srcRect b="0" l="0" r="0" t="0"/>
          <a:stretch/>
        </p:blipFill>
        <p:spPr>
          <a:xfrm>
            <a:off x="7812360" y="0"/>
            <a:ext cx="1331640" cy="1020208"/>
          </a:xfrm>
          <a:prstGeom prst="rect">
            <a:avLst/>
          </a:prstGeom>
          <a:noFill/>
          <a:ln>
            <a:noFill/>
          </a:ln>
        </p:spPr>
      </p:pic>
      <p:pic>
        <p:nvPicPr>
          <p:cNvPr descr="LOGO IBM 2.png" id="124" name="Google Shape;124;p12"/>
          <p:cNvPicPr preferRelativeResize="0"/>
          <p:nvPr/>
        </p:nvPicPr>
        <p:blipFill rotWithShape="1">
          <a:blip r:embed="rId5">
            <a:alphaModFix/>
          </a:blip>
          <a:srcRect b="0" l="0" r="0" t="0"/>
          <a:stretch/>
        </p:blipFill>
        <p:spPr>
          <a:xfrm>
            <a:off x="7863892" y="0"/>
            <a:ext cx="1280108" cy="980728"/>
          </a:xfrm>
          <a:prstGeom prst="rect">
            <a:avLst/>
          </a:prstGeom>
          <a:noFill/>
          <a:ln>
            <a:noFill/>
          </a:ln>
        </p:spPr>
      </p:pic>
      <p:sp>
        <p:nvSpPr>
          <p:cNvPr id="125" name="Google Shape;125;p12"/>
          <p:cNvSpPr/>
          <p:nvPr/>
        </p:nvSpPr>
        <p:spPr>
          <a:xfrm>
            <a:off x="0" y="1484784"/>
            <a:ext cx="9144000" cy="830997"/>
          </a:xfrm>
          <a:prstGeom prst="rect">
            <a:avLst/>
          </a:prstGeom>
          <a:solidFill>
            <a:srgbClr val="1C73C3"/>
          </a:solidFill>
          <a:ln cap="flat" cmpd="sng" w="38100">
            <a:solidFill>
              <a:srgbClr val="1C73C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s-AR" sz="4400">
                <a:solidFill>
                  <a:srgbClr val="FFFFFF"/>
                </a:solidFill>
                <a:latin typeface="Corbel"/>
                <a:ea typeface="Corbel"/>
                <a:cs typeface="Corbel"/>
                <a:sym typeface="Corbel"/>
              </a:rPr>
              <a:t>     </a:t>
            </a:r>
            <a:r>
              <a:rPr b="1" lang="es-AR" sz="4800">
                <a:solidFill>
                  <a:srgbClr val="FFFFFF"/>
                </a:solidFill>
                <a:latin typeface="Corbel"/>
                <a:ea typeface="Corbel"/>
                <a:cs typeface="Corbel"/>
                <a:sym typeface="Corbel"/>
              </a:rPr>
              <a:t> </a:t>
            </a:r>
            <a:r>
              <a:rPr b="1" lang="es-AR" sz="4800">
                <a:solidFill>
                  <a:srgbClr val="FFFFFF"/>
                </a:solidFill>
                <a:latin typeface="Corbel"/>
                <a:ea typeface="Corbel"/>
                <a:cs typeface="Corbel"/>
                <a:sym typeface="Corbel"/>
              </a:rPr>
              <a:t>ANÁLISIS</a:t>
            </a:r>
            <a:r>
              <a:rPr b="1" lang="es-AR" sz="4800">
                <a:solidFill>
                  <a:srgbClr val="FFFFFF"/>
                </a:solidFill>
                <a:latin typeface="Corbel"/>
                <a:ea typeface="Corbel"/>
                <a:cs typeface="Corbel"/>
                <a:sym typeface="Corbel"/>
              </a:rPr>
              <a:t> EXPLORATORIO </a:t>
            </a:r>
            <a:endParaRPr b="1" sz="4800">
              <a:solidFill>
                <a:srgbClr val="FFFFFF"/>
              </a:solidFill>
              <a:latin typeface="Corbel"/>
              <a:ea typeface="Corbel"/>
              <a:cs typeface="Corbel"/>
              <a:sym typeface="Corbel"/>
            </a:endParaRPr>
          </a:p>
        </p:txBody>
      </p:sp>
      <p:pic>
        <p:nvPicPr>
          <p:cNvPr descr="IBM DATA.jpg" id="126" name="Google Shape;126;p12"/>
          <p:cNvPicPr preferRelativeResize="0"/>
          <p:nvPr/>
        </p:nvPicPr>
        <p:blipFill rotWithShape="1">
          <a:blip r:embed="rId6">
            <a:alphaModFix/>
          </a:blip>
          <a:srcRect b="0" l="0" r="0" t="0"/>
          <a:stretch/>
        </p:blipFill>
        <p:spPr>
          <a:xfrm>
            <a:off x="6305525" y="2915076"/>
            <a:ext cx="2016300" cy="18723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IBM ASDAD.jpg" id="127" name="Google Shape;127;p12"/>
          <p:cNvPicPr preferRelativeResize="0"/>
          <p:nvPr/>
        </p:nvPicPr>
        <p:blipFill rotWithShape="1">
          <a:blip r:embed="rId7">
            <a:alphaModFix/>
          </a:blip>
          <a:srcRect b="0" l="0" r="0" t="0"/>
          <a:stretch/>
        </p:blipFill>
        <p:spPr>
          <a:xfrm>
            <a:off x="3491880" y="2492896"/>
            <a:ext cx="1944217" cy="1743075"/>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descr="IBM ASDADFSDF4E.jpg" id="128" name="Google Shape;128;p12"/>
          <p:cNvPicPr preferRelativeResize="0"/>
          <p:nvPr/>
        </p:nvPicPr>
        <p:blipFill rotWithShape="1">
          <a:blip r:embed="rId8">
            <a:alphaModFix/>
          </a:blip>
          <a:srcRect b="0" l="0" r="0" t="0"/>
          <a:stretch/>
        </p:blipFill>
        <p:spPr>
          <a:xfrm>
            <a:off x="611560" y="2927226"/>
            <a:ext cx="1944300" cy="18480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ódulo">
  <a:themeElements>
    <a:clrScheme name="Módulo">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2023-11-24T13:43:23Z</dcterms:created>
  <dc:creator>latellaf</dc:creator>
</cp:coreProperties>
</file>