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Inter"/>
      <p:regular r:id="rId37"/>
      <p:bold r:id="rId38"/>
    </p:embeddedFont>
    <p:embeddedFont>
      <p:font typeface="Inter Medium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Medium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Inter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Medium-regular.fntdata"/><Relationship Id="rId16" Type="http://schemas.openxmlformats.org/officeDocument/2006/relationships/slide" Target="slides/slide11.xml"/><Relationship Id="rId38" Type="http://schemas.openxmlformats.org/officeDocument/2006/relationships/font" Target="fonts/Int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a6516f87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a6516f87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a74c36c5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a74c36c5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a74c36c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a74c36c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a74c36c5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a74c36c5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a74c36c5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a74c36c5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a74c36c5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a74c36c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a74c36c5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a74c36c5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a74c36c5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a74c36c5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a74c36c5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a74c36c5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a74c36c5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a74c36c5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a74c36c5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a74c36c5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a6516f87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a6516f87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a74c36c5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a74c36c5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a74c36c5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a74c36c5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a74c36c5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a74c36c5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a74c36c5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a74c36c5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a74c36c5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a74c36c5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a74c36c5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a74c36c5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a74c36c5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ea74c36c5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a74c36c5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a74c36c5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a74c36c5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a74c36c5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a74c36c5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a74c36c5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a74c36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a74c36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a74c36c5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ea74c36c5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a74c36c5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ea74c36c5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a74c36c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a74c36c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a74c36c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a74c36c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a74c36c5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a74c36c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a74c36c5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a74c36c5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a74c36c5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a74c36c5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a74c36c5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a74c36c5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8.png"/><Relationship Id="rId6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9.png"/><Relationship Id="rId5" Type="http://schemas.openxmlformats.org/officeDocument/2006/relationships/image" Target="../media/image36.png"/><Relationship Id="rId6" Type="http://schemas.openxmlformats.org/officeDocument/2006/relationships/image" Target="../media/image5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42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Relationship Id="rId4" Type="http://schemas.openxmlformats.org/officeDocument/2006/relationships/image" Target="../media/image55.png"/><Relationship Id="rId5" Type="http://schemas.openxmlformats.org/officeDocument/2006/relationships/image" Target="../media/image5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Gramáticas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 irrestrictas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1 - Lee a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2 - Escribe k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3 - Se mueve a la izquierda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1 - Lee b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2 - Escribe f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3 - Se mueve a la derecha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5" name="Google Shape;145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50" y="1152474"/>
            <a:ext cx="3189000" cy="710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083" y="1152471"/>
            <a:ext cx="3188994" cy="71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2"/>
          <p:cNvCxnSpPr>
            <a:stCxn id="148" idx="3"/>
            <a:endCxn id="149" idx="1"/>
          </p:cNvCxnSpPr>
          <p:nvPr/>
        </p:nvCxnSpPr>
        <p:spPr>
          <a:xfrm>
            <a:off x="4014150" y="1507867"/>
            <a:ext cx="99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158" y="2780859"/>
            <a:ext cx="3188994" cy="7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6075" y="2780845"/>
            <a:ext cx="3189000" cy="710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2"/>
          <p:cNvCxnSpPr>
            <a:stCxn id="151" idx="3"/>
            <a:endCxn id="152" idx="1"/>
          </p:cNvCxnSpPr>
          <p:nvPr/>
        </p:nvCxnSpPr>
        <p:spPr>
          <a:xfrm>
            <a:off x="4014151" y="3136246"/>
            <a:ext cx="99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cabezal siempre comienza en el extremo izquierdo del string de input ( no es el comienzo de la cinta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Denotamos las transiciones como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Detalles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0" name="Google Shape;160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327" y="1632999"/>
            <a:ext cx="3711351" cy="13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450" y="3435745"/>
            <a:ext cx="2975324" cy="12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150" y="3716625"/>
            <a:ext cx="2707075" cy="9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 permite la ausencia de una transición para algún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símbolo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esté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en sigma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2" name="Google Shape;172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00" y="1393600"/>
            <a:ext cx="2314299" cy="16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850" y="1393600"/>
            <a:ext cx="2314299" cy="1674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149" y="1393600"/>
            <a:ext cx="2314299" cy="167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8250" y="3642025"/>
            <a:ext cx="2014099" cy="11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Las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máquinas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Turing son deterministas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 Las transiciones lambda no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están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permitidas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Determinismo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5" name="Google Shape;185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263" y="1759962"/>
            <a:ext cx="4171473" cy="16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turing va a “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parar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” en un estado si no existe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transición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para seguir consumiendo el input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Detención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5" name="Google Shape;195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50" y="2155025"/>
            <a:ext cx="3369751" cy="17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922" y="2155023"/>
            <a:ext cx="3369749" cy="193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 una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TM, l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os estados finales no tienen transiciones salientes, la máquina para y acepta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Notar que para aceptar un string de input, no es necesario procesar todos los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símbolos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en el string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Aceptación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6" name="Google Shape;206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775" y="1647092"/>
            <a:ext cx="2445901" cy="391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125" y="1653499"/>
            <a:ext cx="2647856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275" y="2571751"/>
            <a:ext cx="3901399" cy="7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125" y="2275291"/>
            <a:ext cx="3901399" cy="133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		       y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TM, mostramos la aceptación de la cadena aaa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instante 0 el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TM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se encuentra así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de TM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9" name="Google Shape;219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25" y="1223825"/>
            <a:ext cx="83738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432" y="1588120"/>
            <a:ext cx="2113888" cy="10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920" y="2407535"/>
            <a:ext cx="2281250" cy="2446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de TM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1" name="Google Shape;231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" y="1152467"/>
            <a:ext cx="2250149" cy="170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925" y="1152467"/>
            <a:ext cx="2250149" cy="170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425" y="1152475"/>
            <a:ext cx="2250149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6925" y="3048319"/>
            <a:ext cx="2250150" cy="152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3" name="Google Shape;2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de rechazo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4" name="Google Shape;244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24" y="1203826"/>
            <a:ext cx="2743876" cy="18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694" y="1152469"/>
            <a:ext cx="3503251" cy="198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0"/>
          <p:cNvCxnSpPr>
            <a:stCxn id="247" idx="3"/>
            <a:endCxn id="248" idx="1"/>
          </p:cNvCxnSpPr>
          <p:nvPr/>
        </p:nvCxnSpPr>
        <p:spPr>
          <a:xfrm>
            <a:off x="3583400" y="2142526"/>
            <a:ext cx="125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Turing para el lenguaje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5" name="Google Shape;2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Otro ejemplito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6" name="Google Shape;256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900" y="1253725"/>
            <a:ext cx="1086225" cy="2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796" y="1650096"/>
            <a:ext cx="3444400" cy="28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 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definición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máquina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 Turing se permite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Formalizar la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matemática,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la lógica y estudiar sus alcances e interrelaciones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Establecer la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computación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como una disciplina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científica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sus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límites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Caracterizar la clase de lenguajes reconocibles/generales con algoritmos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Esta otra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TM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también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acepta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6" name="Google Shape;2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7" name="Google Shape;267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950" y="1253725"/>
            <a:ext cx="1086225" cy="2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050" y="1832822"/>
            <a:ext cx="2445900" cy="1477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Pero… esta TM produce un ciclo infinito no?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7" name="Google Shape;2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8" name="Google Shape;278;p3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1" name="Google Shape;2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2623550" cy="201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301" y="1152475"/>
            <a:ext cx="2623550" cy="201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894" y="1152487"/>
            <a:ext cx="2623550" cy="201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5486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Debido al ciclo infinito, nunca se puede alcanzar el estado final y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nunca para. Por lo que vamos 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rechazar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la cadena de entrada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0" name="Google Shape;290;p3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056" y="1152475"/>
            <a:ext cx="457323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TM para el lenguaje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 = { a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b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 con n &gt;= 1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idea es matchear las a’s con b’s, entonces: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		iterativamente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			reemplazamos la primer a con x,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			hallar la b más a la izquierda y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548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reemplazarla con y hasta que no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548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halla más a’s o b’s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548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		Si hay una a o una b, rechazamos.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9" name="Google Shape;2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Otro 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0" name="Google Shape;300;p3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2" name="Google Shape;30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3" name="Google Shape;3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00" y="1943025"/>
            <a:ext cx="4719800" cy="18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Nota: Si modificamos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para el lenguaje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a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b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}, podemos construir { a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b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</a:t>
            </a:r>
            <a:r>
              <a:rPr baseline="30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}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9" name="Google Shape;3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0" name="Google Shape;310;p3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2" name="Google Shape;3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525" y="1626575"/>
            <a:ext cx="4346951" cy="303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9" name="Google Shape;3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 formal - función de transición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0" name="Google Shape;320;p3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2" name="Google Shape;3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025" y="1821625"/>
            <a:ext cx="2540050" cy="15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325" y="1793867"/>
            <a:ext cx="2540050" cy="1555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0" name="Google Shape;3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 formal - M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áquina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Turing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1" name="Google Shape;331;p3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3" name="Google Shape;33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688" y="1152475"/>
            <a:ext cx="451661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311700" y="1152475"/>
            <a:ext cx="8520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Decimos que la configuración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</a:t>
            </a:r>
            <a:r>
              <a:rPr b="1" baseline="-25000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denota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configuración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instantánea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del siguiente input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 dado las siguientes dos configuraciones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Denotamos el movimiento entre 4 y 5 como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0" name="Google Shape;3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 formal - Configuración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1" name="Google Shape;341;p3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3" name="Google Shape;3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500" y="1751114"/>
            <a:ext cx="3188999" cy="92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375" y="2831122"/>
            <a:ext cx="4761249" cy="12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3350" y="4345175"/>
            <a:ext cx="1620875" cy="3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311700" y="1152475"/>
            <a:ext cx="8520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 denotamos una computación como una secuencia de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movimientos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2" name="Google Shape;3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 formal - Computación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3" name="Google Shape;353;p4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5" name="Google Shape;35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6" name="Google Shape;3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689" y="1543350"/>
            <a:ext cx="3532626" cy="197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915" y="3867725"/>
            <a:ext cx="417216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658" y="4303478"/>
            <a:ext cx="1690700" cy="50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idx="1" type="body"/>
          </p:nvPr>
        </p:nvSpPr>
        <p:spPr>
          <a:xfrm>
            <a:off x="311700" y="1152475"/>
            <a:ext cx="8520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Denotamos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w a la configuración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inicial para cualquier TM, donde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el estado inicial y w el input de entrada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4" name="Google Shape;3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 formal -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Configuración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inicial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5" name="Google Shape;365;p4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7" name="Google Shape;36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8" name="Google Shape;3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450" y="1666250"/>
            <a:ext cx="3279100" cy="20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138" y="1434562"/>
            <a:ext cx="4467726" cy="285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311700" y="1152475"/>
            <a:ext cx="8520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una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TM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M, denotamos el lenguaje aceptado por M como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 un lenguaje L es aceptado por una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TM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M, entonces decimos que L es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Turing reconocible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Nota: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Turing reconocible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equivalente a decir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Turing aceptable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o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recursivamente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enumerable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4" name="Google Shape;37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 formal - Lenguaje aceptado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5" name="Google Shape;375;p4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7" name="Google Shape;37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8" name="Google Shape;3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825" y="1701028"/>
            <a:ext cx="3656351" cy="17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idx="1" type="body"/>
          </p:nvPr>
        </p:nvSpPr>
        <p:spPr>
          <a:xfrm>
            <a:off x="311700" y="1152475"/>
            <a:ext cx="8520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lenguaje L es aceptado por una M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áquina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Turing M si y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sólo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 es generado por una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gramática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irrestricta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sin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restricciones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), es decir, de tipo 0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prueba pueden encontrarla en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página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354 de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Theory of Finite Automata with an Introduction to Formal Languages. John Carroll and Darrell Long</a:t>
            </a:r>
            <a:endParaRPr i="1"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4" name="Google Shape;38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Teorema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5" name="Google Shape;385;p4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6" name="Google Shape;386;p4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7" name="Google Shape;38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Gramáticas sin restricciones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Definimos una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 irrestricta ( o sin restricciones ) como una tupla			      donde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todas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las producciones tienen la forma		   con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Ejemplo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780" y="1185879"/>
            <a:ext cx="1278193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261" y="1400916"/>
            <a:ext cx="675314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418" y="1373443"/>
            <a:ext cx="1224507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950" y="2516437"/>
            <a:ext cx="2849475" cy="139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3379" y="2516413"/>
            <a:ext cx="4522547" cy="13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Otro ejemplo,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 = { a</a:t>
            </a:r>
            <a:r>
              <a:rPr b="1" baseline="30000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2n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n &gt;= 0 }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 -&gt; LaR		L -&gt; LD | λ							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 -&gt; aaD		DR -&gt; 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 -&gt; λ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D es el no terminal “duplicador”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7" name="Google Shape;97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6" name="Google Shape;106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542" y="1210162"/>
            <a:ext cx="5198924" cy="330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6" name="Google Shape;116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00" y="1152475"/>
            <a:ext cx="52705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Máquinas de Turing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5" name="Google Shape;125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 		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Cinta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        Cabezal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- La cinta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tiene limite ( longitud infinita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- El cabezal se mueve de izquierda a derecha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4" name="Google Shape;134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573" y="1152475"/>
            <a:ext cx="3189000" cy="193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323" y="3225281"/>
            <a:ext cx="3497601" cy="11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