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Inter SemiBold"/>
      <p:regular r:id="rId48"/>
      <p:bold r:id="rId49"/>
    </p:embeddedFont>
    <p:embeddedFont>
      <p:font typeface="Inter"/>
      <p:regular r:id="rId50"/>
      <p:bold r:id="rId51"/>
    </p:embeddedFont>
    <p:embeddedFont>
      <p:font typeface="Inter Medium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SemiBold-regular.fntdata"/><Relationship Id="rId47" Type="http://schemas.openxmlformats.org/officeDocument/2006/relationships/slide" Target="slides/slide42.xml"/><Relationship Id="rId49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InterMedium-bold.fntdata"/><Relationship Id="rId52" Type="http://schemas.openxmlformats.org/officeDocument/2006/relationships/font" Target="fonts/Inter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2c67c1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2c67c1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2c67c1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2c67c1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d2c67c1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d2c67c1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2c67c1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2c67c1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2c67c1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2c67c1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2c67c1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2c67c1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d2c67c1b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d2c67c1b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d2c67c1b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d2c67c1b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d2c67c1b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d2c67c1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d2c67c1b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d2c67c1b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2c67c1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2c67c1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d2c67c1b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d2c67c1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d2c67c1b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d2c67c1b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d2c67c1b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d2c67c1b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d2c67c1b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d2c67c1b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d2c67c1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d2c67c1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d2c67c1b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d2c67c1b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d2c67c1b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d2c67c1b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2c67c1b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2c67c1b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d2c67c1b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d2c67c1b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2c67c1b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2c67c1b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d2c67c14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d2c67c14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d2c67c1b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d2c67c1b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d2c67c1b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d2c67c1b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88207c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88207c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5d2c67c1b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5d2c67c1b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d2c67c1b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5d2c67c1b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d2c67c1b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d2c67c1b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d2c67c1b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d2c67c1b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5d2c67c1b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5d2c67c1b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2c67c1b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2c67c1b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5d2c67c1b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5d2c67c1b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2c67c14e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2c67c14e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d2c67c1b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d2c67c1b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d2c67c1b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d2c67c1b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5d2c67c1b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5d2c67c1b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2c67c14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2c67c14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2c67c14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2c67c14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2c67c1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2c67c1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2c67c1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2c67c1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2c67c1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2c67c1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45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42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Relationship Id="rId6" Type="http://schemas.openxmlformats.org/officeDocument/2006/relationships/image" Target="../media/image6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Relationship Id="rId4" Type="http://schemas.openxmlformats.org/officeDocument/2006/relationships/image" Target="../media/image69.png"/><Relationship Id="rId5" Type="http://schemas.openxmlformats.org/officeDocument/2006/relationships/image" Target="../media/image6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Lenguajes Formales y Autómatas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v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aredo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Entonces qué son los lenguajes?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Se conforma de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sintaxis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una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semántica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“naturales”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producto del desarrollo histórico y social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formales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intaxis y significado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definidos de antemano, antes de usarlo.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Tipos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lenguajes formales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regulares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Autómatas finitos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independientes del contexto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Autómatas de pila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 sin restricciones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-&gt; Máquinas de Turing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Queremos resolver problemas con computadoras ( digitales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Donde tenemos entradas y salidas ( cadenas de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símbolos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un programa son… cadenas de símbolos que describen algoritmos para resolver problemas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Por qué los queremos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Caso general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840750" y="1339900"/>
            <a:ext cx="146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Especificación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123800" y="3227300"/>
            <a:ext cx="2716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Problemática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del mundo real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76150" y="3184100"/>
            <a:ext cx="25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Programas y computadoras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69" name="Google Shape;169;p25"/>
          <p:cNvCxnSpPr>
            <a:stCxn id="166" idx="1"/>
            <a:endCxn id="167" idx="0"/>
          </p:cNvCxnSpPr>
          <p:nvPr/>
        </p:nvCxnSpPr>
        <p:spPr>
          <a:xfrm flipH="1">
            <a:off x="2482350" y="1678450"/>
            <a:ext cx="1358400" cy="15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" name="Google Shape;170;p25"/>
          <p:cNvCxnSpPr>
            <a:stCxn id="166" idx="3"/>
            <a:endCxn id="168" idx="0"/>
          </p:cNvCxnSpPr>
          <p:nvPr/>
        </p:nvCxnSpPr>
        <p:spPr>
          <a:xfrm>
            <a:off x="5303250" y="1678450"/>
            <a:ext cx="1472400" cy="15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7" idx="3"/>
            <a:endCxn id="168" idx="1"/>
          </p:cNvCxnSpPr>
          <p:nvPr/>
        </p:nvCxnSpPr>
        <p:spPr>
          <a:xfrm>
            <a:off x="3840600" y="3486650"/>
            <a:ext cx="16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2715825" y="1937825"/>
            <a:ext cx="756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101200" y="2085675"/>
            <a:ext cx="1087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Abstracción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006775" y="2085675"/>
            <a:ext cx="1087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Reificación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028100" y="3184150"/>
            <a:ext cx="820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Solución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735000" y="1678450"/>
            <a:ext cx="174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( UML, Lógica y 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Álgebra )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476150" y="3499400"/>
            <a:ext cx="2981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( C Sharp, C++, Java, JS, Ruby, Python, etc…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Alfabeto (Σ): un conjunto finito de símbolos                                           Ex: { a, b, c, …, z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String/Cadena: secuencia de símbolos de algún alfabeto              Ex: “gato”, “perro”, “casa”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Lenguaje: un conjunto de cadenas                                                      Ex: { “gato”, “perro”, “casa”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Algunas definiciones iniciales :)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( Alfabeto ) = { a, b }              u = ab, v = bbbaaa, w = abba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Σ = { 1, 2, 3, …, 9 }                     u = 123, v = 42, w = 21212121…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un alfabeto puede haber un número arbitrario de lenguajes, por ejemplo para Σ = { 1, 2, 3, …, 9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                                    Primos = { 2, 3, 5, 7, 11, 13, 17, … }        Pares = { 2, 4, 6, 8, …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 lenguajes se usan para estructurar información y describir problemas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Veamos algunos ejemplos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Longitud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Ocurrencias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con cadenas/strings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0" y="1212425"/>
            <a:ext cx="132725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00" y="2241500"/>
            <a:ext cx="2756949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202" y="2671225"/>
            <a:ext cx="1594023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1201" y="3245250"/>
            <a:ext cx="667386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1973" y="3245250"/>
            <a:ext cx="1217802" cy="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1188" y="3770625"/>
            <a:ext cx="4532436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sin símbolos es denotado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λ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ε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cadena vacía 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substring de un string es una subsecuencia de caracteres consecutivos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la cadena w = uv, decimos que u 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prefijo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v es </a:t>
            </a:r>
            <a:r>
              <a:rPr i="1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sufijo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w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643125"/>
            <a:ext cx="2024725" cy="11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12" y="2194488"/>
            <a:ext cx="1686774" cy="9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3525" y="3642675"/>
            <a:ext cx="1032825" cy="11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250" y="3493725"/>
            <a:ext cx="376850" cy="1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Potencia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Operación *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-&gt;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todos los posibles strings del alfabeto Σ</a:t>
            </a:r>
            <a:endParaRPr sz="1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Operación +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-&gt;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conjunto de todos los posibles strings del alfabeto Σ excepto </a:t>
            </a:r>
            <a:r>
              <a:rPr lang="es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λ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operaciones sobre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cadenas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50" y="1212425"/>
            <a:ext cx="1327250" cy="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100" y="2218575"/>
            <a:ext cx="912600" cy="4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786" y="2218582"/>
            <a:ext cx="447064" cy="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6400" y="3169453"/>
            <a:ext cx="2445902" cy="46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6400" y="3753925"/>
            <a:ext cx="743750" cy="1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6394" y="3989524"/>
            <a:ext cx="2328906" cy="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lenguaje sobre el alfabeto Σ es cualquier subconjunto de Σ*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Posibles lenguajes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Hablemos de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16" y="2285400"/>
            <a:ext cx="264243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525" y="3676625"/>
            <a:ext cx="2642425" cy="89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Características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la cursada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Teóricas: Miércoles de 18:30 a 20:30 hs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Fede )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Aula: 249 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Prácticas: Lunes de 19 a 21 hs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 Ema )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Aula: 255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Tenemos un Discord :) !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</a:t>
            </a: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números primos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51" y="1718325"/>
            <a:ext cx="1834674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62" y="2671225"/>
            <a:ext cx="3589213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525" y="3624125"/>
            <a:ext cx="4224950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úmeros pares e impares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50" y="1705650"/>
            <a:ext cx="1834675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50" y="2541550"/>
            <a:ext cx="2975101" cy="7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650" y="3574464"/>
            <a:ext cx="3189001" cy="69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uma unaria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38" y="1686100"/>
            <a:ext cx="131683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56" y="2627089"/>
            <a:ext cx="35835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763" y="3518824"/>
            <a:ext cx="2720475" cy="7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Observaciones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3" name="Google Shape;293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751" y="1552350"/>
            <a:ext cx="1588424" cy="3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750" y="2218775"/>
            <a:ext cx="1850500" cy="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742" y="3045625"/>
            <a:ext cx="1167484" cy="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762" y="3825875"/>
            <a:ext cx="937164" cy="5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Operaciones de conjuntos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sobre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75" y="1774174"/>
            <a:ext cx="4132801" cy="10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283" y="3010475"/>
            <a:ext cx="1030417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750" y="3032075"/>
            <a:ext cx="1030425" cy="34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0270" y="3490625"/>
            <a:ext cx="2875903" cy="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Reversa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Concatenación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Potencia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Operaciones sobre lenguajes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9" name="Google Shape;319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00" y="1637750"/>
            <a:ext cx="1622125" cy="3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575" y="1637750"/>
            <a:ext cx="3050724" cy="3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9000" y="2763596"/>
            <a:ext cx="2445900" cy="27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2325" y="2576775"/>
            <a:ext cx="2003126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9003" y="3836775"/>
            <a:ext cx="11632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4000" y="3836775"/>
            <a:ext cx="1344426" cy="7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0125" y="3836798"/>
            <a:ext cx="2732176" cy="5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 las cadenas ( strings ) que pueden construirse a partir de 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  las cadenas que pueden construirse a partir de L menos el string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vacío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Clausura de Kleene </a:t>
            </a:r>
            <a:r>
              <a:rPr baseline="30000" lang="es"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baseline="30000" lang="es">
                <a:latin typeface="Inter Medium"/>
                <a:ea typeface="Inter Medium"/>
                <a:cs typeface="Inter Medium"/>
                <a:sym typeface="Inter Medium"/>
              </a:rPr>
              <a:t>+</a:t>
            </a:r>
            <a:endParaRPr baseline="30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5" name="Google Shape;335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13" y="2098713"/>
            <a:ext cx="207693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975" y="1705299"/>
            <a:ext cx="3141326" cy="11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837" y="3937475"/>
            <a:ext cx="1819125" cy="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8825" y="3558600"/>
            <a:ext cx="1322684" cy="3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0974" y="3733816"/>
            <a:ext cx="3055501" cy="8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Cómo podemos saber si algún x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∈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 ?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Necesitamos métodos que solamente manipulando símbolos respondan la pregunta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Problema fundamental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9" name="Google Shape;349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83" y="1627575"/>
            <a:ext cx="108639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550" y="1565700"/>
            <a:ext cx="1920625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067" y="2586597"/>
            <a:ext cx="1710283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552" y="2571750"/>
            <a:ext cx="354479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3551" y="3169900"/>
            <a:ext cx="4150278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Gramáticas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2" name="Google Shape;362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Las Gramáticas especifican lenguajes a través de reglas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una derivación de “el perro corre”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2" name="Google Shape;372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7" y="1780862"/>
            <a:ext cx="2188901" cy="7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869" y="2677575"/>
            <a:ext cx="1300982" cy="1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060" y="2558100"/>
            <a:ext cx="2936090" cy="1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Más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burocracia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Asistencia y entregas semanales ( son importanchis, tienen nota :D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valuaciones ( Estas también son importantes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Medios de comunicación y consultas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Bueno, al final todo era importante…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 =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{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“un gato salta”,  “un gato corre”, “el gato salta”,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gato corre”, “un perro salta”, “un perro corre”,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“el perro salta”, “el perro corre”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}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uál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es el lenguaje que acepta la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gramática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4" name="Google Shape;384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27" y="1636187"/>
            <a:ext cx="2188901" cy="7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619" y="2532900"/>
            <a:ext cx="1300982" cy="16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Este conjunto de definiciones se llaman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reglas de producción/reducción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terminal/Variable                               Terminal           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Notación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5" name="Google Shape;395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87" y="2007125"/>
            <a:ext cx="2020175" cy="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3"/>
          <p:cNvCxnSpPr/>
          <p:nvPr/>
        </p:nvCxnSpPr>
        <p:spPr>
          <a:xfrm flipH="1" rot="10800000">
            <a:off x="1109375" y="2874150"/>
            <a:ext cx="2883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3"/>
          <p:cNvCxnSpPr/>
          <p:nvPr/>
        </p:nvCxnSpPr>
        <p:spPr>
          <a:xfrm rot="10800000">
            <a:off x="3349675" y="2884975"/>
            <a:ext cx="4107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316" y="2007119"/>
            <a:ext cx="3165033" cy="3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3"/>
          <p:cNvCxnSpPr/>
          <p:nvPr/>
        </p:nvCxnSpPr>
        <p:spPr>
          <a:xfrm rot="10800000">
            <a:off x="5813400" y="2405950"/>
            <a:ext cx="489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3"/>
          <p:cNvCxnSpPr>
            <a:endCxn id="400" idx="2"/>
          </p:cNvCxnSpPr>
          <p:nvPr/>
        </p:nvCxnSpPr>
        <p:spPr>
          <a:xfrm flipH="1" rot="10800000">
            <a:off x="6771433" y="2386019"/>
            <a:ext cx="114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3"/>
          <p:cNvCxnSpPr/>
          <p:nvPr/>
        </p:nvCxnSpPr>
        <p:spPr>
          <a:xfrm flipH="1" rot="10800000">
            <a:off x="7167775" y="2405950"/>
            <a:ext cx="4251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Este conjunto de definiciones se llaman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reglas de producción/reducción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						       No terminal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terminal/Variable                               Terminal           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Notación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1" name="Google Shape;411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87" y="2007125"/>
            <a:ext cx="2020175" cy="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4"/>
          <p:cNvCxnSpPr/>
          <p:nvPr/>
        </p:nvCxnSpPr>
        <p:spPr>
          <a:xfrm flipH="1" rot="10800000">
            <a:off x="1109375" y="2874150"/>
            <a:ext cx="2883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4"/>
          <p:cNvCxnSpPr/>
          <p:nvPr/>
        </p:nvCxnSpPr>
        <p:spPr>
          <a:xfrm rot="10800000">
            <a:off x="3349675" y="2884975"/>
            <a:ext cx="4107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6" name="Google Shape;4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316" y="2007119"/>
            <a:ext cx="3165033" cy="37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44"/>
          <p:cNvCxnSpPr/>
          <p:nvPr/>
        </p:nvCxnSpPr>
        <p:spPr>
          <a:xfrm rot="10800000">
            <a:off x="5813400" y="2405950"/>
            <a:ext cx="489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4"/>
          <p:cNvCxnSpPr>
            <a:endCxn id="416" idx="2"/>
          </p:cNvCxnSpPr>
          <p:nvPr/>
        </p:nvCxnSpPr>
        <p:spPr>
          <a:xfrm flipH="1" rot="10800000">
            <a:off x="6771433" y="2386019"/>
            <a:ext cx="114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44"/>
          <p:cNvCxnSpPr/>
          <p:nvPr/>
        </p:nvCxnSpPr>
        <p:spPr>
          <a:xfrm flipH="1" rot="10800000">
            <a:off x="7167775" y="2405950"/>
            <a:ext cx="4251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Gramática						Derivación de la cadena “ab”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 S reduce en dos pasos a ab )</a:t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Derivación de la cadena “aabb”   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Lenguaje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486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7" name="Google Shape;427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82" y="1568900"/>
            <a:ext cx="8651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075" y="1568900"/>
            <a:ext cx="1742375" cy="7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45"/>
          <p:cNvCxnSpPr/>
          <p:nvPr/>
        </p:nvCxnSpPr>
        <p:spPr>
          <a:xfrm flipH="1" rot="10800000">
            <a:off x="4970600" y="1829875"/>
            <a:ext cx="1224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5"/>
          <p:cNvCxnSpPr/>
          <p:nvPr/>
        </p:nvCxnSpPr>
        <p:spPr>
          <a:xfrm rot="10800000">
            <a:off x="5719875" y="1837100"/>
            <a:ext cx="1584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3" name="Google Shape;4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076" y="3090125"/>
            <a:ext cx="2135426" cy="82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45"/>
          <p:cNvCxnSpPr/>
          <p:nvPr/>
        </p:nvCxnSpPr>
        <p:spPr>
          <a:xfrm rot="10800000">
            <a:off x="4769000" y="3356850"/>
            <a:ext cx="1728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5"/>
          <p:cNvCxnSpPr/>
          <p:nvPr/>
        </p:nvCxnSpPr>
        <p:spPr>
          <a:xfrm flipH="1" rot="10800000">
            <a:off x="5114675" y="3364050"/>
            <a:ext cx="108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5"/>
          <p:cNvCxnSpPr/>
          <p:nvPr/>
        </p:nvCxnSpPr>
        <p:spPr>
          <a:xfrm rot="10800000">
            <a:off x="6044000" y="3335225"/>
            <a:ext cx="432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7" name="Google Shape;43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150" y="3436528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no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terminales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terminal/variable </a:t>
            </a: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inicial 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P: </a:t>
            </a:r>
            <a:r>
              <a:rPr lang="es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 reglas de producción/reescritura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4" name="Google Shape;4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Cómo definimos formalmente una gramática ?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5" name="Google Shape;445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47" name="Google Shape;4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36" y="1431425"/>
            <a:ext cx="1647914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Piensenlo 5 minutos :)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4" name="Google Shape;4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5" name="Google Shape;455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57" name="Google Shape;4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gramática acepta el lenguaje L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Damos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&lt;</a:t>
            </a:r>
            <a:r>
              <a:rPr b="1" i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&gt;</a:t>
            </a:r>
            <a:endParaRPr b="1" i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}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a, b }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{ S -&gt; aSb, S -&gt; λ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4" name="Google Shape;4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5" name="Google Shape;465;p4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6" name="Google Shape;466;p4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67" name="Google Shape;4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812" y="1765253"/>
            <a:ext cx="1742374" cy="35224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idx="1" type="body"/>
          </p:nvPr>
        </p:nvSpPr>
        <p:spPr>
          <a:xfrm>
            <a:off x="311700" y="123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No terminales/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variables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 sentencial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 string que contiene sólo terminales lo llamamos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Sentencia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Escribimos					Para denotar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4" name="Google Shape;4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Detalles…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5" name="Google Shape;475;p4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77" name="Google Shape;4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87" y="2658176"/>
            <a:ext cx="4221423" cy="2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681" y="3197200"/>
            <a:ext cx="112631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298" y="3326350"/>
            <a:ext cx="3523000" cy="1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Pequeño ejercicio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Sea G =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&gt;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forma tienen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V, Σ, S, P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Qué lenguaje acepta ?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6" name="Google Shape;4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7" name="Google Shape;487;p5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89" name="Google Shape;4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875" y="2430000"/>
            <a:ext cx="1382624" cy="7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Dada una gramática G con símbolo inicial S, definimos L(G) como: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Nota: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Usamos una convención notacional para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-&gt; aAb, A -&gt; λ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lo escribimos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-&gt; aAb | λ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6" name="Google Shape;4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generado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7" name="Google Shape;497;p5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99" name="Google Shape;4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26" y="1635800"/>
            <a:ext cx="2559750" cy="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Cómo </a:t>
            </a:r>
            <a:r>
              <a:rPr lang="es" strike="sngStrike">
                <a:latin typeface="Inter Medium"/>
                <a:ea typeface="Inter Medium"/>
                <a:cs typeface="Inter Medium"/>
                <a:sym typeface="Inter Medium"/>
              </a:rPr>
              <a:t>sobrevivir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aprobar esta cursada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Habrá dos trabajos con un recuperatorio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Promoción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Entregar el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75%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los ejercicios semanales y la obtención de un promedio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(siete) puntos en las instancias parciales de evaluación y un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(seis) puntos en cada una de ellas.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Entregar el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75%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(setenta y cinco por ciento) de los ejercicios semanales y la obtención de un mínimo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(cuatro) puntos en cada instancia parcial de evaluación. Debe rendir examen final.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Las entregas constituyen un 10% de la nota final :)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Ejercicio					     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Dar una reducción de G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6" name="Google Shape;5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7" name="Google Shape;507;p5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09" name="Google Shape;5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4" y="2744275"/>
            <a:ext cx="2706026" cy="12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6" name="Google Shape;51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Clasificación de gramáticas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7" name="Google Shape;517;p5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19" name="Google Shape;5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50" y="1152475"/>
            <a:ext cx="3701525" cy="346766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6" name="Google Shape;5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Jerarquía de Chomsky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7" name="Google Shape;527;p5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28" name="Google Shape;528;p5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1152475"/>
            <a:ext cx="53186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Bibliografía de la materia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Principal/Obligatoria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Michael Sipser. Introduction To The Theory Of Computation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Auxiliar/Opcional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John E. Hopcroft,Rajeev Motwani, Jeffrey D. Ullman. Introduction to automata theory, languages, and computation.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○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John Carroll and Darrell Long. Theory of Finite Automata with an Introduction to Formal Languages.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Calendario tentativo de la cursada (desactualizado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9" y="1152475"/>
            <a:ext cx="284009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425" y="1152475"/>
            <a:ext cx="2962176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Bueno, ahora si :D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? Formales ?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Autómatas, What </a:t>
            </a: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?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Nuestro objetivo en la cursada va a ser estudiar ciertos </a:t>
            </a:r>
            <a:r>
              <a:rPr b="1" lang="es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sistemas simbólicos 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Conjuntos de secuencias de símbolos ( strings/palabras/fórmulas )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Maneras de definirlos, construirlos, procesarlos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Medium"/>
              <a:buChar char="●"/>
            </a:pPr>
            <a:r>
              <a:rPr lang="es"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Reconocer si están bien formados</a:t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1" name="Google Shape;111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¿Por qué nos interesan estos sistemas simbólicos?</a:t>
            </a:r>
            <a:endParaRPr sz="16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Nos interesa resolver problemas con computadoras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Programas y computadoras digitales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Manipuladores abstractos y concretos de símbolos ( palabras de lenguajes de alto y bajo nivel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¿Y por qué nos interesan estos </a:t>
            </a:r>
            <a:r>
              <a:rPr lang="es" sz="16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símbolos?</a:t>
            </a:r>
            <a:endParaRPr sz="16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Información digital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codificar y decodificar datos en símbolos ( y al final en 0s y 1s )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Conjuntos de cadenas/strings de símbolos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