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Inter"/>
      <p:regular r:id="rId30"/>
      <p:bold r:id="rId31"/>
    </p:embeddedFont>
    <p:embeddedFont>
      <p:font typeface="Inter Medium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ter-bold.fntdata"/><Relationship Id="rId30" Type="http://schemas.openxmlformats.org/officeDocument/2006/relationships/font" Target="fonts/Inter-regular.fntdata"/><Relationship Id="rId11" Type="http://schemas.openxmlformats.org/officeDocument/2006/relationships/slide" Target="slides/slide6.xml"/><Relationship Id="rId33" Type="http://schemas.openxmlformats.org/officeDocument/2006/relationships/font" Target="fonts/InterMedium-bold.fntdata"/><Relationship Id="rId10" Type="http://schemas.openxmlformats.org/officeDocument/2006/relationships/slide" Target="slides/slide5.xml"/><Relationship Id="rId32" Type="http://schemas.openxmlformats.org/officeDocument/2006/relationships/font" Target="fonts/InterMedium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dc31582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dc31582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55058ad0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55058ad0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55058ad0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755058ad0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55058ad0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755058ad0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755058ad0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755058ad0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755058ad0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755058ad0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755058ad0d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755058ad0d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55058ad0d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755058ad0d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755058ad0d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755058ad0d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755058ad0d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755058ad0d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755058ad0d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755058ad0d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dc315825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dc315825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75e3cbc72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75e3cbc72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75e3cbc72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75e3cbc72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75e3cbc72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75e3cbc72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75e3cbc72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75e3cbc72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75e3cbc72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75e3cbc72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dc315825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dc315825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dc315825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dc315825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dc315825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dc315825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55058ad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55058ad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55058ad0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55058ad0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55058ad0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55058ad0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55058ad0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755058ad0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24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Relationship Id="rId4" Type="http://schemas.openxmlformats.org/officeDocument/2006/relationships/image" Target="../media/image29.png"/><Relationship Id="rId5" Type="http://schemas.openxmlformats.org/officeDocument/2006/relationships/image" Target="../media/image27.png"/><Relationship Id="rId6" Type="http://schemas.openxmlformats.org/officeDocument/2006/relationships/image" Target="../media/image36.png"/><Relationship Id="rId7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Relationship Id="rId5" Type="http://schemas.openxmlformats.org/officeDocument/2006/relationships/image" Target="../media/image31.png"/><Relationship Id="rId6" Type="http://schemas.openxmlformats.org/officeDocument/2006/relationships/image" Target="../media/image28.png"/><Relationship Id="rId7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12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latin typeface="Inter Medium"/>
                <a:ea typeface="Inter Medium"/>
                <a:cs typeface="Inter Medium"/>
                <a:sym typeface="Inter Medium"/>
              </a:rPr>
              <a:t>Minimización de </a:t>
            </a:r>
            <a:r>
              <a:rPr lang="es" sz="4400">
                <a:latin typeface="Inter Medium"/>
                <a:ea typeface="Inter Medium"/>
                <a:cs typeface="Inter Medium"/>
                <a:sym typeface="Inter Medium"/>
              </a:rPr>
              <a:t>autómatas</a:t>
            </a:r>
            <a:r>
              <a:rPr lang="es" sz="4400">
                <a:latin typeface="Inter Medium"/>
                <a:ea typeface="Inter Medium"/>
                <a:cs typeface="Inter Medium"/>
                <a:sym typeface="Inter Medium"/>
              </a:rPr>
              <a:t> finitos</a:t>
            </a:r>
            <a:endParaRPr sz="44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5" name="Google Shape;55;p1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545100" y="4764600"/>
            <a:ext cx="25989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Emanuel Alvaredo, Federico Lochbaum</a:t>
            </a:r>
            <a:endParaRPr sz="10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Autómata conectado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Dado un AFD                                         definimos un nuevo 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autómata			               llamado </a:t>
            </a:r>
            <a:r>
              <a:rPr i="1"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conectado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de la siguiente manera: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7" name="Google Shape;157;p22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750" y="1216275"/>
            <a:ext cx="1559875" cy="23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6725" y="1190300"/>
            <a:ext cx="1738799" cy="2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549" y="1916025"/>
            <a:ext cx="3671274" cy="209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/>
          <p:nvPr/>
        </p:nvSpPr>
        <p:spPr>
          <a:xfrm>
            <a:off x="3493825" y="2298000"/>
            <a:ext cx="30183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Q sin estados no alcanzables</a:t>
            </a:r>
            <a:endParaRPr sz="10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4083825" y="2989638"/>
            <a:ext cx="30183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estado finales alcanzables desde q0</a:t>
            </a:r>
            <a:endParaRPr sz="10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3969300" y="3681300"/>
            <a:ext cx="38757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transiciones desde y hacia  estados conectados</a:t>
            </a:r>
            <a:endParaRPr sz="10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5" name="Google Shape;16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Autómata M 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módulo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Dado un AFD                                         definimos un nuevo autómata M/E</a:t>
            </a:r>
            <a:r>
              <a:rPr baseline="-25000"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m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2" name="Google Shape;172;p2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750" y="1216275"/>
            <a:ext cx="1559875" cy="23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554" y="1944663"/>
            <a:ext cx="4969270" cy="203423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Teoremas! 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Teorema: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Dado el AFD 				 , 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M/E</a:t>
            </a:r>
            <a:r>
              <a:rPr baseline="-25000"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m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es </a:t>
            </a:r>
            <a:r>
              <a:rPr b="1" lang="es" sz="12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reducido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Teorema: 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Si 			                  es </a:t>
            </a:r>
            <a:r>
              <a:rPr b="1" lang="es" sz="12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conectado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, entonces M/E</a:t>
            </a:r>
            <a:r>
              <a:rPr baseline="-25000"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m 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es </a:t>
            </a:r>
            <a:r>
              <a:rPr b="1" lang="es" sz="12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conectado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Teorema: 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Dado 				 entonces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2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Corolario: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Dado				 entonces M/E</a:t>
            </a:r>
            <a:r>
              <a:rPr baseline="-25000"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m 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es </a:t>
            </a:r>
            <a:r>
              <a:rPr b="1" lang="es" sz="12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mínimo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3" name="Google Shape;183;p2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85" name="Google Shape;1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975" y="1593750"/>
            <a:ext cx="1590376" cy="2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475" y="2317675"/>
            <a:ext cx="1590376" cy="2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700" y="3041600"/>
            <a:ext cx="1590376" cy="2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4150" y="2998988"/>
            <a:ext cx="1676100" cy="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850" y="3765525"/>
            <a:ext cx="1590376" cy="2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Ejemplito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Vemos que B </a:t>
            </a:r>
            <a:r>
              <a:rPr b="1" lang="es" sz="12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no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es reducido ya que </a:t>
            </a:r>
            <a:r>
              <a:rPr b="1" lang="es" sz="12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E</a:t>
            </a:r>
            <a:r>
              <a:rPr b="1" baseline="-25000" lang="es" sz="12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b</a:t>
            </a:r>
            <a:r>
              <a:rPr b="1" lang="es" sz="12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 = { { q0 }, { q3 }, { q1 }, { q2, q4 } }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Computamos B/E</a:t>
            </a:r>
            <a:r>
              <a:rPr baseline="-25000"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b 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						1) Por Teoremas 1 y 2, 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B/E</a:t>
            </a:r>
            <a:r>
              <a:rPr baseline="-25000"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b 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es </a:t>
            </a:r>
            <a:r>
              <a:rPr b="1" lang="es" sz="12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reducido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y </a:t>
            </a:r>
            <a:r>
              <a:rPr b="1" lang="es" sz="12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conectado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4114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2) Por Corolario, B/E</a:t>
            </a:r>
            <a:r>
              <a:rPr baseline="-25000"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b 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es </a:t>
            </a:r>
            <a:r>
              <a:rPr b="1" lang="es" sz="12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mínimo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chemeClr val="lt1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0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Nota: Observar  que { q</a:t>
            </a:r>
            <a:r>
              <a:rPr b="1"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0</a:t>
            </a:r>
            <a:r>
              <a:rPr b="1" lang="es" sz="10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 } se distingue de los demás estados con λ. { q</a:t>
            </a:r>
            <a:r>
              <a:rPr b="1"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0</a:t>
            </a:r>
            <a:r>
              <a:rPr b="1" lang="es" sz="10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 } se distingue de { q</a:t>
            </a:r>
            <a:r>
              <a:rPr b="1"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3</a:t>
            </a:r>
            <a:r>
              <a:rPr b="1" lang="es" sz="10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 } con 1  y de { q</a:t>
            </a:r>
            <a:r>
              <a:rPr b="1"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2</a:t>
            </a:r>
            <a:r>
              <a:rPr b="1" lang="es" sz="10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, q</a:t>
            </a:r>
            <a:r>
              <a:rPr b="1"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4</a:t>
            </a:r>
            <a:r>
              <a:rPr b="1" lang="es" sz="10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 } con 11. { q</a:t>
            </a:r>
            <a:r>
              <a:rPr b="1"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2</a:t>
            </a:r>
            <a:r>
              <a:rPr b="1" lang="es" sz="10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, q</a:t>
            </a:r>
            <a:r>
              <a:rPr b="1"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4</a:t>
            </a:r>
            <a:r>
              <a:rPr b="1" lang="es" sz="10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 } se distingue de { q</a:t>
            </a:r>
            <a:r>
              <a:rPr b="1"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3</a:t>
            </a:r>
            <a:r>
              <a:rPr b="1" lang="es" sz="10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 } con 1.</a:t>
            </a:r>
            <a:endParaRPr b="1" sz="1000">
              <a:solidFill>
                <a:schemeClr val="dk1"/>
              </a:solidFill>
              <a:highlight>
                <a:schemeClr val="lt1"/>
              </a:highlight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7" name="Google Shape;197;p25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99" name="Google Shape;1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3300" y="940201"/>
            <a:ext cx="3188999" cy="129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0412" y="2481250"/>
            <a:ext cx="2852276" cy="14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Algunas definiciones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Dado un autómata finito A =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〈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Q,Σ, δ, q0,F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〉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y un entero i, definimos la i-ésima relación parcial de equivalencia de estados sobre A, una relación entre los estados de A denotada por EiA, de siguiente modo </a:t>
            </a:r>
            <a:r>
              <a:rPr b="1" lang="es" sz="10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(∀s,t ∈ Q)(sEiAt ⇔ (∀x ∈ Σ∗||x| ≤ i)(δ*(s,x) ∈ F ⇔ δ* (t,x) ∈ F))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Char char="●"/>
            </a:pP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E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iA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relaciona estados que no pueden distinguirse con strings de longitud i o menor;  esto contrasta con  la definición de E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A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, que  relaciona estados que no pueden distinguirse con strings de cualquier longitud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Char char="●"/>
            </a:pP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E0A denota un criterio relativamente débil, que es fortalecido con las sucesivas relaciones  E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iA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. Estas relaciones culminan en la relación  que buscamos, E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A</a:t>
            </a:r>
            <a:endParaRPr baseline="-25000" sz="10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08" name="Google Shape;208;p26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0" name="Google Shape;21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6" name="Google Shape;21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2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-25000" sz="12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Para i= 0 : x = λ,   E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0B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={ { q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0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} , { q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, q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, q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3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, q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4 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} }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En E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1B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, λ diferencia q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0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de los otros estados, pero 1 distingue q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3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de q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, q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y q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4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pues δ(q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3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, 1) ∉ F, pero δ(q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i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, 1) ∈ F para i = 1, 2, y 4.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45720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Así, E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1B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={ { q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0 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}, { q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3 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}, { q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, q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, q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4 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} }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Similarmente,  δ(q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, 11) ∈ F pero δ(q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, 11) ∉ F y δ(q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4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, 11) ∉ F. E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2B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= { { q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0 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}, { q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3 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}, { q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1 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},{ q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2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, q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4 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} }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Fácilmente se comprueba que E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2B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= E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3B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= E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4B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= E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5B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= ···, y así E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B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= E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2B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7" name="Google Shape;217;p27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19" name="Google Shape;2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97350"/>
            <a:ext cx="3956975" cy="159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4"/>
            <a:ext cx="4635298" cy="37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Lema 3.2</a:t>
            </a:r>
            <a:endParaRPr b="1" sz="1000">
              <a:solidFill>
                <a:schemeClr val="dk1"/>
              </a:solidFill>
              <a:highlight>
                <a:schemeClr val="lt1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Char char="●"/>
            </a:pP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Dado un autómata finito A =〈Q,Σ, δ, q0,F〉y un entero m, E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A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es un refinamiento de E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mA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, y así (∀s, t ∈ Q)(sE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A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t ⇒ sE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mA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t).  Esto es, E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A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⊆ E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mA</a:t>
            </a:r>
            <a:endParaRPr baseline="-25000" sz="10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Char char="●"/>
            </a:pPr>
            <a:r>
              <a:rPr b="1" lang="es" sz="10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Demo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: Sea s, t ∈ Q. Entonces  sE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A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t ⇒ (por definición de E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A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) (∀x ∈ Σ</a:t>
            </a:r>
            <a:r>
              <a:rPr baseline="30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∗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)(δ</a:t>
            </a:r>
            <a:r>
              <a:rPr baseline="30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(s, x) ∈ F ⇔ δ</a:t>
            </a:r>
            <a:r>
              <a:rPr baseline="30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(t, x) ∈ F) ⇒ (obviamente, para x “más cortos”) (∀x ∈ Σ</a:t>
            </a:r>
            <a:r>
              <a:rPr baseline="30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∗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||x| ≤ m)(δ</a:t>
            </a:r>
            <a:r>
              <a:rPr baseline="30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∗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(s,x) ∈ F ⇔ δ</a:t>
            </a:r>
            <a:r>
              <a:rPr baseline="30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∗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(t,x) ∈ F) ⇒ (por definición of E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mA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) sE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mA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t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chemeClr val="lt1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Lema 3.3</a:t>
            </a:r>
            <a:endParaRPr b="1" sz="1000">
              <a:solidFill>
                <a:schemeClr val="dk1"/>
              </a:solidFill>
              <a:highlight>
                <a:schemeClr val="lt1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Char char="●"/>
            </a:pP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Dado un autómata finito A =〈Q,Σ, δ, q0,F〉, E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0A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tiene dos clases de equivalencia, F y Q − F (excepto que  F o Q −F sean vacías, en cuyo caso solo hay una clase  equivalencia, Q)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Char char="●"/>
            </a:pPr>
            <a:r>
              <a:rPr b="1" lang="es" sz="10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Demo: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Inmediata por la definición de E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0A</a:t>
            </a:r>
            <a:endParaRPr baseline="-25000" sz="10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28" name="Google Shape;228;p28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30" name="Google Shape;23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Lema 3.9</a:t>
            </a:r>
            <a:endParaRPr b="1" sz="1000">
              <a:solidFill>
                <a:schemeClr val="dk1"/>
              </a:solidFill>
              <a:highlight>
                <a:schemeClr val="lt1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Char char="●"/>
            </a:pP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Dado un AFD A =〈Q, Σ, δ, q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0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, F〉,(∃m ∈ N | E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mA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= E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m+1A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) ⇒ (∀k ∈ N)(E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m+kA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= E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mA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)</a:t>
            </a:r>
            <a:endParaRPr baseline="-25000" sz="10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Char char="●"/>
            </a:pPr>
            <a:r>
              <a:rPr b="1" lang="es" sz="10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Demo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: Por inducción sobre k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chemeClr val="lt1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Lema 3.10</a:t>
            </a:r>
            <a:endParaRPr b="1" sz="1000">
              <a:solidFill>
                <a:schemeClr val="dk1"/>
              </a:solidFill>
              <a:highlight>
                <a:schemeClr val="lt1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Char char="●"/>
            </a:pP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Dado un autómata finito A =〈Q,Σ,δ, q0,F〉(∃m ∈ N | E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mA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= E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m+1A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) ⇒ E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mA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= E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A</a:t>
            </a:r>
            <a:endParaRPr baseline="-25000" sz="10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Char char="●"/>
            </a:pPr>
            <a:r>
              <a:t/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37" name="Google Shape;237;p29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39" name="Google Shape;23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Algoritmos de Minimización de Autómatas Finitos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45" name="Google Shape;24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La tarea de </a:t>
            </a:r>
            <a:r>
              <a:rPr i="1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minimizar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un AFD, entonces, consiste en transformar 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automáticamente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un AFD en otro AFD con un número </a:t>
            </a:r>
            <a:r>
              <a:rPr b="1" lang="es" sz="10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mínimo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de estados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Char char="●"/>
            </a:pP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Se conocen varios algoritmos y variante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s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Char char="●"/>
            </a:pP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EL cálculo de E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A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los sucesivos E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mA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para un autómata A y sucesivos m= 0,1,… es un algoritmo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Char char="●"/>
            </a:pP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Veremos un algoritmo relacionado muy simple y </a:t>
            </a:r>
            <a:r>
              <a:rPr b="1" lang="es" sz="10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NO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muy eficiente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46" name="Google Shape;246;p30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47" name="Google Shape;247;p30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48" name="Google Shape;24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Algoritmo de Minimización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54" name="Google Shape;25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Sea un AFD A =(Q, Σ, δ, q</a:t>
            </a:r>
            <a:r>
              <a:rPr baseline="-25000"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0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, F) tenemos que dos estados p y q son </a:t>
            </a:r>
            <a:r>
              <a:rPr b="1" lang="es" sz="12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distintos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si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p ∈ F y q ∉ F o viceversa, o bien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Para algún a ∈ Σ, δ(p, a) ≠ δ(q, a)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2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NOTA: Usando esta definición inductiva, podemos calcular </a:t>
            </a:r>
            <a:r>
              <a:rPr b="1" lang="es" sz="12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cuáles</a:t>
            </a:r>
            <a:r>
              <a:rPr b="1" lang="es" sz="12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  estados son distinto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5" name="Google Shape;255;p31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56" name="Google Shape;256;p31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57" name="Google Shape;25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Minimización AFD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Nos encontramos con el inconveniente de que, dado un AFD M, podría tener algunos estados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redundantes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Como podemos ver, el estado q1 puede ser removido y M seguiría aceptando el mismo lenguaje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4" name="Google Shape;64;p1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7500" y="1682700"/>
            <a:ext cx="3189000" cy="177809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Algoritmo de Minimización ( 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Técnica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 )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63" name="Google Shape;26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Creamos una tabla triangular llamada </a:t>
            </a:r>
            <a:r>
              <a:rPr b="1" lang="es" sz="12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DISTINTO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( 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inicialmente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en blanco 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Para </a:t>
            </a:r>
            <a:r>
              <a:rPr b="1" lang="es" sz="12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cada par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de estados p, q </a:t>
            </a:r>
            <a:r>
              <a:rPr b="1" lang="es" sz="12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si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p es un estado final y q no ( o viceversa ), </a:t>
            </a:r>
            <a:r>
              <a:rPr b="1" lang="es" sz="12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entonces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DISTINTO(p, q) = ε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AutoNum type="arabicPeriod"/>
            </a:pP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Iteramos hasta que no haya cambios en DISTINTO: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AutoNum type="alphaLcPeriod"/>
            </a:pP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Para cada par de estados (p, q) y cada 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símbolo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a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, </a:t>
            </a:r>
            <a:r>
              <a:rPr b="1" lang="es" sz="12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si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DISTINTO(p, q) está en blanco </a:t>
            </a:r>
            <a:r>
              <a:rPr b="1" lang="es" sz="12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y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DISTINTO( δ(p,α), δ(q,α) ) no está en blanco, </a:t>
            </a:r>
            <a:r>
              <a:rPr b="1" lang="es" sz="12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entonces 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DISTINTO(p, q) = a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64" name="Google Shape;264;p32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65" name="Google Shape;265;p32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66" name="Google Shape;26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Ejemplito :)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72" name="Google Shape;27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Notar que DISTINTO(s1, s2) está vacío, entonces s1 y s2 </a:t>
            </a:r>
            <a:r>
              <a:rPr b="1" lang="es" sz="12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son estados equivalentes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3" name="Google Shape;273;p3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74" name="Google Shape;274;p33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75" name="Google Shape;2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550" y="1188125"/>
            <a:ext cx="3990899" cy="159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75" y="3391000"/>
            <a:ext cx="1246781" cy="115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8700" y="3336600"/>
            <a:ext cx="2445901" cy="1267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8143" y="3960150"/>
            <a:ext cx="679407" cy="3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35226" y="3336600"/>
            <a:ext cx="1881549" cy="12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Ejemplo complejo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86" name="Google Shape;28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Paso 1)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Paso 2)  “</a:t>
            </a:r>
            <a:r>
              <a:rPr lang="es" sz="9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Para cada par de estados (p,q) y cada símbolo α Si DISTINTO(p,q) es blanco y DISTINTO( δ(p,α), δ(q,α) ) es no blanco DISTINTO(p,q) = α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”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It 1)					it 2) 					it 3) 					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87" name="Google Shape;287;p3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88" name="Google Shape;288;p34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89" name="Google Shape;2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8825" y="1380625"/>
            <a:ext cx="3649824" cy="1584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175" y="1487450"/>
            <a:ext cx="1872650" cy="14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175" y="3286500"/>
            <a:ext cx="1932900" cy="14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02600" y="3328450"/>
            <a:ext cx="1810150" cy="14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69950" y="3342375"/>
            <a:ext cx="1787906" cy="14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4"/>
          <p:cNvSpPr txBox="1"/>
          <p:nvPr/>
        </p:nvSpPr>
        <p:spPr>
          <a:xfrm>
            <a:off x="6993900" y="3447450"/>
            <a:ext cx="2150100" cy="1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Inter Medium"/>
                <a:ea typeface="Inter Medium"/>
                <a:cs typeface="Inter Medium"/>
                <a:sym typeface="Inter Medium"/>
              </a:rPr>
              <a:t>( </a:t>
            </a:r>
            <a:r>
              <a:rPr lang="es" sz="1200">
                <a:latin typeface="Inter Medium"/>
                <a:ea typeface="Inter Medium"/>
                <a:cs typeface="Inter Medium"/>
                <a:sym typeface="Inter Medium"/>
              </a:rPr>
              <a:t>No produce cambios )</a:t>
            </a:r>
            <a:endParaRPr sz="1200"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Inter Medium"/>
                <a:ea typeface="Inter Medium"/>
                <a:cs typeface="Inter Medium"/>
                <a:sym typeface="Inter Medium"/>
              </a:rPr>
              <a:t>Y los casilleros en blanco </a:t>
            </a:r>
            <a:r>
              <a:rPr b="1" lang="es" sz="1200">
                <a:latin typeface="Inter"/>
                <a:ea typeface="Inter"/>
                <a:cs typeface="Inter"/>
                <a:sym typeface="Inter"/>
              </a:rPr>
              <a:t>son pares de estados equivalentes</a:t>
            </a:r>
            <a:endParaRPr b="1" sz="1200"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95" name="Google Shape;295;p34"/>
          <p:cNvCxnSpPr>
            <a:stCxn id="294" idx="1"/>
          </p:cNvCxnSpPr>
          <p:nvPr/>
        </p:nvCxnSpPr>
        <p:spPr>
          <a:xfrm rot="10800000">
            <a:off x="5871300" y="3461850"/>
            <a:ext cx="1122600" cy="5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34"/>
          <p:cNvCxnSpPr>
            <a:stCxn id="294" idx="1"/>
          </p:cNvCxnSpPr>
          <p:nvPr/>
        </p:nvCxnSpPr>
        <p:spPr>
          <a:xfrm rot="10800000">
            <a:off x="6264900" y="3811650"/>
            <a:ext cx="729000" cy="21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34"/>
          <p:cNvCxnSpPr>
            <a:stCxn id="294" idx="1"/>
          </p:cNvCxnSpPr>
          <p:nvPr/>
        </p:nvCxnSpPr>
        <p:spPr>
          <a:xfrm flipH="1">
            <a:off x="6821100" y="4025550"/>
            <a:ext cx="172800" cy="15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Ejemplo complejo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04" name="Google Shape;30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Combinamos los estados </a:t>
            </a:r>
            <a:r>
              <a:rPr b="1" lang="es" sz="12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equivalentes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{ (a, b), (d, c), (g, f) } para obtener el AFD </a:t>
            </a:r>
            <a:r>
              <a:rPr b="1" lang="es" sz="12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minimizado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5" name="Google Shape;305;p35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06" name="Google Shape;306;p35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307" name="Google Shape;3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150" y="1949250"/>
            <a:ext cx="4347699" cy="19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Conclusión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14" name="Google Shape;31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Minimización es un proceso  fácilmente comprensible, y es útil en muchas áreas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○"/>
            </a:pP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Algoritmos muy similares son usados </a:t>
            </a:r>
            <a:r>
              <a:rPr b="1" lang="es" sz="12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para hacer optimización de compiladores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. Por 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ejemplo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para eliminar 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cálculos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duplicados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El algoritmo 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descrito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es </a:t>
            </a:r>
            <a:r>
              <a:rPr b="1" lang="es" sz="12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O(n</a:t>
            </a:r>
            <a:r>
              <a:rPr b="1" baseline="30000" lang="es" sz="12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2</a:t>
            </a:r>
            <a:r>
              <a:rPr b="1" lang="es" sz="12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)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○"/>
            </a:pP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John Hopcroft describe otro algoritmo más complejo que es </a:t>
            </a:r>
            <a:r>
              <a:rPr b="1" lang="es" sz="12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O(n log n)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5" name="Google Shape;315;p36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16" name="Google Shape;316;p36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17" name="Google Shape;31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Minimización AFD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Vemos que ambos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autómatas son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“equivalentes”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Un autómata está minimizado cuando todos sus estados son necesarios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4" name="Google Shape;74;p15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775" y="1630650"/>
            <a:ext cx="3229625" cy="170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6925" y="1957450"/>
            <a:ext cx="2256774" cy="1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5603800" y="1630650"/>
            <a:ext cx="2199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AFD </a:t>
            </a:r>
            <a:r>
              <a:rPr i="1" lang="es">
                <a:latin typeface="Inter Medium"/>
                <a:ea typeface="Inter Medium"/>
                <a:cs typeface="Inter Medium"/>
                <a:sym typeface="Inter Medium"/>
              </a:rPr>
              <a:t>minimizado</a:t>
            </a:r>
            <a:endParaRPr i="1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Repasito de relaciones y clases de equivalencias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Sea R una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relación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binaria en un conjunto U es es de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equivalencia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si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 es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reflexiva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:  (x, x) ∈ R, para cada x ∈ U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 es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simétrica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: (x, y) ∈ R implica que (y, x) ∈ R, para cada x, y ∈ U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 es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transitiva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: (x, y), (y, z) ∈ R implica que (x, z) ∈ R, para cada x, y, z ∈ U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Para cada x ∈ U se define la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clase de equivalencia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x como: [x] = { y, ∈ U tal que (x, y) ∈ R }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Una clase de equivalencia R en U determina una partición y toda partición de U determina una relación de equivalencia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La partición tiene como elementos las clases de equivalencia que son disjuntas dos a dos y su union es U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Para cualquier a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i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a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j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no relacionados tenemos que [a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i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] 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∪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[a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j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] = </a:t>
            </a: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Inter Medium"/>
                <a:ea typeface="Inter Medium"/>
                <a:cs typeface="Inter Medium"/>
                <a:sym typeface="Inter Medium"/>
              </a:rPr>
              <a:t>∅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Inter Medium"/>
                <a:ea typeface="Inter Medium"/>
                <a:cs typeface="Inter Medium"/>
                <a:sym typeface="Inter Medium"/>
              </a:rPr>
              <a:t>La </a:t>
            </a: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Inter Medium"/>
                <a:ea typeface="Inter Medium"/>
                <a:cs typeface="Inter Medium"/>
                <a:sym typeface="Inter Medium"/>
              </a:rPr>
              <a:t>unión</a:t>
            </a: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Inter Medium"/>
                <a:ea typeface="Inter Medium"/>
                <a:cs typeface="Inter Medium"/>
                <a:sym typeface="Inter Medium"/>
              </a:rPr>
              <a:t> de todos integra el total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6" name="Google Shape;86;p16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Inter Medium"/>
                <a:ea typeface="Inter Medium"/>
                <a:cs typeface="Inter Medium"/>
                <a:sym typeface="Inter Medium"/>
              </a:rPr>
              <a:t>Nos interesa estudiar propiedades de los AFDs para poder definir: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b="1" lang="es" sz="1200">
                <a:solidFill>
                  <a:schemeClr val="dk1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Equivalencias entre estados</a:t>
            </a: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Inter Medium"/>
                <a:ea typeface="Inter Medium"/>
                <a:cs typeface="Inter Medium"/>
                <a:sym typeface="Inter Medium"/>
              </a:rPr>
              <a:t> ( del AFD ) que preserven el lenguaje que reconoce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b="1" lang="es" sz="1200">
                <a:solidFill>
                  <a:schemeClr val="dk1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Equivalencias entre </a:t>
            </a:r>
            <a:r>
              <a:rPr b="1" lang="es" sz="1200">
                <a:solidFill>
                  <a:schemeClr val="dk1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autómatas</a:t>
            </a: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Inter Medium"/>
                <a:ea typeface="Inter Medium"/>
                <a:cs typeface="Inter Medium"/>
                <a:sym typeface="Inter Medium"/>
              </a:rPr>
              <a:t> en relación al </a:t>
            </a: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Inter Medium"/>
                <a:ea typeface="Inter Medium"/>
                <a:cs typeface="Inter Medium"/>
                <a:sym typeface="Inter Medium"/>
              </a:rPr>
              <a:t>lenguaje</a:t>
            </a: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Inter Medium"/>
                <a:ea typeface="Inter Medium"/>
                <a:cs typeface="Inter Medium"/>
                <a:sym typeface="Inter Medium"/>
              </a:rPr>
              <a:t> que </a:t>
            </a: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Inter Medium"/>
                <a:ea typeface="Inter Medium"/>
                <a:cs typeface="Inter Medium"/>
                <a:sym typeface="Inter Medium"/>
              </a:rPr>
              <a:t>reconocen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b="1" lang="es" sz="1200">
                <a:solidFill>
                  <a:schemeClr val="dk1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Algoritmos</a:t>
            </a: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Inter Medium"/>
                <a:ea typeface="Inter Medium"/>
                <a:cs typeface="Inter Medium"/>
                <a:sym typeface="Inter Medium"/>
              </a:rPr>
              <a:t> que nos permitan computar las relaciones de equivalencia entre estados y autómatas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5" name="Google Shape;95;p17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Autómata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mínimo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Inter Medium"/>
                <a:ea typeface="Inter Medium"/>
                <a:cs typeface="Inter Medium"/>
                <a:sym typeface="Inter Medium"/>
              </a:rPr>
              <a:t>Decimos que un autómata                                            es </a:t>
            </a:r>
            <a:r>
              <a:rPr i="1" lang="es" sz="1200">
                <a:solidFill>
                  <a:schemeClr val="dk1"/>
                </a:solidFill>
                <a:highlight>
                  <a:srgbClr val="FFFFFF"/>
                </a:highlight>
                <a:latin typeface="Inter Medium"/>
                <a:ea typeface="Inter Medium"/>
                <a:cs typeface="Inter Medium"/>
                <a:sym typeface="Inter Medium"/>
              </a:rPr>
              <a:t>mínimo</a:t>
            </a: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r>
              <a:rPr b="1" lang="es" sz="1200">
                <a:solidFill>
                  <a:schemeClr val="dk1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si y sólo si</a:t>
            </a: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Inter Medium"/>
                <a:ea typeface="Inter Medium"/>
                <a:cs typeface="Inter Medium"/>
                <a:sym typeface="Inter Medium"/>
              </a:rPr>
              <a:t> para todo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Inter Medium"/>
                <a:ea typeface="Inter Medium"/>
                <a:cs typeface="Inter Medium"/>
                <a:sym typeface="Inter Medium"/>
              </a:rPr>
              <a:t>tal que L(A) = L(B),  ocurre que                            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Inter Medium"/>
                <a:ea typeface="Inter Medium"/>
                <a:cs typeface="Inter Medium"/>
                <a:sym typeface="Inter Medium"/>
              </a:rPr>
              <a:t>Decimos que un estado q en                                        es </a:t>
            </a:r>
            <a:r>
              <a:rPr i="1" lang="es" sz="1200">
                <a:solidFill>
                  <a:schemeClr val="dk1"/>
                </a:solidFill>
                <a:highlight>
                  <a:srgbClr val="FFFFFF"/>
                </a:highlight>
                <a:latin typeface="Inter Medium"/>
                <a:ea typeface="Inter Medium"/>
                <a:cs typeface="Inter Medium"/>
                <a:sym typeface="Inter Medium"/>
              </a:rPr>
              <a:t>accesible</a:t>
            </a: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r>
              <a:rPr b="1" lang="es" sz="1200">
                <a:solidFill>
                  <a:schemeClr val="dk1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si y sólo si</a:t>
            </a: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Inter Medium"/>
                <a:ea typeface="Inter Medium"/>
                <a:cs typeface="Inter Medium"/>
                <a:sym typeface="Inter Medium"/>
              </a:rPr>
              <a:t>Decimos que un autómata M es </a:t>
            </a:r>
            <a:r>
              <a:rPr i="1" lang="es" sz="1200">
                <a:solidFill>
                  <a:schemeClr val="dk1"/>
                </a:solidFill>
                <a:highlight>
                  <a:srgbClr val="FFFFFF"/>
                </a:highlight>
                <a:latin typeface="Inter Medium"/>
                <a:ea typeface="Inter Medium"/>
                <a:cs typeface="Inter Medium"/>
                <a:sym typeface="Inter Medium"/>
              </a:rPr>
              <a:t>conectado</a:t>
            </a: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r>
              <a:rPr b="1" lang="es" sz="1200">
                <a:solidFill>
                  <a:schemeClr val="dk1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si y sólo si</a:t>
            </a: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Inter Medium"/>
                <a:ea typeface="Inter Medium"/>
                <a:cs typeface="Inter Medium"/>
                <a:sym typeface="Inter Medium"/>
              </a:rPr>
              <a:t> todos sus estados son accesibles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4" name="Google Shape;104;p18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539" y="1211525"/>
            <a:ext cx="1679761" cy="2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6844" y="1211525"/>
            <a:ext cx="1643956" cy="2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4925" y="1549025"/>
            <a:ext cx="1035000" cy="2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18801" y="2313150"/>
            <a:ext cx="1533500" cy="22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27850" y="2261787"/>
            <a:ext cx="2149301" cy="33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5092" y="3354739"/>
            <a:ext cx="2486208" cy="2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27225" y="3416525"/>
            <a:ext cx="3451550" cy="139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3875625" y="4784688"/>
            <a:ext cx="172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Estado </a:t>
            </a:r>
            <a:r>
              <a:rPr b="1" lang="es" sz="1000">
                <a:latin typeface="Inter"/>
                <a:ea typeface="Inter"/>
                <a:cs typeface="Inter"/>
                <a:sym typeface="Inter"/>
              </a:rPr>
              <a:t>no</a:t>
            </a: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 accesible</a:t>
            </a:r>
            <a:endParaRPr sz="10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cxnSp>
        <p:nvCxnSpPr>
          <p:cNvPr id="114" name="Google Shape;114;p18"/>
          <p:cNvCxnSpPr>
            <a:stCxn id="113" idx="0"/>
          </p:cNvCxnSpPr>
          <p:nvPr/>
        </p:nvCxnSpPr>
        <p:spPr>
          <a:xfrm flipH="1" rot="10800000">
            <a:off x="4736475" y="4574388"/>
            <a:ext cx="68400" cy="2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Equivalencia entre estados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Inter Medium"/>
                <a:ea typeface="Inter Medium"/>
                <a:cs typeface="Inter Medium"/>
                <a:sym typeface="Inter Medium"/>
              </a:rPr>
              <a:t>Dos estados p y q son equivalentes </a:t>
            </a:r>
            <a:r>
              <a:rPr b="1" lang="es" sz="1200">
                <a:solidFill>
                  <a:schemeClr val="dk1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si y </a:t>
            </a:r>
            <a:r>
              <a:rPr b="1" lang="es" sz="1200">
                <a:solidFill>
                  <a:schemeClr val="dk1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sólo</a:t>
            </a:r>
            <a:r>
              <a:rPr b="1" lang="es" sz="1200">
                <a:solidFill>
                  <a:schemeClr val="dk1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 si</a:t>
            </a: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Inter Medium"/>
                <a:ea typeface="Inter Medium"/>
                <a:cs typeface="Inter Medium"/>
                <a:sym typeface="Inter Medium"/>
              </a:rPr>
              <a:t> son indistinguibles, en el sentido que todo string  que lleve a un estado final a  partir de p también lo hace a partir de q, y viceversa.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Inter Medium"/>
                <a:ea typeface="Inter Medium"/>
                <a:cs typeface="Inter Medium"/>
                <a:sym typeface="Inter Medium"/>
              </a:rPr>
              <a:t>Dado                                       la relación de equivalencia entre estados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Inter Medium"/>
                <a:ea typeface="Inter Medium"/>
                <a:cs typeface="Inter Medium"/>
                <a:sym typeface="Inter Medium"/>
              </a:rPr>
              <a:t>E</a:t>
            </a:r>
            <a:r>
              <a:rPr baseline="-25000" lang="es" sz="1200">
                <a:solidFill>
                  <a:schemeClr val="dk1"/>
                </a:solidFill>
                <a:highlight>
                  <a:srgbClr val="FFFFFF"/>
                </a:highlight>
                <a:latin typeface="Inter Medium"/>
                <a:ea typeface="Inter Medium"/>
                <a:cs typeface="Inter Medium"/>
                <a:sym typeface="Inter Medium"/>
              </a:rPr>
              <a:t>m</a:t>
            </a: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Inter Medium"/>
                <a:ea typeface="Inter Medium"/>
                <a:cs typeface="Inter Medium"/>
                <a:sym typeface="Inter Medium"/>
              </a:rPr>
              <a:t> sobre Q se define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2" name="Google Shape;122;p19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075" y="1692875"/>
            <a:ext cx="3118226" cy="16478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6022350" y="3263325"/>
            <a:ext cx="2709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Notar que q1, q2 y q3  son equivalentes</a:t>
            </a:r>
            <a:endParaRPr sz="10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1625" y="3712070"/>
            <a:ext cx="2903125" cy="72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725" y="2169050"/>
            <a:ext cx="1477450" cy="22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55600" y="2834726"/>
            <a:ext cx="3699049" cy="50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Equivalencia entre estados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Inter Medium"/>
                <a:ea typeface="Inter Medium"/>
                <a:cs typeface="Inter Medium"/>
                <a:sym typeface="Inter Medium"/>
              </a:rPr>
              <a:t>El AFD N define la </a:t>
            </a: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Inter Medium"/>
                <a:ea typeface="Inter Medium"/>
                <a:cs typeface="Inter Medium"/>
                <a:sym typeface="Inter Medium"/>
              </a:rPr>
              <a:t>siguiente</a:t>
            </a: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Inter Medium"/>
                <a:ea typeface="Inter Medium"/>
                <a:cs typeface="Inter Medium"/>
                <a:sym typeface="Inter Medium"/>
              </a:rPr>
              <a:t> relación E</a:t>
            </a:r>
            <a:r>
              <a:rPr baseline="-25000" lang="es" sz="1200">
                <a:solidFill>
                  <a:schemeClr val="dk1"/>
                </a:solidFill>
                <a:highlight>
                  <a:srgbClr val="FFFFFF"/>
                </a:highlight>
                <a:latin typeface="Inter Medium"/>
                <a:ea typeface="Inter Medium"/>
                <a:cs typeface="Inter Medium"/>
                <a:sym typeface="Inter Medium"/>
              </a:rPr>
              <a:t>n</a:t>
            </a: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Inter Medium"/>
                <a:ea typeface="Inter Medium"/>
                <a:cs typeface="Inter Medium"/>
                <a:sym typeface="Inter Medium"/>
              </a:rPr>
              <a:t> como el conjunto de pares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Inter Medium"/>
                <a:ea typeface="Inter Medium"/>
                <a:cs typeface="Inter Medium"/>
                <a:sym typeface="Inter Medium"/>
              </a:rPr>
              <a:t>{ (q0, q0), (q1, q1), 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(q1, q2), (q1, q3), (q2, q1), (q2, q2), (q2, q3), (q3, q1), (q3, q2), (q3, q3) }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Como clases de equivalencia: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[q0]</a:t>
            </a:r>
            <a:r>
              <a:rPr baseline="-25000"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EN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= { q0 }        [q1]</a:t>
            </a:r>
            <a:r>
              <a:rPr baseline="-25000"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EN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= [q2]</a:t>
            </a:r>
            <a:r>
              <a:rPr baseline="-25000"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EN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= [q3]</a:t>
            </a:r>
            <a:r>
              <a:rPr baseline="-25000"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EN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=  { q1, q2, q3 }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La partición en Q entonces es Q/EN = </a:t>
            </a:r>
            <a:r>
              <a:rPr b="1" lang="es" sz="12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{ { q0 }, { q1, q2, q3 } }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2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Y por lo tanto, el autómata mínimo que acepta L(N) tiene solo dos estados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6" name="Google Shape;136;p20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075" y="2036725"/>
            <a:ext cx="3118226" cy="16478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Autómata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 reducido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Decimos que un 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autómata 		                    es </a:t>
            </a:r>
            <a:r>
              <a:rPr i="1"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reducido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si y sólo si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Nota: En un autómata reducido, E</a:t>
            </a:r>
            <a:r>
              <a:rPr baseline="-25000"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m</a:t>
            </a: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debe ser la relación de identidad sobre Q,  y en este caso cada clase de equivalencia contendrá sólo un elemento.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Teorema: 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Un autómata  finito determinístico </a:t>
            </a:r>
            <a:r>
              <a:rPr i="1"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reducido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y </a:t>
            </a:r>
            <a:r>
              <a:rPr i="1"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conectado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 es </a:t>
            </a:r>
            <a:r>
              <a:rPr i="1" lang="es" sz="1200">
                <a:solidFill>
                  <a:schemeClr val="dk1"/>
                </a:solidFill>
                <a:highlight>
                  <a:schemeClr val="lt1"/>
                </a:highlight>
                <a:latin typeface="Inter Medium"/>
                <a:ea typeface="Inter Medium"/>
                <a:cs typeface="Inter Medium"/>
                <a:sym typeface="Inter Medium"/>
              </a:rPr>
              <a:t>mínimo</a:t>
            </a:r>
            <a:endParaRPr i="1" sz="12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6" name="Google Shape;146;p21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425" y="1229500"/>
            <a:ext cx="1574651" cy="24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6077" y="1205138"/>
            <a:ext cx="1957423" cy="2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