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Inter"/>
      <p:regular r:id="rId38"/>
      <p:bold r:id="rId39"/>
    </p:embeddedFont>
    <p:embeddedFont>
      <p:font typeface="Inter Medium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regular.fntdata"/><Relationship Id="rId20" Type="http://schemas.openxmlformats.org/officeDocument/2006/relationships/slide" Target="slides/slide15.xml"/><Relationship Id="rId41" Type="http://schemas.openxmlformats.org/officeDocument/2006/relationships/font" Target="fonts/InterMedium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ebc86b3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ebc86b3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ea3eb49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ea3eb49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ea3eb49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ea3eb49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ea3eb49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ea3eb49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ea3eb491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ea3eb491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a3eb491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a3eb491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ea3eb491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ea3eb491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ea3eb491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ea3eb491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ea3eb491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ea3eb491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ea3eb491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ea3eb491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ea3eb491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ea3eb491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ebc86b38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ebc86b38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ea3eb491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ea3eb491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ea3eb49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ea3eb49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ea3eb491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7ea3eb491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1a1883e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1a1883e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1a1883e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1a1883e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1a1883e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1a1883e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1a1883e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1a1883e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1a1883e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81a1883e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1a1883ed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1a1883e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1a1883ed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1a1883ed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a3eb49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a3eb49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1a1883ed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1a1883ed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1a1883e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81a1883e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1a1883ed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1a1883ed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ea3eb49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ea3eb49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ea3eb49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ea3eb49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ea3eb49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ea3eb49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ea3eb49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ea3eb49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ea3eb49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ea3eb49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ea3eb491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ea3eb49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Expresiones regulares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sea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( 1 + 01 )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( 0 + ϵ )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( 1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(01)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( 0 + ϵ ) + 1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( 0 + ϵ ) entonces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r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baseline="-25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Definición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Propiedad 1: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 2: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Lema 3: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9" name="Google Shape;149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700" y="1489900"/>
            <a:ext cx="1815676" cy="3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950" y="1931250"/>
            <a:ext cx="2859350" cy="2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2353" y="2243700"/>
            <a:ext cx="1456971" cy="3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7935" y="2614700"/>
            <a:ext cx="1821589" cy="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Expresiones y Lenguajes 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Regulares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1" name="Google Shape;161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Los lenguajes generados por expresiones regulares es la familia de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Mostramos la doble inclusión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generados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por ER }	        { Lenguajes regulares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Lenguajes regulares } 	    { Lenguajes generados por ER }	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0" name="Google Shape;170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800" y="1980600"/>
            <a:ext cx="192950" cy="1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00" y="2189225"/>
            <a:ext cx="192950" cy="1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cualquier expresión regular r, el lenguaje L(r) es regular.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Por inducción sobre el tamaño de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Casos base,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1" name="Google Shape;181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00" y="2342200"/>
            <a:ext cx="880450" cy="2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300" y="2426325"/>
            <a:ext cx="4913051" cy="23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cualquier expresión regular r, el lenguaje L(r) es regular.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Por inducción sobre el tamaño de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Casos inductivos,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y ((r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2" name="Google Shape;192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887" y="2293075"/>
            <a:ext cx="2249675" cy="25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cualquier expresión regular r, el lenguaje L(r) es regular.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Por inducción sobre el tamaño de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Casos inductivos,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y ((r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HI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y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son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También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sabemos que los lenguajes regulares son cerrados bajo la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la concatenación y la clausura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2" name="Google Shape;202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350" y="3762075"/>
            <a:ext cx="1240275" cy="11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cualquier expresión regular r, el lenguaje L(r) es regular.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Por inducción sobre el tamaño de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Casos inductivos,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y ((r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2" name="Google Shape;212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475" y="2818375"/>
            <a:ext cx="4065977" cy="19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Usando las propiedades de clausura de estas operaciones, podemos construir recursivamente el AFND M que acepta L(M) = L(r)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2" name="Google Shape;222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038" y="1948301"/>
            <a:ext cx="4925914" cy="24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Parte 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cualquier lenguaje regular L, existe una expresión regular r con L(r) = 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Prueba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Convertimos un AFND que acepta L a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que L es regular, existe un AFND M que lo acepta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partir de M construimos el grafo de transición generalizado equivalente en el cual las etiquetas de transición son expresiones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2" name="Google Shape;232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38" y="3357725"/>
            <a:ext cx="4804125" cy="14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2" name="Google Shape;242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48" y="1330623"/>
            <a:ext cx="3189000" cy="138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681" y="1330624"/>
            <a:ext cx="3188994" cy="138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1"/>
          <p:cNvCxnSpPr/>
          <p:nvPr/>
        </p:nvCxnSpPr>
        <p:spPr>
          <a:xfrm>
            <a:off x="3746598" y="2023024"/>
            <a:ext cx="15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8" name="Google Shape;24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839" y="3184085"/>
            <a:ext cx="4850583" cy="138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1"/>
          <p:cNvCxnSpPr>
            <a:stCxn id="246" idx="2"/>
            <a:endCxn id="248" idx="0"/>
          </p:cNvCxnSpPr>
          <p:nvPr/>
        </p:nvCxnSpPr>
        <p:spPr>
          <a:xfrm flipH="1">
            <a:off x="6095178" y="2715424"/>
            <a:ext cx="726000" cy="4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1"/>
          <p:cNvSpPr txBox="1"/>
          <p:nvPr/>
        </p:nvSpPr>
        <p:spPr>
          <a:xfrm>
            <a:off x="6609475" y="2790488"/>
            <a:ext cx="152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Reducir los estados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Recordamos…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lenguaje L’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regular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existe un AFD M que lo acepta. Es decir, L(M) = L’. De esto concluimos que los lenguajes aceptados por los AFDs forman la familia de los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			 entonces, 1) 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}, 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}, .. son lenguajes regulares. 2) {} es un lenguaje regular y 3) el conjunto que solo tiene a lambda, es también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También sabemos que dado dos lenguajes regulares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la cláusula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Kleene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la operación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reversa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el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complemento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intersección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preservan la propiedad de ser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50" y="2156200"/>
            <a:ext cx="1130675" cy="2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7" name="Google Shape;257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98" y="1439323"/>
            <a:ext cx="3283218" cy="11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650" y="1439319"/>
            <a:ext cx="3283225" cy="32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650" y="2061500"/>
            <a:ext cx="2107801" cy="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 general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9" name="Google Shape;269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000" y="1017725"/>
            <a:ext cx="3388000" cy="151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187" y="3176419"/>
            <a:ext cx="3325625" cy="1392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3"/>
          <p:cNvCxnSpPr>
            <a:stCxn id="272" idx="2"/>
            <a:endCxn id="273" idx="0"/>
          </p:cNvCxnSpPr>
          <p:nvPr/>
        </p:nvCxnSpPr>
        <p:spPr>
          <a:xfrm>
            <a:off x="4572000" y="2530668"/>
            <a:ext cx="0" cy="64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 general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Repitiendo el proceso hasta que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queden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dos estados, el grafo resultante 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1" name="Google Shape;281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549" y="1703050"/>
            <a:ext cx="5486901" cy="1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988" y="3882975"/>
            <a:ext cx="1947075" cy="5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Método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eliminación de estados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Supongamos que deseamos eliminar el estado 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 eliminan todos los arcos que incluyen a “s”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 introducen, para cada predecesor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s y cada sucesor p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s, una expresión regular  que representa todas las rutas que inician en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, van a s, quizás hacen un loop en s (cero o más veces, y finalmente van a p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La expresión para estas rutas es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S∗P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Esta expresión se suma al arco que va de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p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Si este arco no existe, se añade primero uno con la expresión ∅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2" name="Google Shape;292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449" y="2647725"/>
            <a:ext cx="2166350" cy="21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025" y="2647725"/>
            <a:ext cx="2014650" cy="211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5"/>
          <p:cNvCxnSpPr>
            <a:stCxn id="295" idx="3"/>
            <a:endCxn id="296" idx="1"/>
          </p:cNvCxnSpPr>
          <p:nvPr/>
        </p:nvCxnSpPr>
        <p:spPr>
          <a:xfrm>
            <a:off x="3297799" y="3706163"/>
            <a:ext cx="26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Estrategia para construir una RE equivalente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1 - Para cada estado final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aplicar el proceso de reducción para producir un autómata equivalente con expresiones regulares  como etiquetas en los arcos. Eliminar todos los estados excepto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el estado inicial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2 - Si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!=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se genera un autómata con 2 estados como el siguiente,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4" name="Google Shape;304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573" y="2262900"/>
            <a:ext cx="2280850" cy="15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683" y="4098696"/>
            <a:ext cx="4140629" cy="3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Estrategia para construir una RE equivalente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3 -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el estado inicial es un estado final, también se debe hacer una eliminación de estados del autómata original que elimine todos los estados menos el inicial y dejamos un autómata como el siguiente: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4 - La expresión final es la suma de todas las expresiones derivadas del autómata reducido para cada estado de aceptación por las reglas 2 y 3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5" name="Google Shape;315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50" y="1894500"/>
            <a:ext cx="897450" cy="13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Ejemplo: Puerta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4" name="Google Shape;324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Transformamos el AFND del problema de la puerta en una RE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ninguno* (adelante+atrás+ambos) ((adelante+atrás+ambos) + ninguno ninguno*(adelante+atrás+ambos))* = 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ninguno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(adelante+atrás+ambos)(adelante+atrás+ambos)*ninguno)* (adelante+atrás+ambos)(adelante+atrás+ambos)*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7" name="Google Shape;3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5" y="1814325"/>
            <a:ext cx="2827174" cy="16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00" y="1894200"/>
            <a:ext cx="3411399" cy="144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8"/>
          <p:cNvCxnSpPr>
            <a:stCxn id="328" idx="3"/>
            <a:endCxn id="329" idx="1"/>
          </p:cNvCxnSpPr>
          <p:nvPr/>
        </p:nvCxnSpPr>
        <p:spPr>
          <a:xfrm>
            <a:off x="3436699" y="2616500"/>
            <a:ext cx="119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2: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expendedora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6" name="Google Shape;336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Transformamos el AFND del problema de la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expendedora en una RE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9" name="Google Shape;33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0" name="Google Shape;3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25" y="1476000"/>
            <a:ext cx="4777552" cy="32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2: Máquina expendedora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6" name="Google Shape;346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Primer paso: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Eliminar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estado V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Segundo paso: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Eliminar estado X				Tercer paso: Eliminar estado XV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9" name="Google Shape;3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100" y="1350387"/>
            <a:ext cx="3204831" cy="157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40"/>
          <p:cNvCxnSpPr>
            <a:stCxn id="352" idx="3"/>
            <a:endCxn id="350" idx="1"/>
          </p:cNvCxnSpPr>
          <p:nvPr/>
        </p:nvCxnSpPr>
        <p:spPr>
          <a:xfrm>
            <a:off x="3488900" y="2137375"/>
            <a:ext cx="12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3" name="Google Shape;3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50" y="1350390"/>
            <a:ext cx="3204825" cy="157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82" y="3190600"/>
            <a:ext cx="2595167" cy="1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8509" y="3257025"/>
            <a:ext cx="2570017" cy="15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2: Máquina expendedora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1" name="Google Shape;361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2" name="Google Shape;362;p4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Cuarto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paso: Eliminar estado XX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Paso final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Vemos que: r = ((((510) + (55+10)5)C)* +  ((((510 + (55+10)5)5 + (55 +10)10)CH)*)* = L(r) = L</a:t>
            </a:r>
            <a:r>
              <a:rPr b="1" baseline="-25000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endParaRPr b="1" baseline="30000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65" name="Google Shape;365;p41"/>
          <p:cNvCxnSpPr>
            <a:stCxn id="366" idx="3"/>
            <a:endCxn id="367" idx="1"/>
          </p:cNvCxnSpPr>
          <p:nvPr/>
        </p:nvCxnSpPr>
        <p:spPr>
          <a:xfrm>
            <a:off x="2879501" y="2233450"/>
            <a:ext cx="23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6" name="Google Shape;3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84" y="1446475"/>
            <a:ext cx="2570017" cy="15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960" y="1446475"/>
            <a:ext cx="2450792" cy="15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00" y="3214626"/>
            <a:ext cx="4239225" cy="10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inductiva de Lenguajes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 = {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…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}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un lenguaje regular sobre Σ es cualquier conjunto que pueda formarse por una secuencia finita de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aplicaciones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las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siguientes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reglas: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}, 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}, …, {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 son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{}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que solo contiene a lambda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regulares,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regulares,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regulares,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7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∩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Observación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4" name="Google Shape;374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Sintaxis										Semántica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 = ((((510) + (55+10)5)C)* +  ((((510 + (55+10)5)5 + (55 +10)10)CH)*)*			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029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b="1" baseline="-25000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endParaRPr baseline="30000"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7" name="Google Shape;3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8" name="Google Shape;3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75" y="2167425"/>
            <a:ext cx="2892100" cy="223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42"/>
          <p:cNvCxnSpPr/>
          <p:nvPr/>
        </p:nvCxnSpPr>
        <p:spPr>
          <a:xfrm>
            <a:off x="2403325" y="1889500"/>
            <a:ext cx="1200" cy="6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0" name="Google Shape;380;p42"/>
          <p:cNvCxnSpPr/>
          <p:nvPr/>
        </p:nvCxnSpPr>
        <p:spPr>
          <a:xfrm>
            <a:off x="2636850" y="1851925"/>
            <a:ext cx="30762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42"/>
          <p:cNvCxnSpPr/>
          <p:nvPr/>
        </p:nvCxnSpPr>
        <p:spPr>
          <a:xfrm flipH="1" rot="10800000">
            <a:off x="3501425" y="2559775"/>
            <a:ext cx="221160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2"/>
          <p:cNvCxnSpPr/>
          <p:nvPr/>
        </p:nvCxnSpPr>
        <p:spPr>
          <a:xfrm>
            <a:off x="5086450" y="1037475"/>
            <a:ext cx="0" cy="38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2"/>
          <p:cNvSpPr txBox="1"/>
          <p:nvPr/>
        </p:nvSpPr>
        <p:spPr>
          <a:xfrm>
            <a:off x="4008875" y="1851925"/>
            <a:ext cx="2568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endParaRPr/>
          </a:p>
        </p:txBody>
      </p:sp>
      <p:sp>
        <p:nvSpPr>
          <p:cNvPr id="384" name="Google Shape;384;p42"/>
          <p:cNvSpPr txBox="1"/>
          <p:nvPr/>
        </p:nvSpPr>
        <p:spPr>
          <a:xfrm>
            <a:off x="4205100" y="2623475"/>
            <a:ext cx="2568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Representación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estándar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los Lenguajes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0" name="Google Shape;390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aseline="30000"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3" name="Google Shape;39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2632650" y="2452575"/>
            <a:ext cx="10503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AFD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endParaRPr/>
          </a:p>
        </p:txBody>
      </p:sp>
      <p:sp>
        <p:nvSpPr>
          <p:cNvPr id="395" name="Google Shape;395;p43"/>
          <p:cNvSpPr/>
          <p:nvPr/>
        </p:nvSpPr>
        <p:spPr>
          <a:xfrm>
            <a:off x="4046850" y="1552475"/>
            <a:ext cx="10503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5510300" y="2452575"/>
            <a:ext cx="10503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ER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397" name="Google Shape;397;p43"/>
          <p:cNvCxnSpPr>
            <a:stCxn id="394" idx="0"/>
            <a:endCxn id="395" idx="1"/>
          </p:cNvCxnSpPr>
          <p:nvPr/>
        </p:nvCxnSpPr>
        <p:spPr>
          <a:xfrm flipH="1" rot="10800000">
            <a:off x="3157800" y="1909575"/>
            <a:ext cx="8892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8" name="Google Shape;398;p43"/>
          <p:cNvCxnSpPr>
            <a:stCxn id="395" idx="3"/>
            <a:endCxn id="396" idx="0"/>
          </p:cNvCxnSpPr>
          <p:nvPr/>
        </p:nvCxnSpPr>
        <p:spPr>
          <a:xfrm>
            <a:off x="5097150" y="1909625"/>
            <a:ext cx="9384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9" name="Google Shape;399;p43"/>
          <p:cNvCxnSpPr>
            <a:stCxn id="394" idx="3"/>
            <a:endCxn id="396" idx="1"/>
          </p:cNvCxnSpPr>
          <p:nvPr/>
        </p:nvCxnSpPr>
        <p:spPr>
          <a:xfrm>
            <a:off x="3682950" y="2809725"/>
            <a:ext cx="18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0" name="Google Shape;400;p43"/>
          <p:cNvSpPr/>
          <p:nvPr/>
        </p:nvSpPr>
        <p:spPr>
          <a:xfrm>
            <a:off x="3792750" y="3678325"/>
            <a:ext cx="16077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401" name="Google Shape;401;p43"/>
          <p:cNvCxnSpPr>
            <a:stCxn id="395" idx="2"/>
            <a:endCxn id="400" idx="0"/>
          </p:cNvCxnSpPr>
          <p:nvPr/>
        </p:nvCxnSpPr>
        <p:spPr>
          <a:xfrm>
            <a:off x="4572000" y="2266775"/>
            <a:ext cx="24600" cy="14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3"/>
          <p:cNvCxnSpPr>
            <a:stCxn id="394" idx="2"/>
            <a:endCxn id="400" idx="0"/>
          </p:cNvCxnSpPr>
          <p:nvPr/>
        </p:nvCxnSpPr>
        <p:spPr>
          <a:xfrm>
            <a:off x="3157800" y="3166875"/>
            <a:ext cx="14388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3"/>
          <p:cNvCxnSpPr>
            <a:stCxn id="396" idx="2"/>
            <a:endCxn id="400" idx="0"/>
          </p:cNvCxnSpPr>
          <p:nvPr/>
        </p:nvCxnSpPr>
        <p:spPr>
          <a:xfrm flipH="1">
            <a:off x="4596650" y="3166875"/>
            <a:ext cx="14388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3"/>
          <p:cNvSpPr txBox="1"/>
          <p:nvPr/>
        </p:nvSpPr>
        <p:spPr>
          <a:xfrm>
            <a:off x="4596650" y="3036975"/>
            <a:ext cx="590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L(N)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5" name="Google Shape;405;p43"/>
          <p:cNvSpPr txBox="1"/>
          <p:nvPr/>
        </p:nvSpPr>
        <p:spPr>
          <a:xfrm>
            <a:off x="5445450" y="3277725"/>
            <a:ext cx="590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L(r)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3189000" y="3277725"/>
            <a:ext cx="590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L(M)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3792750" y="4425625"/>
            <a:ext cx="1744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L(M) =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L(N) = L(r)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408" name="Google Shape;408;p43"/>
          <p:cNvCxnSpPr/>
          <p:nvPr/>
        </p:nvCxnSpPr>
        <p:spPr>
          <a:xfrm flipH="1">
            <a:off x="2054175" y="1601325"/>
            <a:ext cx="6300" cy="19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3"/>
          <p:cNvCxnSpPr/>
          <p:nvPr/>
        </p:nvCxnSpPr>
        <p:spPr>
          <a:xfrm>
            <a:off x="6853150" y="3530925"/>
            <a:ext cx="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43"/>
          <p:cNvSpPr txBox="1"/>
          <p:nvPr/>
        </p:nvSpPr>
        <p:spPr>
          <a:xfrm rot="-5400000">
            <a:off x="1354275" y="2571525"/>
            <a:ext cx="112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Sintaxis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1" name="Google Shape;411;p43"/>
          <p:cNvSpPr txBox="1"/>
          <p:nvPr/>
        </p:nvSpPr>
        <p:spPr>
          <a:xfrm rot="5400000">
            <a:off x="6443700" y="3974925"/>
            <a:ext cx="112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Semántica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7" name="Google Shape;417;p4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8" name="Google Shape;418;p44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Cuando decimos “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Tenemos un lenguaje regular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” nos referimos a “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lenguaje L está en una representación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estándar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” ( AFD, AFND, ER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9" name="Google Shape;419;p4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0" name="Google Shape;42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Expresiones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 alfabeto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∅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el conjunto vacío ),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ϵ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epsilon ) y cualquier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∈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son expresiones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dos expresiones regulares: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es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es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(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cláusula de kleene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)es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(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paréntesis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es una expresión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63" y="4155500"/>
            <a:ext cx="1087675" cy="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887" y="4480012"/>
            <a:ext cx="737230" cy="1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2510" y="4155500"/>
            <a:ext cx="999040" cy="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4274" y="4460050"/>
            <a:ext cx="1335500" cy="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4077" y="4155499"/>
            <a:ext cx="1640624" cy="5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020638" y="3443025"/>
            <a:ext cx="1987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Esto </a:t>
            </a:r>
            <a:r>
              <a:rPr b="1" lang="es"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es una RE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92" name="Google Shape;92;p16"/>
          <p:cNvCxnSpPr>
            <a:stCxn id="91" idx="2"/>
            <a:endCxn id="90" idx="0"/>
          </p:cNvCxnSpPr>
          <p:nvPr/>
        </p:nvCxnSpPr>
        <p:spPr>
          <a:xfrm>
            <a:off x="7014388" y="38219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interpretación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necesitamos alguna forma de interpretar una expresión r. La llamaremos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función de interpretación, L(r)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Casos primitivos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L(∅) = {}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L(ϵ) = { λ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L(a) = { a } para cualquier a ∈ Σ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Casos inductivos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U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.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(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)) = 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" name="Google Shape;99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 ( a + b ) .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=&gt;  L (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+ b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. L (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=&gt; L( a ) U L( b ) . ( L ( a )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=&gt;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   =&gt; ({ a } U { b }) . ({ a })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=&gt; { a, b } . { λ, a, aa, aaa, … } =&gt;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{ a, aa, aaa, …, b, ba, baaa, … }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las expresiones regulares describen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regulares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( a . a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 a . b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b		            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( 1 + (0 . 1))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(0 + ϵ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b, n,m &gt;= 0}			L(r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{ x ∈ {0, 1}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|x|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0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8" name="Google Shape;108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Equivalencia entre expresiones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dos expresiones regulares,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son equivalentes si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L(r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 = L(r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 					   y 								    son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equivalentes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probar que dos expresiones regulares son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equivalentes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debemos mostrar que describen el mismo lenguaje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buscamos otra manera…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75" y="1874325"/>
            <a:ext cx="2104500" cy="3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000" y="1874325"/>
            <a:ext cx="3549501" cy="3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Propiedades algebraicas de las expresiones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el alfabeto Σ y tres expresiones regulares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entonces: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+^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ϵ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ϵ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^ = ^ = ^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endParaRPr baseline="-25000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endParaRPr baseline="-25000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endParaRPr baseline="-25000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=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+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ϵ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ϵ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^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ϵ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(r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+ (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Observaciones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Las ecuaciones (a) - (o) son reglas de un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cálculo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ecuacional, es decir, sustitución de iguales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Cada paso de sustitución establece una igualdad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válida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entre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Aclaración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fin de facilitar la lectura y escritura de las ER, no escribimos los “.” y los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paréntesis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 Asumimos la precedencia: + &lt; * &lt; 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Ej: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775" y="3046349"/>
            <a:ext cx="2445901" cy="3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348" y="3046350"/>
            <a:ext cx="2302076" cy="31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>
            <a:stCxn id="140" idx="3"/>
            <a:endCxn id="141" idx="1"/>
          </p:cNvCxnSpPr>
          <p:nvPr/>
        </p:nvCxnSpPr>
        <p:spPr>
          <a:xfrm>
            <a:off x="3539676" y="3205212"/>
            <a:ext cx="136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