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</p:embeddedFont>
    <p:embeddedFont>
      <p:font typeface="Inter Medium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Medium-regular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880721c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880721c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880721c3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880721c3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880721c37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880721c37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880721c3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880721c3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880721c3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880721c3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880721c3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880721c3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880721c3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880721c3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80721c3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80721c3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880721c37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880721c37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880721c37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880721c37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880721c3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880721c3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880721c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880721c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880721c37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880721c37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880721c37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880721c37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880721c3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880721c3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880721c3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880721c3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880721c37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880721c37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880721c3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880721c3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880721c37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880721c37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880721c37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880721c37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880721c37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880721c37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880721c37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880721c37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880721c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880721c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880721c37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880721c37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880721c37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880721c37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880721c37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880721c37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880721c37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880721c37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880721c37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880721c37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880721c37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880721c37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880721c3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880721c3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880721c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880721c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80721c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880721c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880721c3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880721c3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880721c3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880721c3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80721c3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880721c3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80721c3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880721c3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5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 regulares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Piensenlo 5 minutos :)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Damos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&lt;</a:t>
            </a:r>
            <a:r>
              <a:rPr b="1" i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&gt;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}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a, b }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-&gt; aSb, S -&gt; λ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No terminales/variables y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 sentencial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sólo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Sentencia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Escribimos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Para denotar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Detalles…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87" y="2658176"/>
            <a:ext cx="4221423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681" y="3197200"/>
            <a:ext cx="11263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298" y="3326350"/>
            <a:ext cx="3523000" cy="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						Algunas derivaciones: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Más derivaciones: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50" y="1747600"/>
            <a:ext cx="1062925" cy="10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109" y="1747600"/>
            <a:ext cx="3873190" cy="10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550" y="3821001"/>
            <a:ext cx="4079950" cy="6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3811" y="3506252"/>
            <a:ext cx="1952325" cy="1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una gramática G con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inicial 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Donde w es una cadena/string de terminales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generado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8" name="Google Shape;208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66" y="1800650"/>
            <a:ext cx="2987074" cy="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G =	S -&gt; Ab						Notación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conveniente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A -&gt; aAb								S -&gt; Ab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A -&gt; λ								A -&gt;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aAb | λ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Ya que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50" y="2669513"/>
            <a:ext cx="2893100" cy="4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75" y="3483400"/>
            <a:ext cx="1902301" cy="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 lineales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545100" y="4818125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lineal si tiene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lo sumo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variable en el lado derecho o izquierdo de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CADA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producción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dos ejemplos: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00" y="2570600"/>
            <a:ext cx="1137500" cy="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300" y="2570600"/>
            <a:ext cx="1210050" cy="12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gramática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lineal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900" y="1882975"/>
            <a:ext cx="1412200" cy="2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/>
          <p:nvPr/>
        </p:nvSpPr>
        <p:spPr>
          <a:xfrm>
            <a:off x="4585625" y="1735675"/>
            <a:ext cx="772800" cy="63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00" y="4011225"/>
            <a:ext cx="2772800" cy="4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Otra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lineal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50" y="1900088"/>
            <a:ext cx="1536500" cy="13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5" y="3987500"/>
            <a:ext cx="2259842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Como sabemos, las gramáticas especifican lenguajes ( similar a AF y ER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951" y="1966300"/>
            <a:ext cx="3636649" cy="20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762" y="1966298"/>
            <a:ext cx="2225288" cy="283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gramática donde t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odas producciones tienen la forma 		     o bien		  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terminales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 -&gt; abS | 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Notar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se puede leerse como 	      si w =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 y 		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 bien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w =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Definición inductiva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Otra posible lectura puede ser					    (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Definición algebraica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lineal a derecha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00" y="1330725"/>
            <a:ext cx="717075" cy="1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100" y="1262776"/>
            <a:ext cx="717075" cy="31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2"/>
          <p:cNvCxnSpPr/>
          <p:nvPr/>
        </p:nvCxnSpPr>
        <p:spPr>
          <a:xfrm rot="10800000">
            <a:off x="5877575" y="1542600"/>
            <a:ext cx="1285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/>
          <p:nvPr/>
        </p:nvCxnSpPr>
        <p:spPr>
          <a:xfrm rot="10800000">
            <a:off x="7350025" y="1542675"/>
            <a:ext cx="1797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8" name="Google Shape;2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300" y="2864850"/>
            <a:ext cx="62790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475" y="2878175"/>
            <a:ext cx="548700" cy="26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9617" y="3272375"/>
            <a:ext cx="2111259" cy="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gramática donde todas producciones tienen la forma 		     o bien		  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x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terminales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 -&gt; Aab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-&gt; Aab | B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 -&gt; 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 lineal a izquierda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7" name="Google Shape;287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100" y="1262776"/>
            <a:ext cx="717075" cy="31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3"/>
          <p:cNvCxnSpPr/>
          <p:nvPr/>
        </p:nvCxnSpPr>
        <p:spPr>
          <a:xfrm rot="10800000">
            <a:off x="6044375" y="1558200"/>
            <a:ext cx="11190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3"/>
          <p:cNvCxnSpPr/>
          <p:nvPr/>
        </p:nvCxnSpPr>
        <p:spPr>
          <a:xfrm rot="10800000">
            <a:off x="7350025" y="1542675"/>
            <a:ext cx="1797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798" y="1328675"/>
            <a:ext cx="717075" cy="18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 lenguajes generan las siguientes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?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     Lineal a derecha			Lineal a izquierda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Preguntiña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0" name="Google Shape;300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200" y="1898000"/>
            <a:ext cx="3697624" cy="14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4"/>
          <p:cNvCxnSpPr/>
          <p:nvPr/>
        </p:nvCxnSpPr>
        <p:spPr>
          <a:xfrm rot="10800000">
            <a:off x="3133575" y="3263325"/>
            <a:ext cx="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4"/>
          <p:cNvCxnSpPr/>
          <p:nvPr/>
        </p:nvCxnSpPr>
        <p:spPr>
          <a:xfrm rot="10800000">
            <a:off x="5550600" y="3390350"/>
            <a:ext cx="7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 lenguajes generan las siguientes gramáticas ?				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									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Notar que son regulares!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				    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Preguntiña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200" y="1898000"/>
            <a:ext cx="3697624" cy="14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5"/>
          <p:cNvCxnSpPr/>
          <p:nvPr/>
        </p:nvCxnSpPr>
        <p:spPr>
          <a:xfrm rot="10800000">
            <a:off x="3133575" y="3263325"/>
            <a:ext cx="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5"/>
          <p:cNvCxnSpPr/>
          <p:nvPr/>
        </p:nvCxnSpPr>
        <p:spPr>
          <a:xfrm rot="10800000">
            <a:off x="5550600" y="3390350"/>
            <a:ext cx="7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250" y="4196777"/>
            <a:ext cx="1743426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773" y="4196777"/>
            <a:ext cx="2012226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 regular si es lineal 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derecha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 lineal 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izquierda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Lenguajes Generados por Gramáticas Regulares es exactamente el conjunto de Lenguajes Regulares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Demo? Yep!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	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Toda gramática regular genera un lenguaje regular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Vuelta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Todo lenguaje regular es generado por una  gramática regular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6" name="Google Shape;326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“Toda gramática regular genera un lenguaje regular”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G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 lineal a derecha, probamos que L(G) es regular ( Construimos un AFND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G, cómo construimos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 que acepte L(G) 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“Dado que w se genera a partir de S, para reconocer w tengo que poder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reconocer un string que comienza con a y sigue con un string que se genera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partir de A; o bien se genera a partir de B …”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reconocer 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tengo que estar en el estado S y, si el símbolo observado es una  a, hay que pasar al estado A; o bien, hay que pasar al estado B …”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4" name="Google Shape;3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Ida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5" name="Google Shape;335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300" y="2700066"/>
            <a:ext cx="3189000" cy="83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Cada estado es una variable de la gramática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Construimos M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5" name="Google Shape;345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7" name="Google Shape;3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649" y="1903612"/>
            <a:ext cx="2660725" cy="19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Agregamos una arista por cada producción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5" name="Google Shape;355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524019"/>
            <a:ext cx="4050774" cy="2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750" y="1767024"/>
            <a:ext cx="3140800" cy="1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6" name="Google Shape;366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8" name="Google Shape;3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29" y="1642837"/>
            <a:ext cx="2818124" cy="26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380" y="1638276"/>
            <a:ext cx="2818124" cy="261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7" name="Google Shape;377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00" y="1612862"/>
            <a:ext cx="2903749" cy="26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626" y="1520013"/>
            <a:ext cx="3932174" cy="2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posible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derivación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gramática: “el perro corre”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300" y="1694888"/>
            <a:ext cx="4129401" cy="23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754325" y="2470025"/>
            <a:ext cx="1284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Inter"/>
                <a:ea typeface="Inter"/>
                <a:cs typeface="Inter"/>
                <a:sym typeface="Inter"/>
              </a:rPr>
              <a:t>“Se reescribe”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0" name="Google Shape;80;p15"/>
          <p:cNvCxnSpPr>
            <a:stCxn id="79" idx="0"/>
          </p:cNvCxnSpPr>
          <p:nvPr/>
        </p:nvCxnSpPr>
        <p:spPr>
          <a:xfrm flipH="1" rot="10800000">
            <a:off x="2396625" y="1987925"/>
            <a:ext cx="11385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lineal a derecha con variables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…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producciones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-&gt;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o bien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-&gt;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endParaRPr b="1" baseline="-25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Construimos un AFND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Cada variable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corresponde a un nodo y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agregamos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 estado final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</a:t>
            </a:r>
            <a:endParaRPr b="1" baseline="-25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Agregamos transiciones y nodos intermedios: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-&gt;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arenR"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-&gt; 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…a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 cumple que L(G) = L(M)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8" name="Google Shape;388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574" y="2772834"/>
            <a:ext cx="2087774" cy="23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587" y="3149951"/>
            <a:ext cx="2087763" cy="2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150" y="3099872"/>
            <a:ext cx="3570975" cy="1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“Toda gramática regular genera un lenguaje regular”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G una gramática regular lineal a izquierda, probamos que L(G) es regular ( Construimos una GLD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una gramática G, cómo construimos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lineal a derecha G’ tal que L(G) = L(G’)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que G tiene la forma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9" name="Google Shape;3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Gramáticas lineales a izquierda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0" name="Google Shape;400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2" name="Google Shape;40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453" y="3154825"/>
            <a:ext cx="1399075" cy="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 ( Lineal a izquierda )						G’ ( Lineal a derecha 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0" name="Google Shape;410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263" y="1651575"/>
            <a:ext cx="1433375" cy="6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516" y="1651577"/>
            <a:ext cx="1186222" cy="60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4"/>
          <p:cNvCxnSpPr>
            <a:stCxn id="413" idx="3"/>
            <a:endCxn id="414" idx="1"/>
          </p:cNvCxnSpPr>
          <p:nvPr/>
        </p:nvCxnSpPr>
        <p:spPr>
          <a:xfrm>
            <a:off x="3324638" y="1953762"/>
            <a:ext cx="274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6" name="Google Shape;41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013" y="3043642"/>
            <a:ext cx="3879276" cy="101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“Todo lenguaje L es generado por alguna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 G”</a:t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M el AFND con L = L(M), construimos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regular G tal que L(M) = L(G)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2" name="Google Shape;4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Vuelta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3" name="Google Shape;423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5" name="Google Shape;4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26" name="Google Shape;4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213" y="2210825"/>
            <a:ext cx="4099575" cy="22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Convertimos cada transición en una producción ( Donde cada Variable es un estado de M 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2" name="Google Shape;4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Construimos G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3" name="Google Shape;433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5" name="Google Shape;43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9697"/>
            <a:ext cx="3765949" cy="19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200" y="1868206"/>
            <a:ext cx="4104101" cy="21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4" name="Google Shape;444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6" name="Google Shape;44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47" name="Google Shape;4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379" y="910525"/>
            <a:ext cx="4450049" cy="3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 AFND</a:t>
            </a:r>
            <a:endParaRPr b="1" baseline="-25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Construimos 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G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Cada transición 				agregamos la producción</a:t>
            </a:r>
            <a:endParaRPr b="1" baseline="-25000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Cada transición 				agregamos la producción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arenR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estado final 	       		agregamos la producción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 cumple que G es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gramática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regular con L(G) = L(M) = 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4" name="Google Shape;454;p4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5" name="Google Shape;455;p4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6" name="Google Shape;4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57" name="Google Shape;4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25" y="1983600"/>
            <a:ext cx="1176150" cy="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787" y="2029813"/>
            <a:ext cx="860638" cy="2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404" y="2312700"/>
            <a:ext cx="1163382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9049" y="2337600"/>
            <a:ext cx="880151" cy="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 rotWithShape="1">
          <a:blip r:embed="rId7">
            <a:alphaModFix/>
          </a:blip>
          <a:srcRect b="0" l="-11074" r="0" t="0"/>
          <a:stretch/>
        </p:blipFill>
        <p:spPr>
          <a:xfrm>
            <a:off x="2825575" y="2726611"/>
            <a:ext cx="392980" cy="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8775" y="2701701"/>
            <a:ext cx="915048" cy="3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posible </a:t>
            </a:r>
            <a:r>
              <a:rPr i="1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derivación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gramática: “un gato salta”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754325" y="2470025"/>
            <a:ext cx="1284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Inter"/>
                <a:ea typeface="Inter"/>
                <a:cs typeface="Inter"/>
                <a:sym typeface="Inter"/>
              </a:rPr>
              <a:t>“Se reescribe”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1" name="Google Shape;91;p16"/>
          <p:cNvCxnSpPr>
            <a:stCxn id="90" idx="0"/>
          </p:cNvCxnSpPr>
          <p:nvPr/>
        </p:nvCxnSpPr>
        <p:spPr>
          <a:xfrm flipH="1" rot="10800000">
            <a:off x="2396625" y="1987925"/>
            <a:ext cx="11385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585" y="1694112"/>
            <a:ext cx="4126828" cy="233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¿Cuál es su lenguaje?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25" y="1442850"/>
            <a:ext cx="3117801" cy="17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562" y="1442848"/>
            <a:ext cx="2225288" cy="283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Cada posible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derivación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 = {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“un gato salta”, “un gato corre”, “el gato salta”,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gato corre”, “un perro salta”, “un perro corre”,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perro salta”, “el perro corre”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}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698100" y="485370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Este conjunto de definiciones se llaman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reglas de producción/reducción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       No terminal/Variable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terminal/Variable                               Terminal           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Notación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87" y="2007125"/>
            <a:ext cx="2020175" cy="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flipH="1" rot="10800000">
            <a:off x="1109375" y="2874150"/>
            <a:ext cx="2883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3349675" y="2884975"/>
            <a:ext cx="4107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316" y="2007119"/>
            <a:ext cx="3165033" cy="3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/>
          <p:nvPr/>
        </p:nvCxnSpPr>
        <p:spPr>
          <a:xfrm rot="10800000">
            <a:off x="5813400" y="2405950"/>
            <a:ext cx="489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endCxn id="124" idx="2"/>
          </p:cNvCxnSpPr>
          <p:nvPr/>
        </p:nvCxnSpPr>
        <p:spPr>
          <a:xfrm flipH="1" rot="10800000">
            <a:off x="6771433" y="2386019"/>
            <a:ext cx="114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 flipH="1" rot="10800000">
            <a:off x="7167775" y="2405950"/>
            <a:ext cx="4251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Gramática						Derivación de la cadena “ab”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 S reduce en dos pasos a ab )</a:t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Derivación de la cadena “aabb”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Lenguaje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82" y="1568900"/>
            <a:ext cx="8651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075" y="1568900"/>
            <a:ext cx="1742375" cy="7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 flipH="1" rot="10800000">
            <a:off x="4970600" y="1829875"/>
            <a:ext cx="1224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5719875" y="1837100"/>
            <a:ext cx="1584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076" y="3090125"/>
            <a:ext cx="2135426" cy="82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 rot="10800000">
            <a:off x="4769000" y="3356850"/>
            <a:ext cx="172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 flipH="1" rot="10800000">
            <a:off x="5114675" y="3364050"/>
            <a:ext cx="108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6044000" y="3335225"/>
            <a:ext cx="432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150" y="3436528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no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terminal/variable </a:t>
            </a: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inicial 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reglas de producción/reescritura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efinición formal de una gramática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36" y="1431425"/>
            <a:ext cx="1647914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