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Inter"/>
      <p:regular r:id="rId39"/>
      <p:bold r:id="rId40"/>
    </p:embeddedFont>
    <p:embeddedFont>
      <p:font typeface="Inter Medium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20" Type="http://schemas.openxmlformats.org/officeDocument/2006/relationships/slide" Target="slides/slide15.xml"/><Relationship Id="rId42" Type="http://schemas.openxmlformats.org/officeDocument/2006/relationships/font" Target="fonts/InterMedium-bold.fntdata"/><Relationship Id="rId41" Type="http://schemas.openxmlformats.org/officeDocument/2006/relationships/font" Target="fonts/InterMedium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af072b3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af072b3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c849134b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c849134b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c849134b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c849134b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c849134b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c849134b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c849134b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c849134b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c849134b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c849134b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c849134b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c849134b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c849134b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c849134b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c849134b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c849134b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c849134b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c849134b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c849134b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c849134b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c849134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c84913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c849134b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c849134b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c849134b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c849134b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c849134b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c849134b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849134b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849134b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c849134b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c849134b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c849134b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c849134b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c849134b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c849134b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c849134b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7c849134b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7c849134b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7c849134b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c849134b7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c849134b7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c849134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c849134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c849134b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c849134b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c849134b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7c849134b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7c849134b7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7c849134b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c849134b7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7c849134b7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c849134b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c849134b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c849134b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c849134b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c849134b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c849134b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c849134b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c849134b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c849134b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c849134b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c849134b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c849134b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50.png"/><Relationship Id="rId6" Type="http://schemas.openxmlformats.org/officeDocument/2006/relationships/image" Target="../media/image44.png"/><Relationship Id="rId7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Propiedades de los Lenguajes Regulares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Concatenación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8" name="Google Shape;148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913" y="1720073"/>
            <a:ext cx="4834175" cy="22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Concatenación ( ejemplo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8" name="Google Shape;158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934" y="1667697"/>
            <a:ext cx="3944124" cy="23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1)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 descomponemos en problemillas más sencillos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2) Los combinamos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3) Lo convertimos en un AFD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Intentamos construir un AFD para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8" name="Google Shape;168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925" y="498268"/>
            <a:ext cx="2445900" cy="46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925" y="1152475"/>
            <a:ext cx="3284224" cy="2067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4"/>
          <p:cNvCxnSpPr/>
          <p:nvPr/>
        </p:nvCxnSpPr>
        <p:spPr>
          <a:xfrm>
            <a:off x="4398650" y="1351075"/>
            <a:ext cx="12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170" y="1562100"/>
            <a:ext cx="3903981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4950" y="3726150"/>
            <a:ext cx="3284225" cy="1372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Clausura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Kleene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2" name="Google Shape;182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410" y="1611920"/>
            <a:ext cx="3407076" cy="249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100" y="1751651"/>
            <a:ext cx="1601000" cy="16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975" y="1244525"/>
            <a:ext cx="427425" cy="5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Clausura de Kleene ( ejemplo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00" y="1200150"/>
            <a:ext cx="1346075" cy="4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320" y="1700975"/>
            <a:ext cx="3043356" cy="23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Donde M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’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Tiene todas las transiciones revertidas y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el estado inicial es estado final y viceversa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Reversa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5" name="Google Shape;205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25" y="1244525"/>
            <a:ext cx="498381" cy="5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172" y="1751647"/>
            <a:ext cx="1645350" cy="11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847" y="1672036"/>
            <a:ext cx="1645350" cy="130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Reversa ( ejemplo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7" name="Google Shape;217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650" y="1449859"/>
            <a:ext cx="3290700" cy="28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Donde M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’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Tiene los estados finales como no finales y viceversa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Complemento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7" name="Google Shape;227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172" y="1751647"/>
            <a:ext cx="1645350" cy="11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100" y="1638400"/>
            <a:ext cx="1727650" cy="125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Complemento ( ejemplo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8" name="Google Shape;238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25" y="1784075"/>
            <a:ext cx="3406724" cy="10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700" y="1636762"/>
            <a:ext cx="3532550" cy="12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Los AFNDs no pueden usarse para el complemento,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Complemento - Observación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9" name="Google Shape;249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888" y="1538363"/>
            <a:ext cx="4558226" cy="20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lenguaje L es regular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existe un AF M que lo reconoce/acepta. Es decir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L(M) =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 Esto es que los lenguajes aceptados por AFs forman la familia de los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regulares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Algunos ejemplos: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Pero… vemos que para saber si un lenguaje es regular, debemos construir un AFD que lo acepte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Recordamos…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150" y="2171425"/>
            <a:ext cx="4211700" cy="16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Leyes de DeMorgan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Intersección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9" name="Google Shape;259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575" y="1188225"/>
            <a:ext cx="132072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050" y="1631038"/>
            <a:ext cx="2445900" cy="245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Necesitamos simular los dos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autómatas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Intersección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0" name="Google Shape;270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695" y="1202907"/>
            <a:ext cx="3678125" cy="291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Seguimos la siguiente idea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" name="Google Shape;2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Intersección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0" name="Google Shape;280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19" y="1581857"/>
            <a:ext cx="3309549" cy="26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425" y="1513589"/>
            <a:ext cx="4018116" cy="279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Crear el estado inicial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cada nuevo estado y para cada símbolo, agregar una transición a un estado existente o bien crear un nuevo estado y unirlo a él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Repetir el paso 2 hasta que no se agregue ningún nuevo estado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Definir los estados finales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Intersección - Procedimiento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1" name="Google Shape;291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9" name="Google Shape;2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Intersección ( ejemplo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0" name="Google Shape;300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02" y="1448722"/>
            <a:ext cx="4848583" cy="2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933" y="2178150"/>
            <a:ext cx="268454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 el estado inicial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0" name="Google Shape;3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Intersección ( ejemplo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1" name="Google Shape;311;p3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622" y="1422677"/>
            <a:ext cx="102584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Añadimos una transición y un nuevo estado para el símbolo 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0" name="Google Shape;3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Intersección ( ejemplo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1" name="Google Shape;321;p3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050" y="1955675"/>
            <a:ext cx="3941899" cy="180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Añadimos una transición y un nuevo estado para el símbolo b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0" name="Google Shape;3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Intersección ( ejemplo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1" name="Google Shape;331;p3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3" name="Google Shape;33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4" name="Google Shape;3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25" y="1882300"/>
            <a:ext cx="3871751" cy="19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Repetimos hasta que no se puedan agregar más estados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0" name="Google Shape;3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Intersección ( ejemplo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1" name="Google Shape;341;p4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823" y="1674900"/>
            <a:ext cx="3800352" cy="237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Agregamos los estados finales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0" name="Google Shape;3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Intersección ( ejemplo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1" name="Google Shape;351;p4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3" name="Google Shape;35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4" name="Google Shape;3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525" y="1339225"/>
            <a:ext cx="3341450" cy="5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525" y="1727650"/>
            <a:ext cx="3566950" cy="22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dos 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 Medium"/>
              <a:buChar char="●"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Union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 L</a:t>
            </a:r>
            <a:r>
              <a:rPr baseline="-25000"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L</a:t>
            </a:r>
            <a:r>
              <a:rPr baseline="-25000"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es un lenguaje regular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Intersección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baseline="-25000"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∩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</a:t>
            </a:r>
            <a:r>
              <a:rPr baseline="-25000"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es un lenguaje regular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 Medium"/>
              <a:buChar char="●"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Concatenación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 L</a:t>
            </a:r>
            <a:r>
              <a:rPr baseline="-25000"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baseline="-25000"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 un lenguaje regular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 Medium"/>
              <a:buChar char="●"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Clausura de Kleene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 L</a:t>
            </a:r>
            <a:r>
              <a:rPr baseline="-25000"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 un lenguaje regular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 Medium"/>
              <a:buChar char="●"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Reversa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  L</a:t>
            </a:r>
            <a:r>
              <a:rPr baseline="-25000"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 un lenguaje regular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 Medium"/>
              <a:buChar char="●"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Complemento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 L</a:t>
            </a:r>
            <a:r>
              <a:rPr baseline="-25000"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- Σ es un lenguaje regular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Qué sabemos de los lenguajes regulares 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1" name="Google Shape;3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Y aplicamos minimización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2" name="Google Shape;362;p4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3" name="Google Shape;363;p4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4" name="Google Shape;36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5" name="Google Shape;3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76" y="1356500"/>
            <a:ext cx="2907225" cy="24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600" y="1836550"/>
            <a:ext cx="2934200" cy="147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42"/>
          <p:cNvCxnSpPr>
            <a:stCxn id="365" idx="3"/>
            <a:endCxn id="366" idx="1"/>
          </p:cNvCxnSpPr>
          <p:nvPr/>
        </p:nvCxnSpPr>
        <p:spPr>
          <a:xfrm>
            <a:off x="3635501" y="2571750"/>
            <a:ext cx="14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resumen,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 simula en paralelo M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M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endParaRPr baseline="-25000"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 acepta el string w si y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sólo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 M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acepta w y M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también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3" name="Google Shape;3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4" name="Google Shape;374;p4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5" name="Google Shape;375;p4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6" name="Google Shape;37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Sean									      calculamos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2" name="Google Shape;3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3" name="Google Shape;383;p4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5" name="Google Shape;38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6" name="Google Shape;3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700" y="1152475"/>
            <a:ext cx="385727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441" y="1152475"/>
            <a:ext cx="85665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22413"/>
            <a:ext cx="3883324" cy="10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8771" y="1938563"/>
            <a:ext cx="4048449" cy="11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0025" y="3624500"/>
            <a:ext cx="4698000" cy="8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6" name="Google Shape;39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7" name="Google Shape;397;p4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8" name="Google Shape;398;p4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9" name="Google Shape;39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00" name="Google Shape;4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763" y="1644905"/>
            <a:ext cx="4040475" cy="185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Sintaxis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Autómatas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Semántica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Lenguajes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Hoy en día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171" y="1397484"/>
            <a:ext cx="3561650" cy="29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198300" y="2741525"/>
            <a:ext cx="1090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Función de interpretación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Pero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qué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pasa si no sabemos/queremos hacer el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autómata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para un lenguaje L ?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Sabemos que si 			      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}, {a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}, …, {a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 son 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  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  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Vemos que la clase de los lenguajes regulares está cerrada bajo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Medium"/>
              <a:buChar char="●"/>
            </a:pPr>
            <a:r>
              <a:rPr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Union - L</a:t>
            </a:r>
            <a:r>
              <a:rPr baseline="-25000"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L</a:t>
            </a:r>
            <a:r>
              <a:rPr baseline="-25000"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Intersección - L</a:t>
            </a:r>
            <a:r>
              <a:rPr baseline="-25000"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∩</a:t>
            </a:r>
            <a:r>
              <a:rPr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</a:t>
            </a:r>
            <a:r>
              <a:rPr baseline="-25000"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Medium"/>
              <a:buChar char="●"/>
            </a:pPr>
            <a:r>
              <a:rPr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Concatenación - L</a:t>
            </a:r>
            <a:r>
              <a:rPr baseline="-25000"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baseline="-25000"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Medium"/>
              <a:buChar char="●"/>
            </a:pPr>
            <a:r>
              <a:rPr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Clausura de Kleene - L</a:t>
            </a:r>
            <a:r>
              <a:rPr baseline="-25000"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Medium"/>
              <a:buChar char="●"/>
            </a:pPr>
            <a:r>
              <a:rPr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Reversa -  L</a:t>
            </a:r>
            <a:r>
              <a:rPr baseline="-25000"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 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Medium"/>
              <a:buChar char="●"/>
            </a:pPr>
            <a:r>
              <a:rPr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Complemento - L</a:t>
            </a:r>
            <a:r>
              <a:rPr baseline="-25000"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 </a:t>
            </a:r>
            <a:r>
              <a:rPr lang="es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- Σ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Mostramos cómo</a:t>
            </a:r>
            <a:endParaRPr b="1"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4" name="Google Shape;94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075" y="1574175"/>
            <a:ext cx="1360163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75" y="2201400"/>
            <a:ext cx="185600" cy="1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939" y="2399363"/>
            <a:ext cx="250074" cy="1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Una transformación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útil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( usar un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único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estado final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" name="Google Shape;106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062" y="1359750"/>
            <a:ext cx="3001875" cy="30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6" name="Google Shape;116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25" y="1277325"/>
            <a:ext cx="2280859" cy="33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0150"/>
            <a:ext cx="2518118" cy="34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Unión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7" name="Google Shape;127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75" y="1447325"/>
            <a:ext cx="845300" cy="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301" y="1426250"/>
            <a:ext cx="3995400" cy="28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Unión ( ejemplo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8" name="Google Shape;138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800" y="1351312"/>
            <a:ext cx="3566400" cy="30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