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Inter"/>
      <p:regular r:id="rId41"/>
      <p:bold r:id="rId42"/>
    </p:embeddedFont>
    <p:embeddedFont>
      <p:font typeface="Inter Medium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7.xml"/><Relationship Id="rId44" Type="http://schemas.openxmlformats.org/officeDocument/2006/relationships/font" Target="fonts/InterMedium-bold.fntdata"/><Relationship Id="rId21" Type="http://schemas.openxmlformats.org/officeDocument/2006/relationships/slide" Target="slides/slide16.xml"/><Relationship Id="rId43" Type="http://schemas.openxmlformats.org/officeDocument/2006/relationships/font" Target="fonts/InterMedium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a39d9718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a39d971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a39d9718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a39d9718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a39d9718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a39d9718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a39d9718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a39d9718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a39d9718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a39d9718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a39d9718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a39d9718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a39d9718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a39d9718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39d9718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a39d9718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a39d9718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a39d9718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a39d9718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a39d9718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a39d9718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a39d9718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a39d9718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a39d9718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a39d9718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a39d9718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a39d9718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a39d9718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a39d9718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a39d9718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a39d9718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a39d9718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a39d9718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a39d9718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a39d9718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a39d9718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a39d97185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a39d9718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a39d9718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a39d9718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a39d9718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a39d9718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a39d9718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a39d9718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a39d9718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a39d9718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a39d9718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a39d9718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a39d97185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a39d97185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a39d9718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a39d9718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a39d97185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a39d97185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ea39d97185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ea39d97185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a39d97185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ea39d97185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a39d9718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a39d971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39d9718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a39d9718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a39d9718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a39d9718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a39d9718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a39d9718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39d9718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a39d9718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a39d9718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a39d9718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9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20.png"/><Relationship Id="rId8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45.png"/><Relationship Id="rId7" Type="http://schemas.openxmlformats.org/officeDocument/2006/relationships/image" Target="../media/image50.png"/><Relationship Id="rId8" Type="http://schemas.openxmlformats.org/officeDocument/2006/relationships/image" Target="../media/image7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11" Type="http://schemas.openxmlformats.org/officeDocument/2006/relationships/image" Target="../media/image66.png"/><Relationship Id="rId10" Type="http://schemas.openxmlformats.org/officeDocument/2006/relationships/image" Target="../media/image43.png"/><Relationship Id="rId12" Type="http://schemas.openxmlformats.org/officeDocument/2006/relationships/image" Target="../media/image52.png"/><Relationship Id="rId9" Type="http://schemas.openxmlformats.org/officeDocument/2006/relationships/image" Target="../media/image42.png"/><Relationship Id="rId5" Type="http://schemas.openxmlformats.org/officeDocument/2006/relationships/image" Target="../media/image67.png"/><Relationship Id="rId6" Type="http://schemas.openxmlformats.org/officeDocument/2006/relationships/image" Target="../media/image36.png"/><Relationship Id="rId7" Type="http://schemas.openxmlformats.org/officeDocument/2006/relationships/image" Target="../media/image49.png"/><Relationship Id="rId8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11" Type="http://schemas.openxmlformats.org/officeDocument/2006/relationships/image" Target="../media/image66.png"/><Relationship Id="rId10" Type="http://schemas.openxmlformats.org/officeDocument/2006/relationships/image" Target="../media/image43.png"/><Relationship Id="rId12" Type="http://schemas.openxmlformats.org/officeDocument/2006/relationships/image" Target="../media/image47.png"/><Relationship Id="rId9" Type="http://schemas.openxmlformats.org/officeDocument/2006/relationships/image" Target="../media/image42.png"/><Relationship Id="rId5" Type="http://schemas.openxmlformats.org/officeDocument/2006/relationships/image" Target="../media/image67.png"/><Relationship Id="rId6" Type="http://schemas.openxmlformats.org/officeDocument/2006/relationships/image" Target="../media/image36.png"/><Relationship Id="rId7" Type="http://schemas.openxmlformats.org/officeDocument/2006/relationships/image" Target="../media/image49.png"/><Relationship Id="rId8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11" Type="http://schemas.openxmlformats.org/officeDocument/2006/relationships/image" Target="../media/image66.png"/><Relationship Id="rId10" Type="http://schemas.openxmlformats.org/officeDocument/2006/relationships/image" Target="../media/image43.png"/><Relationship Id="rId12" Type="http://schemas.openxmlformats.org/officeDocument/2006/relationships/image" Target="../media/image61.png"/><Relationship Id="rId9" Type="http://schemas.openxmlformats.org/officeDocument/2006/relationships/image" Target="../media/image42.png"/><Relationship Id="rId5" Type="http://schemas.openxmlformats.org/officeDocument/2006/relationships/image" Target="../media/image67.png"/><Relationship Id="rId6" Type="http://schemas.openxmlformats.org/officeDocument/2006/relationships/image" Target="../media/image36.png"/><Relationship Id="rId7" Type="http://schemas.openxmlformats.org/officeDocument/2006/relationships/image" Target="../media/image49.png"/><Relationship Id="rId8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Relationship Id="rId5" Type="http://schemas.openxmlformats.org/officeDocument/2006/relationships/image" Target="../media/image58.png"/><Relationship Id="rId6" Type="http://schemas.openxmlformats.org/officeDocument/2006/relationships/image" Target="../media/image55.png"/><Relationship Id="rId7" Type="http://schemas.openxmlformats.org/officeDocument/2006/relationships/image" Target="../media/image77.png"/><Relationship Id="rId8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69.png"/><Relationship Id="rId13" Type="http://schemas.openxmlformats.org/officeDocument/2006/relationships/image" Target="../media/image61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76.png"/><Relationship Id="rId5" Type="http://schemas.openxmlformats.org/officeDocument/2006/relationships/image" Target="../media/image72.png"/><Relationship Id="rId6" Type="http://schemas.openxmlformats.org/officeDocument/2006/relationships/image" Target="../media/image63.png"/><Relationship Id="rId7" Type="http://schemas.openxmlformats.org/officeDocument/2006/relationships/image" Target="../media/image62.png"/><Relationship Id="rId8" Type="http://schemas.openxmlformats.org/officeDocument/2006/relationships/image" Target="../media/image6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Equivalencia AP y GLC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9" name="Google Shape;149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152468"/>
            <a:ext cx="2689474" cy="17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100" y="1181700"/>
            <a:ext cx="2689475" cy="17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192" y="1174567"/>
            <a:ext cx="2689474" cy="172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7300" y="276349"/>
            <a:ext cx="1007375" cy="9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2" y="2973392"/>
            <a:ext cx="2689474" cy="174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6100" y="2952639"/>
            <a:ext cx="2689475" cy="175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5200" y="2962400"/>
            <a:ext cx="2689475" cy="173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300" y="276349"/>
            <a:ext cx="1007375" cy="9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1152468"/>
            <a:ext cx="2785175" cy="180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118" y="1132993"/>
            <a:ext cx="2785175" cy="18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9493" y="1152471"/>
            <a:ext cx="2785175" cy="180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3" y="2883344"/>
            <a:ext cx="2785174" cy="188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6863" y="2911325"/>
            <a:ext cx="2785175" cy="182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que en general, podemos construir un APND M a partir de una GLC G ( con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L(G) = L(M)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para cualquier producción				para cualquier terminal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0" name="Google Shape;180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347" y="1924114"/>
            <a:ext cx="4445300" cy="232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0" name="Google Shape;190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72" y="1253650"/>
            <a:ext cx="5111251" cy="3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Vuelta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lenguajes reconocido por gramáticas libres de contexto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exactamente igual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al conjunto de lenguajes reconocidos por autómatas de pila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deterministas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Vuelta (&lt;=): Si L = L(M) para algún APND M entonces existe una GLC G tal que L = L(G)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convertir un APND M arbitrario en una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GLC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 donde C simula el comportamiento de M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0" name="Google Shape;200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derivación de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G se lee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9" name="Google Shape;209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125" y="1608148"/>
            <a:ext cx="5197750" cy="17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Intuición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Previo a la construcción de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debemos modificar el APND de modo que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AutoNum type="arabicPeriod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pila nunca está vacía (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sólo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cuando acepta el string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AutoNum type="arabicPeriod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Tiene un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único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estado final y vacía la pila cuando acepta el string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AutoNum type="arabicPeriod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Tiene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transiciones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forma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especial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La pila nunca está vacía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8" name="Google Shape;228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48" y="1660877"/>
            <a:ext cx="4225325" cy="1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Colocando el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# en la pila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La pila nunca está vacía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8" name="Google Shape;238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43" y="1608500"/>
            <a:ext cx="4783905" cy="2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las transiciones, reemplazamos toda instancia de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Z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#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La pila nunca está vacía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8" name="Google Shape;248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00" y="1631950"/>
            <a:ext cx="26955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Teorema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lenguajes reconocido por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libres de contexto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exactamente igual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al conjunto de lenguajes reconocidos por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pila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deterministas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Ida (=&gt;): Si L = L(G) para alguna GLC G entonces existe un APND M tal que L = L(M)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Vuelta (&lt;=): Si L = L(M) para algún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APND 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entonces existe una GLC G tal que L = L(G)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Transformamos todas las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transiciones de modo que si el autómata intenta sacar o reemplazar el símbolo Z se detendrá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La pila nunca está vacía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8" name="Google Shape;258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122" y="1520397"/>
            <a:ext cx="3783749" cy="32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Modificamos el APND de modo que vacíe la pila y tenga un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único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estado final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	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		Vacía la pila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7" name="Google Shape;2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>
                <a:latin typeface="Inter Medium"/>
                <a:ea typeface="Inter Medium"/>
                <a:cs typeface="Inter Medium"/>
                <a:sym typeface="Inter Medium"/>
              </a:rPr>
              <a:t>Tiene un </a:t>
            </a:r>
            <a:r>
              <a:rPr lang="es" sz="2020">
                <a:latin typeface="Inter Medium"/>
                <a:ea typeface="Inter Medium"/>
                <a:cs typeface="Inter Medium"/>
                <a:sym typeface="Inter Medium"/>
              </a:rPr>
              <a:t>único</a:t>
            </a:r>
            <a:r>
              <a:rPr lang="es" sz="2020">
                <a:latin typeface="Inter Medium"/>
                <a:ea typeface="Inter Medium"/>
                <a:cs typeface="Inter Medium"/>
                <a:sym typeface="Inter Medium"/>
              </a:rPr>
              <a:t> estado final y vacía la pila cuando acepta el string</a:t>
            </a:r>
            <a:endParaRPr sz="20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175" y="2056550"/>
            <a:ext cx="5201650" cy="240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3"/>
          <p:cNvCxnSpPr/>
          <p:nvPr/>
        </p:nvCxnSpPr>
        <p:spPr>
          <a:xfrm flipH="1">
            <a:off x="5675875" y="2127375"/>
            <a:ext cx="11070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Las transiciones deben tener alguna de las siguientes formas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o bien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8" name="Google Shape;2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Transiciones especiales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9" name="Google Shape;279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24" y="1883425"/>
            <a:ext cx="18171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122" y="1883419"/>
            <a:ext cx="2708675" cy="102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Realizamos las siguientes conversiones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Transiciones especiales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0" name="Google Shape;290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88" y="1436250"/>
            <a:ext cx="2323425" cy="2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Realizamos las siguientes conversiones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9" name="Google Shape;2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Transiciones especiales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0" name="Google Shape;300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79" y="1406537"/>
            <a:ext cx="4030433" cy="29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Realizamos las siguientes conversiones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9" name="Google Shape;3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Transiciones especiales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0" name="Google Shape;310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101" y="1310137"/>
            <a:ext cx="4481786" cy="31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Ejemplo de APND en forma correcta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0" name="Google Shape;320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962" y="1387727"/>
            <a:ext cx="3892076" cy="2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Construimos la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G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terminales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va a definirse a partir de 				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 pia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     estados del AP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terminales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serán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todos los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input del AP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Construcción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0" name="Google Shape;330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9438" y="1521600"/>
            <a:ext cx="953723" cy="393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39"/>
          <p:cNvCxnSpPr/>
          <p:nvPr/>
        </p:nvCxnSpPr>
        <p:spPr>
          <a:xfrm rot="10800000">
            <a:off x="5710200" y="1900175"/>
            <a:ext cx="6780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9"/>
          <p:cNvCxnSpPr/>
          <p:nvPr/>
        </p:nvCxnSpPr>
        <p:spPr>
          <a:xfrm rot="10800000">
            <a:off x="6173700" y="1810050"/>
            <a:ext cx="2145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9"/>
          <p:cNvCxnSpPr>
            <a:stCxn id="333" idx="0"/>
          </p:cNvCxnSpPr>
          <p:nvPr/>
        </p:nvCxnSpPr>
        <p:spPr>
          <a:xfrm>
            <a:off x="6006299" y="1521600"/>
            <a:ext cx="7830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ansición 						agregamos una producción a G,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transición 						agregamos producciones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para todos los posibles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estados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baseline="-25000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q</a:t>
            </a:r>
            <a:r>
              <a:rPr b="1" baseline="-25000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2" name="Google Shape;3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Construcción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3" name="Google Shape;343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2363650" y="1156805"/>
            <a:ext cx="403500" cy="346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4023141" y="1156805"/>
            <a:ext cx="403500" cy="346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8" name="Google Shape;348;p40"/>
          <p:cNvCxnSpPr/>
          <p:nvPr/>
        </p:nvCxnSpPr>
        <p:spPr>
          <a:xfrm>
            <a:off x="2767310" y="1349134"/>
            <a:ext cx="1255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349" name="Google Shape;3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090" y="1215306"/>
            <a:ext cx="216780" cy="26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0418" y="1195271"/>
            <a:ext cx="269107" cy="3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2062" y="1109525"/>
            <a:ext cx="1009150" cy="24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1100" y="1176425"/>
            <a:ext cx="1319889" cy="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2277224" y="1886946"/>
            <a:ext cx="385200" cy="385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4030818" y="1886946"/>
            <a:ext cx="385200" cy="385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5" name="Google Shape;355;p40"/>
          <p:cNvCxnSpPr/>
          <p:nvPr/>
        </p:nvCxnSpPr>
        <p:spPr>
          <a:xfrm>
            <a:off x="2662159" y="2100804"/>
            <a:ext cx="136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356" name="Google Shape;3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329" y="1951995"/>
            <a:ext cx="206725" cy="2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4974" y="1929718"/>
            <a:ext cx="256624" cy="34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6214" y="1844175"/>
            <a:ext cx="1161938" cy="26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98451" y="2656100"/>
            <a:ext cx="2993185" cy="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no terminal inicial se define como				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inicial de la pila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Estado inicial		Estado final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5" name="Google Shape;3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Construcción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6" name="Google Shape;366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8" name="Google Shape;3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9" name="Google Shape;3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9988" y="1670721"/>
            <a:ext cx="1104023" cy="500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41"/>
          <p:cNvCxnSpPr/>
          <p:nvPr/>
        </p:nvCxnSpPr>
        <p:spPr>
          <a:xfrm flipH="1" rot="10800000">
            <a:off x="3659425" y="2135950"/>
            <a:ext cx="514800" cy="5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1"/>
          <p:cNvCxnSpPr>
            <a:stCxn id="369" idx="0"/>
          </p:cNvCxnSpPr>
          <p:nvPr/>
        </p:nvCxnSpPr>
        <p:spPr>
          <a:xfrm flipH="1" rot="10800000">
            <a:off x="4572000" y="1483821"/>
            <a:ext cx="2544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1"/>
          <p:cNvCxnSpPr/>
          <p:nvPr/>
        </p:nvCxnSpPr>
        <p:spPr>
          <a:xfrm rot="10800000">
            <a:off x="4826575" y="2127425"/>
            <a:ext cx="5319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lenguajes reconocido por gramáticas libres de contexto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exactamente igual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al conjunto de lenguajes reconocidos por autómatas de pila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deterministas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Ida (=&gt;): Si L = L(G) para alguna GLC G entonces existe un APND M tal que L = L(M)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convertir una GLC G arbitraria en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APND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 tal que M simula derivaciones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a la izquierda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G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el siguiente AP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Creamos la producción a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grammatica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G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9" name="Google Shape;379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1" name="Google Shape;38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2734288" y="1779554"/>
            <a:ext cx="1238100" cy="30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4999632" y="2424112"/>
            <a:ext cx="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103" y="2471770"/>
            <a:ext cx="1250883" cy="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/>
          <p:nvPr/>
        </p:nvSpPr>
        <p:spPr>
          <a:xfrm>
            <a:off x="3811508" y="2592087"/>
            <a:ext cx="330000" cy="300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6038166" y="2576461"/>
            <a:ext cx="330000" cy="300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5996900" y="2538960"/>
            <a:ext cx="412800" cy="37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6213" y="2614744"/>
            <a:ext cx="239861" cy="26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1605" y="2576461"/>
            <a:ext cx="288004" cy="30001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2"/>
          <p:cNvSpPr/>
          <p:nvPr/>
        </p:nvSpPr>
        <p:spPr>
          <a:xfrm>
            <a:off x="3644724" y="2048315"/>
            <a:ext cx="611256" cy="581274"/>
          </a:xfrm>
          <a:custGeom>
            <a:rect b="b" l="l" r="r" t="t"/>
            <a:pathLst>
              <a:path extrusionOk="0" h="744" w="711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1931" y="1200625"/>
            <a:ext cx="1005862" cy="281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/>
          <p:nvPr/>
        </p:nvCxnSpPr>
        <p:spPr>
          <a:xfrm flipH="1" rot="10800000">
            <a:off x="3479659" y="2760969"/>
            <a:ext cx="3300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393" name="Google Shape;39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1931" y="1563921"/>
            <a:ext cx="969757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3198" y="1826431"/>
            <a:ext cx="832204" cy="231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7293" y="1200625"/>
            <a:ext cx="916453" cy="27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81185" y="1563921"/>
            <a:ext cx="887226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81185" y="1826431"/>
            <a:ext cx="873472" cy="231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2"/>
          <p:cNvCxnSpPr/>
          <p:nvPr/>
        </p:nvCxnSpPr>
        <p:spPr>
          <a:xfrm>
            <a:off x="4139919" y="2763969"/>
            <a:ext cx="185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399" name="Google Shape;399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27075" y="3351175"/>
            <a:ext cx="1611897" cy="3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Creamos las producciones a la grammatica G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5" name="Google Shape;4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6" name="Google Shape;406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8" name="Google Shape;40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9" name="Google Shape;409;p43"/>
          <p:cNvSpPr/>
          <p:nvPr/>
        </p:nvSpPr>
        <p:spPr>
          <a:xfrm>
            <a:off x="4005725" y="1140829"/>
            <a:ext cx="1238100" cy="30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4999632" y="2424112"/>
            <a:ext cx="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1" name="Google Shape;4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103" y="2471770"/>
            <a:ext cx="1250883" cy="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3"/>
          <p:cNvSpPr/>
          <p:nvPr/>
        </p:nvSpPr>
        <p:spPr>
          <a:xfrm>
            <a:off x="3811508" y="2592087"/>
            <a:ext cx="330000" cy="300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6038166" y="2576461"/>
            <a:ext cx="330000" cy="300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5996900" y="2538960"/>
            <a:ext cx="412800" cy="37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5" name="Google Shape;4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6213" y="2614744"/>
            <a:ext cx="239861" cy="26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1605" y="2576461"/>
            <a:ext cx="288004" cy="30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3644724" y="2048315"/>
            <a:ext cx="611256" cy="581274"/>
          </a:xfrm>
          <a:custGeom>
            <a:rect b="b" l="l" r="r" t="t"/>
            <a:pathLst>
              <a:path extrusionOk="0" h="744" w="711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8" name="Google Shape;41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1931" y="1200625"/>
            <a:ext cx="1005862" cy="281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43"/>
          <p:cNvCxnSpPr/>
          <p:nvPr/>
        </p:nvCxnSpPr>
        <p:spPr>
          <a:xfrm flipH="1" rot="10800000">
            <a:off x="3479659" y="2760969"/>
            <a:ext cx="3300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420" name="Google Shape;420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1931" y="1563921"/>
            <a:ext cx="969757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3198" y="1826431"/>
            <a:ext cx="832204" cy="231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7293" y="1200625"/>
            <a:ext cx="916453" cy="27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81185" y="1563921"/>
            <a:ext cx="887226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81185" y="1826431"/>
            <a:ext cx="873472" cy="231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3"/>
          <p:cNvCxnSpPr/>
          <p:nvPr/>
        </p:nvCxnSpPr>
        <p:spPr>
          <a:xfrm>
            <a:off x="4139919" y="2763969"/>
            <a:ext cx="185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426" name="Google Shape;426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00738" y="3781999"/>
            <a:ext cx="4342513" cy="7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Creamos la producción a la grammatica G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2" name="Google Shape;4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3" name="Google Shape;433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5" name="Google Shape;43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6" name="Google Shape;436;p44"/>
          <p:cNvSpPr/>
          <p:nvPr/>
        </p:nvSpPr>
        <p:spPr>
          <a:xfrm>
            <a:off x="4279288" y="2411625"/>
            <a:ext cx="1579800" cy="39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7" name="Google Shape;437;p44"/>
          <p:cNvSpPr txBox="1"/>
          <p:nvPr/>
        </p:nvSpPr>
        <p:spPr>
          <a:xfrm>
            <a:off x="4999632" y="2424112"/>
            <a:ext cx="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8" name="Google Shape;4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103" y="2471770"/>
            <a:ext cx="1250883" cy="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3811508" y="2592087"/>
            <a:ext cx="330000" cy="300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6038166" y="2576461"/>
            <a:ext cx="330000" cy="300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5996900" y="2538960"/>
            <a:ext cx="412800" cy="37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6213" y="2614744"/>
            <a:ext cx="239861" cy="26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1605" y="2576461"/>
            <a:ext cx="288004" cy="30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4"/>
          <p:cNvSpPr/>
          <p:nvPr/>
        </p:nvSpPr>
        <p:spPr>
          <a:xfrm>
            <a:off x="3644724" y="2048315"/>
            <a:ext cx="611256" cy="581274"/>
          </a:xfrm>
          <a:custGeom>
            <a:rect b="b" l="l" r="r" t="t"/>
            <a:pathLst>
              <a:path extrusionOk="0" h="744" w="711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45" name="Google Shape;44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1931" y="1200625"/>
            <a:ext cx="1005862" cy="281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44"/>
          <p:cNvCxnSpPr/>
          <p:nvPr/>
        </p:nvCxnSpPr>
        <p:spPr>
          <a:xfrm flipH="1" rot="10800000">
            <a:off x="3479659" y="2760969"/>
            <a:ext cx="3300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447" name="Google Shape;44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1931" y="1563921"/>
            <a:ext cx="969757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3198" y="1826431"/>
            <a:ext cx="832204" cy="231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7293" y="1200625"/>
            <a:ext cx="916453" cy="27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81185" y="1563921"/>
            <a:ext cx="887226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81185" y="1826431"/>
            <a:ext cx="873472" cy="231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44"/>
          <p:cNvCxnSpPr/>
          <p:nvPr/>
        </p:nvCxnSpPr>
        <p:spPr>
          <a:xfrm>
            <a:off x="4139919" y="2763969"/>
            <a:ext cx="185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453" name="Google Shape;453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96075" y="3317884"/>
            <a:ext cx="1579801" cy="45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 inicial de la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Producciones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9" name="Google Shape;4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0" name="Google Shape;460;p4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2" name="Google Shape;4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999632" y="2424112"/>
            <a:ext cx="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64" name="Google Shape;46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089" y="1152470"/>
            <a:ext cx="244468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284" y="2397443"/>
            <a:ext cx="3670316" cy="6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286" y="3231834"/>
            <a:ext cx="3786549" cy="62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277" y="4052016"/>
            <a:ext cx="3911776" cy="66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7656" y="2383975"/>
            <a:ext cx="4343021" cy="6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37653" y="3274850"/>
            <a:ext cx="1138605" cy="65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37645" y="4304703"/>
            <a:ext cx="1322475" cy="41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una derivación de la cadena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abba</a:t>
            </a:r>
            <a:endParaRPr i="1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6" name="Google Shape;4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Una derivación de la nueva </a:t>
            </a:r>
            <a:r>
              <a:rPr lang="es" sz="2520"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7" name="Google Shape;477;p4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9" name="Google Shape;47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0" name="Google Shape;480;p46"/>
          <p:cNvSpPr txBox="1"/>
          <p:nvPr/>
        </p:nvSpPr>
        <p:spPr>
          <a:xfrm>
            <a:off x="4999632" y="2424112"/>
            <a:ext cx="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1" name="Google Shape;4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254" y="1934326"/>
            <a:ext cx="1187683" cy="40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3863" y="1967241"/>
            <a:ext cx="1909990" cy="37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2673" y="2469201"/>
            <a:ext cx="1522319" cy="44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2084" y="3086358"/>
            <a:ext cx="2338797" cy="41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43522" y="3702601"/>
            <a:ext cx="1909986" cy="45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83913" y="3747401"/>
            <a:ext cx="607099" cy="24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39093" y="1685676"/>
            <a:ext cx="2120530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57989" y="1692725"/>
            <a:ext cx="1014288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839" y="2345766"/>
            <a:ext cx="1766914" cy="24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65846" y="2921783"/>
            <a:ext cx="780813" cy="23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213722" y="3497800"/>
            <a:ext cx="857296" cy="24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general podemos ver que 			   si y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sólo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el APND va desde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leyendo la cadena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la pila no cambia debajo de A. Entonces A es eliminada de la pila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en consecuencia, 			   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y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sólo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si w es aceptado por el APND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7" name="Google Shape;4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8" name="Google Shape;498;p4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9" name="Google Shape;499;p4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0" name="Google Shape;50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1" name="Google Shape;501;p47"/>
          <p:cNvSpPr txBox="1"/>
          <p:nvPr/>
        </p:nvSpPr>
        <p:spPr>
          <a:xfrm>
            <a:off x="4999632" y="2424112"/>
            <a:ext cx="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02" name="Google Shape;5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700" y="1017724"/>
            <a:ext cx="1195749" cy="50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4732" y="2012307"/>
            <a:ext cx="1195751" cy="48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Recordemos que una derivación más a la izquierda suele verse así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Donde V es la variable izquierda de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derivación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" name="Google Shape;82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388" y="1866325"/>
            <a:ext cx="4971226" cy="141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 rot="10800000">
            <a:off x="5375650" y="2267600"/>
            <a:ext cx="9900" cy="15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Entonces, sea esta nuestra derivación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Creamos una simulación usando un APND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511" y="1640475"/>
            <a:ext cx="4180977" cy="1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500" y="3256500"/>
            <a:ext cx="4181000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cuando la derivación llega a la cadena de terminales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pila quedaría en el siguiente estado ( se alcanza el fin del input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768" y="1821700"/>
            <a:ext cx="328046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175" y="3546257"/>
            <a:ext cx="4835626" cy="102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Intuición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Teniendo la siguiente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 y su derivación más a la izquierda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Podemos recorrer el árbol (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 ) utilizando la pila ( s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00" y="1658025"/>
            <a:ext cx="993450" cy="1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850" y="1626975"/>
            <a:ext cx="3582249" cy="1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2950" y="1626986"/>
            <a:ext cx="2046275" cy="242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4325" y="3395625"/>
            <a:ext cx="2735349" cy="12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865" y="1152475"/>
            <a:ext cx="43742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una derivación más a la izquierda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600" y="1516775"/>
            <a:ext cx="37644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25" y="1516775"/>
            <a:ext cx="1184375" cy="10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