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Inter"/>
      <p:regular r:id="rId37"/>
      <p:bold r:id="rId38"/>
    </p:embeddedFont>
    <p:embeddedFont>
      <p:font typeface="Inter Medium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Medium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Inter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InterMedium-regular.fntdata"/><Relationship Id="rId16" Type="http://schemas.openxmlformats.org/officeDocument/2006/relationships/slide" Target="slides/slide11.xml"/><Relationship Id="rId38" Type="http://schemas.openxmlformats.org/officeDocument/2006/relationships/font" Target="fonts/Inter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ebc86b38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ebc86b38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ea3eb491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ea3eb491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ea3eb491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ea3eb491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ea3eb491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7ea3eb491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ea3eb491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7ea3eb491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ea3eb491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ea3eb491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ea3eb491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7ea3eb491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ea3eb491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7ea3eb491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ea3eb4917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7ea3eb4917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ea3eb4917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7ea3eb491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ea3eb4917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7ea3eb491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ebc86b38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ebc86b38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7ea3eb4917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7ea3eb4917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ea3eb4917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7ea3eb491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81a1883ed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81a1883ed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81a1883ed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81a1883ed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81a1883ed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81a1883ed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81a1883ed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81a1883ed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81a1883ed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81a1883ed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81a1883ed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81a1883ed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81a1883ed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81a1883ed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81a1883ed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81a1883ed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ea3eb49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ea3eb49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81a1883ed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81a1883ed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81a1883ed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81a1883ed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ea3eb491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ea3eb491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ea3eb491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ea3eb491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ea3eb491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ea3eb491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ea3eb491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ea3eb491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ea3eb491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ea3eb491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ea3eb491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ea3eb491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Relationship Id="rId4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6.png"/><Relationship Id="rId6" Type="http://schemas.openxmlformats.org/officeDocument/2006/relationships/image" Target="../media/image4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1.png"/><Relationship Id="rId4" Type="http://schemas.openxmlformats.org/officeDocument/2006/relationships/image" Target="../media/image39.png"/><Relationship Id="rId5" Type="http://schemas.openxmlformats.org/officeDocument/2006/relationships/image" Target="../media/image4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20.png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Expresiones regulares</a:t>
            </a:r>
            <a:endParaRPr sz="44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5" name="Google Shape;55;p1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545100" y="4818125"/>
            <a:ext cx="25989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Emanuel Alvaredo, Federico Lochbaum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Expresiones y Lenguajes </a:t>
            </a: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Regulares</a:t>
            </a:r>
            <a:endParaRPr sz="44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1" name="Google Shape;151;p2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6545100" y="4818125"/>
            <a:ext cx="25989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Emanuel Alvaredo, Federico Lochbaum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Teorema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Los lenguajes generados por expresiones regulares es exactamente la familia de los lenguajes regulares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Demo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Mostramos la doble inclusión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eriod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{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Lenguajes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generados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por ER }	        { Lenguajes regulares }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eriod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{ Lenguajes regulares } 	    { Lenguajes generados por ER }	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0" name="Google Shape;160;p2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800" y="1980600"/>
            <a:ext cx="192950" cy="1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500" y="2189225"/>
            <a:ext cx="192950" cy="1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Parte 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Para cualquier expresión regular r, el lenguaje L(r) es regular.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Prueba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Por inducción sobre el tamaño de 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Casos base,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1" name="Google Shape;171;p2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700" y="2342200"/>
            <a:ext cx="880450" cy="2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7300" y="2426325"/>
            <a:ext cx="4913051" cy="23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Parte 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Para cualquier expresión regular r, el lenguaje L(r) es regular.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Prueba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Por inducción sobre el tamaño de 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Casos inductivos,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+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 y ((r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2" name="Google Shape;182;p2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887" y="2293075"/>
            <a:ext cx="2249675" cy="25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Parte 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Para cualquier expresión regular r, el lenguaje L(r) es regular.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Prueba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Por inducción sobre el tamaño de 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Casos inductivos,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+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 y ((r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Por HI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L(r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 y L(r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 son lenguajes regulares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También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sabemos que los lenguajes regulares son cerrados bajo la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unión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la concatenación y la clausura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2" name="Google Shape;192;p2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4" name="Google Shape;19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350" y="3762075"/>
            <a:ext cx="1240275" cy="11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Parte 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Para cualquier expresión regular r, el lenguaje L(r) es regular.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Prueba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Por inducción sobre el tamaño de 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Casos inductivos,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+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 y ((r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2" name="Google Shape;202;p2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4" name="Google Shape;20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475" y="2818375"/>
            <a:ext cx="4065977" cy="194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Usando las propiedades de clausura de estas operaciones, podemos construir recursivamente el AFND M que acepta L(M) = L(r)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2" name="Google Shape;212;p2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4" name="Google Shape;21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038" y="1948301"/>
            <a:ext cx="4925914" cy="24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Parte 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Para cualquier lenguaje regular L, existe una expresión regular r con L(r) = L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Prueba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Convertimos un AFND que acepta L a una expresión regular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Dado que L es regular, existe un AFND M que lo acepta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 partir de M construimos el grafo de transición generalizado equivalente en el cual las etiquetas de transición son expresiones regulares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2" name="Google Shape;222;p2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938" y="3357725"/>
            <a:ext cx="4804125" cy="14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2" name="Google Shape;232;p3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4" name="Google Shape;23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48" y="1330623"/>
            <a:ext cx="3189000" cy="1384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6681" y="1330624"/>
            <a:ext cx="3188994" cy="138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30"/>
          <p:cNvCxnSpPr/>
          <p:nvPr/>
        </p:nvCxnSpPr>
        <p:spPr>
          <a:xfrm>
            <a:off x="3746598" y="2023024"/>
            <a:ext cx="1556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8" name="Google Shape;23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9839" y="3184085"/>
            <a:ext cx="4850583" cy="138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30"/>
          <p:cNvCxnSpPr>
            <a:stCxn id="236" idx="2"/>
            <a:endCxn id="238" idx="0"/>
          </p:cNvCxnSpPr>
          <p:nvPr/>
        </p:nvCxnSpPr>
        <p:spPr>
          <a:xfrm flipH="1">
            <a:off x="6095178" y="2715424"/>
            <a:ext cx="726000" cy="46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30"/>
          <p:cNvSpPr txBox="1"/>
          <p:nvPr/>
        </p:nvSpPr>
        <p:spPr>
          <a:xfrm>
            <a:off x="6609475" y="2790488"/>
            <a:ext cx="152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Reducir los estados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7" name="Google Shape;247;p3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9" name="Google Shape;24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50" name="Google Shape;2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98" y="1439323"/>
            <a:ext cx="3283218" cy="11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2650" y="1439319"/>
            <a:ext cx="3283225" cy="329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2650" y="2061500"/>
            <a:ext cx="2107801" cy="3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Recordamos…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 lenguaje L’ es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regular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si existe un AFD M que lo acepta. Es decir, L(M) = L’. De esto concluimos que los lenguajes aceptados por los AFDs forman la familia de los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lenguajes regulares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Si 			 entonces, 1) { a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}, { a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}, .. son lenguajes regulares. 2) {} es un lenguaje regular y 3) el conjunto que solo tiene a lambda, es también un lenguaje regular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También sabemos que dado dos lenguajes regulares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La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unión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concatenación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la cláusula de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Kleene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la operación de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reversa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el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complemento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la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intersección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preservan la propiedad de ser Lenguajes regulares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" name="Google Shape;64;p1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50" y="2156200"/>
            <a:ext cx="1130675" cy="2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En general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8" name="Google Shape;25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9" name="Google Shape;259;p3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61" name="Google Shape;26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62" name="Google Shape;2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000" y="1017725"/>
            <a:ext cx="3388000" cy="151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9187" y="3176419"/>
            <a:ext cx="3325625" cy="13924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p32"/>
          <p:cNvCxnSpPr>
            <a:stCxn id="262" idx="2"/>
            <a:endCxn id="263" idx="0"/>
          </p:cNvCxnSpPr>
          <p:nvPr/>
        </p:nvCxnSpPr>
        <p:spPr>
          <a:xfrm>
            <a:off x="4572000" y="2530668"/>
            <a:ext cx="0" cy="64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En general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70" name="Google Shape;27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Repitiendo el proceso hasta que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queden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dos estados, el grafo resultante 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71" name="Google Shape;271;p3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72" name="Google Shape;272;p33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73" name="Google Shape;27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74" name="Google Shape;2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549" y="1703050"/>
            <a:ext cx="5486901" cy="17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1988" y="3882975"/>
            <a:ext cx="1947075" cy="5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Método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de eliminación de estados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Supongamos que deseamos eliminar el estado 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 eliminan todos los arcos que incluyen a “s”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 introducen, para cada predecesor q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 s y cada sucesor p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j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 s, una expresión regular  que representa todas las rutas que inician en q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, van a s, quizás hacen un loop en s (cero o más veces, y finalmente van a p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j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La expresión para estas rutas es Q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S∗P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j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Esta expresión se suma al arco que va de q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a p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j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Si este arco no existe, se añade primero uno con la expresión ∅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2" name="Google Shape;282;p3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3" name="Google Shape;283;p34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4" name="Google Shape;28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85" name="Google Shape;2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449" y="2647725"/>
            <a:ext cx="2166350" cy="211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1025" y="2647725"/>
            <a:ext cx="2014650" cy="211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34"/>
          <p:cNvCxnSpPr>
            <a:stCxn id="285" idx="3"/>
            <a:endCxn id="286" idx="1"/>
          </p:cNvCxnSpPr>
          <p:nvPr/>
        </p:nvCxnSpPr>
        <p:spPr>
          <a:xfrm>
            <a:off x="3297799" y="3706163"/>
            <a:ext cx="265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Estrategia para construir una RE equivalente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93" name="Google Shape;29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1 - Para cada estado final q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f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aplicar el proceso de reducción para producir un autómata equivalente con expresiones regulares  como etiquetas en los arcos. Eliminar todos los estados excepto q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f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el estado inicial q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0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.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2 - Si q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f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!=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q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0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se genera un autómata con 2 estados como el siguiente,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94" name="Google Shape;294;p3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95" name="Google Shape;295;p35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96" name="Google Shape;29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97" name="Google Shape;2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573" y="2262900"/>
            <a:ext cx="2280850" cy="152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1683" y="4098696"/>
            <a:ext cx="4140629" cy="3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Estrategia para construir una RE equivalente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04" name="Google Shape;30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3 -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Si el estado inicial es un estado final, también se debe hacer una eliminación de estados del autómata original que elimine todos los estados menos el inicial y dejamos un autómata como el siguiente: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4 - La expresión final es la suma de todas las expresiones derivadas del autómata reducido para cada estado de aceptación por las reglas 2 y 3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05" name="Google Shape;305;p3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06" name="Google Shape;306;p36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07" name="Google Shape;30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08" name="Google Shape;3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050" y="1894500"/>
            <a:ext cx="897450" cy="13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Ejemplo: Puerta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4" name="Google Shape;314;p3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5" name="Google Shape;31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Transformamos el AFND del problema de la puerta en una RE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ninguno* (adelante+atrás+ambos) ((adelante+atrás+ambos) + ninguno ninguno*(adelante+atrás+ambos))* = </a:t>
            </a:r>
            <a:endParaRPr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</a:t>
            </a:r>
            <a:r>
              <a:rPr b="1" lang="es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ninguno</a:t>
            </a:r>
            <a:r>
              <a:rPr b="1" lang="es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(adelante+atrás+ambos)(adelante+atrás+ambos)*ninguno)* (adelante+atrás+ambos)(adelante+atrás+ambos)*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6" name="Google Shape;316;p37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7" name="Google Shape;31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18" name="Google Shape;3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25" y="1814325"/>
            <a:ext cx="2827174" cy="160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500" y="1894200"/>
            <a:ext cx="3411399" cy="144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0" name="Google Shape;320;p37"/>
          <p:cNvCxnSpPr>
            <a:stCxn id="318" idx="3"/>
            <a:endCxn id="319" idx="1"/>
          </p:cNvCxnSpPr>
          <p:nvPr/>
        </p:nvCxnSpPr>
        <p:spPr>
          <a:xfrm>
            <a:off x="3436699" y="2616500"/>
            <a:ext cx="119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Ejemplo 2: 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Máquina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expendedora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26" name="Google Shape;326;p3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27" name="Google Shape;32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Transformamos el AFND del problema de la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máquina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expendedora en una RE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8" name="Google Shape;328;p38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29" name="Google Shape;32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30" name="Google Shape;3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225" y="1476000"/>
            <a:ext cx="4777552" cy="323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Ejemplo 2: Máquina expendedora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36" name="Google Shape;336;p3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37" name="Google Shape;33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Primer paso: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Eliminar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estado V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Segundo paso: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Eliminar estado X				Tercer paso: Eliminar estado XV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8" name="Google Shape;338;p39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39" name="Google Shape;33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40" name="Google Shape;3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100" y="1350387"/>
            <a:ext cx="3204831" cy="1573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1" name="Google Shape;341;p39"/>
          <p:cNvCxnSpPr>
            <a:stCxn id="342" idx="3"/>
            <a:endCxn id="340" idx="1"/>
          </p:cNvCxnSpPr>
          <p:nvPr/>
        </p:nvCxnSpPr>
        <p:spPr>
          <a:xfrm>
            <a:off x="3488900" y="2137375"/>
            <a:ext cx="125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43" name="Google Shape;34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950" y="1350390"/>
            <a:ext cx="3204825" cy="1573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782" y="3190600"/>
            <a:ext cx="2595167" cy="15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8509" y="3257025"/>
            <a:ext cx="2570017" cy="157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Ejemplo 2: Máquina expendedora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51" name="Google Shape;351;p4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52" name="Google Shape;352;p40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Cuarto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paso: Eliminar estado XX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Paso final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Vemos que: r = ((((510) + (55+10)5)C)* +  ((((510 + (55+10)5)5 + (55 +10)10)CH)*)* = L(r) = L</a:t>
            </a:r>
            <a:r>
              <a:rPr b="1" baseline="-25000" lang="es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r>
              <a:rPr b="1" baseline="30000" lang="es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*</a:t>
            </a:r>
            <a:endParaRPr b="1" baseline="30000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3" name="Google Shape;353;p40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54" name="Google Shape;35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355" name="Google Shape;355;p40"/>
          <p:cNvCxnSpPr>
            <a:stCxn id="356" idx="3"/>
            <a:endCxn id="357" idx="1"/>
          </p:cNvCxnSpPr>
          <p:nvPr/>
        </p:nvCxnSpPr>
        <p:spPr>
          <a:xfrm>
            <a:off x="2879501" y="2233450"/>
            <a:ext cx="232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56" name="Google Shape;3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84" y="1446475"/>
            <a:ext cx="2570017" cy="157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0960" y="1446475"/>
            <a:ext cx="2450792" cy="157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0600" y="3214626"/>
            <a:ext cx="4239225" cy="10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Observación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4" name="Google Shape;364;p4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5" name="Google Shape;365;p41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Sintaxis										Semántica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 = ((((510) + (55+10)5)C)* +  ((((510 + (55+10)5)5 + (55 +10)10)CH)*)*			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5029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</a:t>
            </a:r>
            <a:r>
              <a:rPr b="1" baseline="-25000" lang="es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r>
              <a:rPr b="1" baseline="30000" lang="es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*</a:t>
            </a:r>
            <a:endParaRPr baseline="30000" sz="15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6" name="Google Shape;366;p41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7" name="Google Shape;36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68" name="Google Shape;36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875" y="2167425"/>
            <a:ext cx="2892100" cy="223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9" name="Google Shape;369;p41"/>
          <p:cNvCxnSpPr/>
          <p:nvPr/>
        </p:nvCxnSpPr>
        <p:spPr>
          <a:xfrm>
            <a:off x="2403325" y="1889500"/>
            <a:ext cx="1200" cy="6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70" name="Google Shape;370;p41"/>
          <p:cNvCxnSpPr/>
          <p:nvPr/>
        </p:nvCxnSpPr>
        <p:spPr>
          <a:xfrm>
            <a:off x="2636850" y="1851925"/>
            <a:ext cx="3076200" cy="6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41"/>
          <p:cNvCxnSpPr/>
          <p:nvPr/>
        </p:nvCxnSpPr>
        <p:spPr>
          <a:xfrm flipH="1" rot="10800000">
            <a:off x="3501425" y="2559775"/>
            <a:ext cx="2211600" cy="7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41"/>
          <p:cNvCxnSpPr/>
          <p:nvPr/>
        </p:nvCxnSpPr>
        <p:spPr>
          <a:xfrm>
            <a:off x="5086450" y="1037475"/>
            <a:ext cx="0" cy="380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" name="Google Shape;373;p41"/>
          <p:cNvSpPr txBox="1"/>
          <p:nvPr/>
        </p:nvSpPr>
        <p:spPr>
          <a:xfrm>
            <a:off x="4008875" y="1851925"/>
            <a:ext cx="256800" cy="1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</a:t>
            </a:r>
            <a:endParaRPr/>
          </a:p>
        </p:txBody>
      </p:sp>
      <p:sp>
        <p:nvSpPr>
          <p:cNvPr id="374" name="Google Shape;374;p41"/>
          <p:cNvSpPr txBox="1"/>
          <p:nvPr/>
        </p:nvSpPr>
        <p:spPr>
          <a:xfrm>
            <a:off x="4205100" y="2623475"/>
            <a:ext cx="256800" cy="1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Definición inductiva de Lenguajes regulares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Sea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Σ = { a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… a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}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un lenguaje regular sobre Σ es cualquier conjunto que pueda formarse por una secuencia finita de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aplicaciones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 las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siguientes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reglas: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{ a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}, { a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}, …, { a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} son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lenguajes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regulares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{} es un lenguaje regular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el conjunto que solo contiene a lambda es un lenguaje regular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Dado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regulares,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es un lenguaje regular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Dado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regulares,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U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es un lenguaje regular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Dado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regulares,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lang="es" sz="17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∩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es un lenguaje regular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Dado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regular,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es un lenguaje regular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4" name="Google Shape;74;p1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Representación 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estándar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de los Lenguajes Regulares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80" name="Google Shape;380;p4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81" name="Google Shape;381;p42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aseline="30000" sz="15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82" name="Google Shape;382;p42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83" name="Google Shape;38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84" name="Google Shape;384;p42"/>
          <p:cNvSpPr/>
          <p:nvPr/>
        </p:nvSpPr>
        <p:spPr>
          <a:xfrm>
            <a:off x="2632650" y="2452575"/>
            <a:ext cx="1050300" cy="71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AFD</a:t>
            </a:r>
            <a:endParaRPr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</a:t>
            </a:r>
            <a:endParaRPr/>
          </a:p>
        </p:txBody>
      </p:sp>
      <p:sp>
        <p:nvSpPr>
          <p:cNvPr id="385" name="Google Shape;385;p42"/>
          <p:cNvSpPr/>
          <p:nvPr/>
        </p:nvSpPr>
        <p:spPr>
          <a:xfrm>
            <a:off x="4046850" y="1552475"/>
            <a:ext cx="1050300" cy="71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AFND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86" name="Google Shape;386;p42"/>
          <p:cNvSpPr/>
          <p:nvPr/>
        </p:nvSpPr>
        <p:spPr>
          <a:xfrm>
            <a:off x="5510300" y="2452575"/>
            <a:ext cx="1050300" cy="71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ER</a:t>
            </a:r>
            <a:endParaRPr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</a:t>
            </a:r>
            <a:endParaRPr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cxnSp>
        <p:nvCxnSpPr>
          <p:cNvPr id="387" name="Google Shape;387;p42"/>
          <p:cNvCxnSpPr>
            <a:stCxn id="384" idx="0"/>
            <a:endCxn id="385" idx="1"/>
          </p:cNvCxnSpPr>
          <p:nvPr/>
        </p:nvCxnSpPr>
        <p:spPr>
          <a:xfrm flipH="1" rot="10800000">
            <a:off x="3157800" y="1909575"/>
            <a:ext cx="889200" cy="5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88" name="Google Shape;388;p42"/>
          <p:cNvCxnSpPr>
            <a:stCxn id="385" idx="3"/>
            <a:endCxn id="386" idx="0"/>
          </p:cNvCxnSpPr>
          <p:nvPr/>
        </p:nvCxnSpPr>
        <p:spPr>
          <a:xfrm>
            <a:off x="5097150" y="1909625"/>
            <a:ext cx="938400" cy="5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89" name="Google Shape;389;p42"/>
          <p:cNvCxnSpPr>
            <a:stCxn id="384" idx="3"/>
            <a:endCxn id="386" idx="1"/>
          </p:cNvCxnSpPr>
          <p:nvPr/>
        </p:nvCxnSpPr>
        <p:spPr>
          <a:xfrm>
            <a:off x="3682950" y="2809725"/>
            <a:ext cx="18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90" name="Google Shape;390;p42"/>
          <p:cNvSpPr/>
          <p:nvPr/>
        </p:nvSpPr>
        <p:spPr>
          <a:xfrm>
            <a:off x="3792750" y="3678325"/>
            <a:ext cx="1607700" cy="71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Lenguajes regulares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cxnSp>
        <p:nvCxnSpPr>
          <p:cNvPr id="391" name="Google Shape;391;p42"/>
          <p:cNvCxnSpPr>
            <a:stCxn id="385" idx="2"/>
            <a:endCxn id="390" idx="0"/>
          </p:cNvCxnSpPr>
          <p:nvPr/>
        </p:nvCxnSpPr>
        <p:spPr>
          <a:xfrm>
            <a:off x="4572000" y="2266775"/>
            <a:ext cx="24600" cy="14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42"/>
          <p:cNvCxnSpPr>
            <a:stCxn id="384" idx="2"/>
            <a:endCxn id="390" idx="0"/>
          </p:cNvCxnSpPr>
          <p:nvPr/>
        </p:nvCxnSpPr>
        <p:spPr>
          <a:xfrm>
            <a:off x="3157800" y="3166875"/>
            <a:ext cx="1438800" cy="5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42"/>
          <p:cNvCxnSpPr>
            <a:stCxn id="386" idx="2"/>
            <a:endCxn id="390" idx="0"/>
          </p:cNvCxnSpPr>
          <p:nvPr/>
        </p:nvCxnSpPr>
        <p:spPr>
          <a:xfrm flipH="1">
            <a:off x="4596650" y="3166875"/>
            <a:ext cx="1438800" cy="5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42"/>
          <p:cNvSpPr txBox="1"/>
          <p:nvPr/>
        </p:nvSpPr>
        <p:spPr>
          <a:xfrm>
            <a:off x="4596650" y="3036975"/>
            <a:ext cx="590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L(N)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95" name="Google Shape;395;p42"/>
          <p:cNvSpPr txBox="1"/>
          <p:nvPr/>
        </p:nvSpPr>
        <p:spPr>
          <a:xfrm>
            <a:off x="5445450" y="3277725"/>
            <a:ext cx="590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L(r)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96" name="Google Shape;396;p42"/>
          <p:cNvSpPr txBox="1"/>
          <p:nvPr/>
        </p:nvSpPr>
        <p:spPr>
          <a:xfrm>
            <a:off x="3189000" y="3277725"/>
            <a:ext cx="590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L(M)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97" name="Google Shape;397;p42"/>
          <p:cNvSpPr txBox="1"/>
          <p:nvPr/>
        </p:nvSpPr>
        <p:spPr>
          <a:xfrm>
            <a:off x="3792750" y="4425625"/>
            <a:ext cx="1744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L(M) = 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L(N) = L(r)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cxnSp>
        <p:nvCxnSpPr>
          <p:cNvPr id="398" name="Google Shape;398;p42"/>
          <p:cNvCxnSpPr/>
          <p:nvPr/>
        </p:nvCxnSpPr>
        <p:spPr>
          <a:xfrm flipH="1">
            <a:off x="2054175" y="1601325"/>
            <a:ext cx="6300" cy="19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2"/>
          <p:cNvCxnSpPr/>
          <p:nvPr/>
        </p:nvCxnSpPr>
        <p:spPr>
          <a:xfrm>
            <a:off x="6853150" y="3530925"/>
            <a:ext cx="0" cy="11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p42"/>
          <p:cNvSpPr txBox="1"/>
          <p:nvPr/>
        </p:nvSpPr>
        <p:spPr>
          <a:xfrm rot="-5400000">
            <a:off x="1354275" y="2571525"/>
            <a:ext cx="1122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Sintaxis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01" name="Google Shape;401;p42"/>
          <p:cNvSpPr txBox="1"/>
          <p:nvPr/>
        </p:nvSpPr>
        <p:spPr>
          <a:xfrm rot="5400000">
            <a:off x="6443700" y="3974925"/>
            <a:ext cx="1122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Semántica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07" name="Google Shape;407;p4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08" name="Google Shape;408;p43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Nota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Cuando decimos “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Tenemos un lenguaje regular L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” nos referimos a “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El lenguaje L está en una representación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estándar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” ( AFD, AFND, ER 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09" name="Google Shape;409;p43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10" name="Google Shape;41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Expresiones regulares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Dado un alfabeto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Σ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∅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( el conjunto vacío ),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ϵ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( epsilon ) y cualquier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∈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Σ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son expresiones regulares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sea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dos expresiones regulares: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+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(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suma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 es una expresión regular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(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concatenación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 es una expresión regular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 (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cláusula de kleene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)es una expresión regular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 (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paréntesis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 es una expresión regular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Ejemplos: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3" name="Google Shape;83;p1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663" y="4155500"/>
            <a:ext cx="1087675" cy="23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5887" y="4480012"/>
            <a:ext cx="737230" cy="19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2510" y="4155500"/>
            <a:ext cx="999040" cy="23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4274" y="4460050"/>
            <a:ext cx="1335500" cy="23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94077" y="4155499"/>
            <a:ext cx="1640624" cy="5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6020638" y="3443025"/>
            <a:ext cx="19875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Esto </a:t>
            </a:r>
            <a:r>
              <a:rPr b="1" lang="es">
                <a:latin typeface="Inter"/>
                <a:ea typeface="Inter"/>
                <a:cs typeface="Inter"/>
                <a:sym typeface="Inter"/>
              </a:rPr>
              <a:t>NO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es una RE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cxnSp>
        <p:nvCxnSpPr>
          <p:cNvPr id="92" name="Google Shape;92;p16"/>
          <p:cNvCxnSpPr>
            <a:stCxn id="91" idx="2"/>
            <a:endCxn id="90" idx="0"/>
          </p:cNvCxnSpPr>
          <p:nvPr/>
        </p:nvCxnSpPr>
        <p:spPr>
          <a:xfrm>
            <a:off x="7014388" y="3821925"/>
            <a:ext cx="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Función de interpretación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Notar que necesitamos alguna forma de interpretar una expresión r. La llamaremos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función de interpretación, L(r)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Casos primitivos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L(∅) = {}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L(ϵ) = { λ }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L(a) = { a } para cualquier a ∈ Σ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Casos inductivos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L(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+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 = L(r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 U L(r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L(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 = L(r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 . L(r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L(r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 = ( L(r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 )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L((r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)) =  L(r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9" name="Google Shape;99;p1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L( ( a + b ) . a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 =&gt;  L (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a + b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 . L (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 =&gt; L( a ) U L( b ) . ( L ( a ) )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=&gt;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     =&gt; ({ a } U { b }) . ({ a })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=&gt; { a, b } . { λ, a, aa, aaa, … } =&gt;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{ a, aa, aaa, …, b, ba, baaa, … }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Notar que las expresiones regulares describen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Lenguajes regulares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Ejemplos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 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= ( a . a )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( a . b )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b		            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= ( 1 + (0 . 1))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(0 + ϵ 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 L(r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 = { a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b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2m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b, n,m &gt;= 0}			L(r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 = { x ∈ {0, 1}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: |x|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00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= 0 }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8" name="Google Shape;108;p1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Equivalencia entre expresiones regulares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Sea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dos expresiones regulares,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son equivalentes si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L(r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) = L(r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)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Ejemplo: 					   y 								    son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equivalentes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Para probar que dos expresiones regulares son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equivalentes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debemos mostrar que describen el mismo lenguaje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buscamos otra manera…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7" name="Google Shape;117;p1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475" y="1874325"/>
            <a:ext cx="2104500" cy="34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2000" y="1874325"/>
            <a:ext cx="3549501" cy="3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Propiedades algebraicas de las expresiones regulares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Sean tres expresiones regulares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3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entonces: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Asociatividad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(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U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 U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3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=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U (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U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3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 o bien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 .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3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=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(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3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Conmutatividad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U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=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U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PERO 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≠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Distributividad: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(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U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3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 =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U 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3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o bien (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U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 .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3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=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U 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3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Neutro: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λ = λ .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=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Absorbente: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∅ = ∅ .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= ∅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Neutro de U: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U ∅ = ∅ U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=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8" name="Google Shape;128;p2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Aclaración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 fin de facilitar la lectura y escritura de las ER, no escribimos los “.” y los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paréntesis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. Asumimos la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precedencia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+ &lt; * &lt; . &lt; U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Ej: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	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Definición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Propiedad: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Teorema: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" name="Google Shape;137;p2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975" y="2505349"/>
            <a:ext cx="2445901" cy="31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348" y="2505350"/>
            <a:ext cx="2302076" cy="31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1"/>
          <p:cNvCxnSpPr>
            <a:stCxn id="140" idx="3"/>
            <a:endCxn id="141" idx="1"/>
          </p:cNvCxnSpPr>
          <p:nvPr/>
        </p:nvCxnSpPr>
        <p:spPr>
          <a:xfrm>
            <a:off x="3578876" y="2664212"/>
            <a:ext cx="132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3" name="Google Shape;14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9375" y="3535275"/>
            <a:ext cx="1815676" cy="3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99375" y="3942088"/>
            <a:ext cx="2859350" cy="2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99378" y="4244988"/>
            <a:ext cx="1456971" cy="3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