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Inter"/>
      <p:regular r:id="rId42"/>
      <p:bold r:id="rId43"/>
    </p:embeddedFont>
    <p:embeddedFont>
      <p:font typeface="Inter Medium"/>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Inter-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InterMedium-regular.fntdata"/><Relationship Id="rId21" Type="http://schemas.openxmlformats.org/officeDocument/2006/relationships/slide" Target="slides/slide16.xml"/><Relationship Id="rId43" Type="http://schemas.openxmlformats.org/officeDocument/2006/relationships/font" Target="fonts/Inter-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Inter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97aa1099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e97aa109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97aa1099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97aa1099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97aa1099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97aa1099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97aa10997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97aa1099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97aa1099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97aa1099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97aa1099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97aa1099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97aa1099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97aa1099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97aa10997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97aa1099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97aa1099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97aa1099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e97aa1099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e97aa1099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97aa10997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97aa10997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e97aa1099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e97aa1099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97aa10997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e97aa10997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97aa1099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97aa1099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e97aa10997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e97aa10997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97aa10997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97aa10997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e97aa10997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e97aa1099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e97aa10997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e97aa10997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97aa10997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e97aa10997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e97aa10997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e97aa10997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e97aa1099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e97aa1099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e97aa10997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97aa10997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97aa1099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97aa1099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97aa1099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97aa1099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e97aa1099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e97aa1099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e97aa10997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e97aa10997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e97aa10997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e97aa1099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e97aa10997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e97aa10997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97aa10997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e97aa10997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e97aa10997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97aa10997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97aa1099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97aa1099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97aa1099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97aa1099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97aa1099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97aa1099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97aa1099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97aa1099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97aa1099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97aa1099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97aa1099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97aa1099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15.png"/><Relationship Id="rId6" Type="http://schemas.openxmlformats.org/officeDocument/2006/relationships/image" Target="../media/image26.png"/><Relationship Id="rId7" Type="http://schemas.openxmlformats.org/officeDocument/2006/relationships/image" Target="../media/image7.png"/><Relationship Id="rId8"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4.png"/><Relationship Id="rId4" Type="http://schemas.openxmlformats.org/officeDocument/2006/relationships/image" Target="../media/image17.png"/><Relationship Id="rId5"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41.png"/><Relationship Id="rId5" Type="http://schemas.openxmlformats.org/officeDocument/2006/relationships/image" Target="../media/image38.png"/><Relationship Id="rId6"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39.png"/><Relationship Id="rId5"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4400">
                <a:latin typeface="Inter Medium"/>
                <a:ea typeface="Inter Medium"/>
                <a:cs typeface="Inter Medium"/>
                <a:sym typeface="Inter Medium"/>
              </a:rPr>
              <a:t>Autómatas</a:t>
            </a:r>
            <a:r>
              <a:rPr lang="es" sz="4400">
                <a:latin typeface="Inter Medium"/>
                <a:ea typeface="Inter Medium"/>
                <a:cs typeface="Inter Medium"/>
                <a:sym typeface="Inter Medium"/>
              </a:rPr>
              <a:t> de pila</a:t>
            </a:r>
            <a:endParaRPr sz="4400">
              <a:latin typeface="Inter Medium"/>
              <a:ea typeface="Inter Medium"/>
              <a:cs typeface="Inter Medium"/>
              <a:sym typeface="Inter Medium"/>
            </a:endParaRPr>
          </a:p>
        </p:txBody>
      </p:sp>
      <p:sp>
        <p:nvSpPr>
          <p:cNvPr id="55" name="Google Shape;55;p13"/>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56" name="Google Shape;56;p13"/>
          <p:cNvSpPr txBox="1"/>
          <p:nvPr/>
        </p:nvSpPr>
        <p:spPr>
          <a:xfrm>
            <a:off x="6545100" y="4818125"/>
            <a:ext cx="25989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Inter Medium"/>
                <a:ea typeface="Inter Medium"/>
                <a:cs typeface="Inter Medium"/>
                <a:sym typeface="Inter Medium"/>
              </a:rPr>
              <a:t>Emanuel Alvaredo, Federico Lochbaum</a:t>
            </a:r>
            <a:endParaRPr sz="1000">
              <a:latin typeface="Inter Medium"/>
              <a:ea typeface="Inter Medium"/>
              <a:cs typeface="Inter Medium"/>
              <a:sym typeface="Inter Medium"/>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145" name="Google Shape;14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1200"/>
              </a:spcAft>
              <a:buNone/>
            </a:pPr>
            <a:r>
              <a:t/>
            </a:r>
            <a:endParaRPr sz="1200">
              <a:solidFill>
                <a:schemeClr val="dk1"/>
              </a:solidFill>
              <a:latin typeface="Inter Medium"/>
              <a:ea typeface="Inter Medium"/>
              <a:cs typeface="Inter Medium"/>
              <a:sym typeface="Inter Medium"/>
            </a:endParaRPr>
          </a:p>
        </p:txBody>
      </p:sp>
      <p:sp>
        <p:nvSpPr>
          <p:cNvPr id="146" name="Google Shape;146;p22"/>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147" name="Google Shape;147;p22"/>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148" name="Google Shape;14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49" name="Google Shape;149;p22"/>
          <p:cNvPicPr preferRelativeResize="0"/>
          <p:nvPr/>
        </p:nvPicPr>
        <p:blipFill>
          <a:blip r:embed="rId3">
            <a:alphaModFix/>
          </a:blip>
          <a:stretch>
            <a:fillRect/>
          </a:stretch>
        </p:blipFill>
        <p:spPr>
          <a:xfrm>
            <a:off x="2018184" y="1128425"/>
            <a:ext cx="5107624" cy="352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155" name="Google Shape;15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1200"/>
              </a:spcAft>
              <a:buNone/>
            </a:pPr>
            <a:r>
              <a:t/>
            </a:r>
            <a:endParaRPr sz="1200">
              <a:solidFill>
                <a:schemeClr val="dk1"/>
              </a:solidFill>
              <a:latin typeface="Inter Medium"/>
              <a:ea typeface="Inter Medium"/>
              <a:cs typeface="Inter Medium"/>
              <a:sym typeface="Inter Medium"/>
            </a:endParaRPr>
          </a:p>
        </p:txBody>
      </p:sp>
      <p:sp>
        <p:nvSpPr>
          <p:cNvPr id="156" name="Google Shape;156;p23"/>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157" name="Google Shape;157;p23"/>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158" name="Google Shape;15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59" name="Google Shape;159;p23"/>
          <p:cNvPicPr preferRelativeResize="0"/>
          <p:nvPr/>
        </p:nvPicPr>
        <p:blipFill>
          <a:blip r:embed="rId3">
            <a:alphaModFix/>
          </a:blip>
          <a:stretch>
            <a:fillRect/>
          </a:stretch>
        </p:blipFill>
        <p:spPr>
          <a:xfrm>
            <a:off x="1829230" y="1068788"/>
            <a:ext cx="5485533" cy="3733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165" name="Google Shape;16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 sz="1400">
                <a:solidFill>
                  <a:schemeClr val="dk1"/>
                </a:solidFill>
                <a:latin typeface="Inter"/>
                <a:ea typeface="Inter"/>
                <a:cs typeface="Inter"/>
                <a:sym typeface="Inter"/>
              </a:rPr>
              <a:t>Notar que los autómatas de pila son NO </a:t>
            </a:r>
            <a:r>
              <a:rPr b="1" lang="es" sz="1400">
                <a:solidFill>
                  <a:schemeClr val="dk1"/>
                </a:solidFill>
                <a:latin typeface="Inter"/>
                <a:ea typeface="Inter"/>
                <a:cs typeface="Inter"/>
                <a:sym typeface="Inter"/>
              </a:rPr>
              <a:t>deterministas</a:t>
            </a:r>
            <a:endParaRPr b="1" sz="14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1200"/>
              </a:spcAft>
              <a:buNone/>
            </a:pPr>
            <a:r>
              <a:t/>
            </a:r>
            <a:endParaRPr sz="1200">
              <a:solidFill>
                <a:schemeClr val="dk1"/>
              </a:solidFill>
              <a:latin typeface="Inter Medium"/>
              <a:ea typeface="Inter Medium"/>
              <a:cs typeface="Inter Medium"/>
              <a:sym typeface="Inter Medium"/>
            </a:endParaRPr>
          </a:p>
        </p:txBody>
      </p:sp>
      <p:sp>
        <p:nvSpPr>
          <p:cNvPr id="166" name="Google Shape;166;p24"/>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167" name="Google Shape;167;p24"/>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168" name="Google Shape;16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69" name="Google Shape;169;p24"/>
          <p:cNvPicPr preferRelativeResize="0"/>
          <p:nvPr/>
        </p:nvPicPr>
        <p:blipFill>
          <a:blip r:embed="rId3">
            <a:alphaModFix/>
          </a:blip>
          <a:stretch>
            <a:fillRect/>
          </a:stretch>
        </p:blipFill>
        <p:spPr>
          <a:xfrm>
            <a:off x="1414463" y="1600525"/>
            <a:ext cx="6315075" cy="258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Un ejemplo de AP</a:t>
            </a:r>
            <a:endParaRPr>
              <a:latin typeface="Inter Medium"/>
              <a:ea typeface="Inter Medium"/>
              <a:cs typeface="Inter Medium"/>
              <a:sym typeface="Inter Medium"/>
            </a:endParaRPr>
          </a:p>
        </p:txBody>
      </p:sp>
      <p:sp>
        <p:nvSpPr>
          <p:cNvPr id="175" name="Google Shape;17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t/>
            </a:r>
            <a:endParaRPr sz="1200">
              <a:solidFill>
                <a:schemeClr val="dk1"/>
              </a:solidFill>
              <a:latin typeface="Inter Medium"/>
              <a:ea typeface="Inter Medium"/>
              <a:cs typeface="Inter Medium"/>
              <a:sym typeface="Inter Medium"/>
            </a:endParaRPr>
          </a:p>
        </p:txBody>
      </p:sp>
      <p:sp>
        <p:nvSpPr>
          <p:cNvPr id="176" name="Google Shape;176;p25"/>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177" name="Google Shape;177;p25"/>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178" name="Google Shape;17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79" name="Google Shape;179;p25"/>
          <p:cNvPicPr preferRelativeResize="0"/>
          <p:nvPr/>
        </p:nvPicPr>
        <p:blipFill>
          <a:blip r:embed="rId3">
            <a:alphaModFix/>
          </a:blip>
          <a:stretch>
            <a:fillRect/>
          </a:stretch>
        </p:blipFill>
        <p:spPr>
          <a:xfrm>
            <a:off x="2485675" y="1233963"/>
            <a:ext cx="4172651" cy="960675"/>
          </a:xfrm>
          <a:prstGeom prst="rect">
            <a:avLst/>
          </a:prstGeom>
          <a:noFill/>
          <a:ln>
            <a:noFill/>
          </a:ln>
        </p:spPr>
      </p:pic>
      <p:pic>
        <p:nvPicPr>
          <p:cNvPr id="180" name="Google Shape;180;p25"/>
          <p:cNvPicPr preferRelativeResize="0"/>
          <p:nvPr/>
        </p:nvPicPr>
        <p:blipFill>
          <a:blip r:embed="rId4">
            <a:alphaModFix/>
          </a:blip>
          <a:stretch>
            <a:fillRect/>
          </a:stretch>
        </p:blipFill>
        <p:spPr>
          <a:xfrm>
            <a:off x="6095785" y="1233969"/>
            <a:ext cx="1681790" cy="28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Un ejemplo de AP</a:t>
            </a:r>
            <a:endParaRPr>
              <a:latin typeface="Inter Medium"/>
              <a:ea typeface="Inter Medium"/>
              <a:cs typeface="Inter Medium"/>
              <a:sym typeface="Inter Medium"/>
            </a:endParaRPr>
          </a:p>
        </p:txBody>
      </p:sp>
      <p:sp>
        <p:nvSpPr>
          <p:cNvPr id="186" name="Google Shape;18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t/>
            </a:r>
            <a:endParaRPr sz="1200">
              <a:solidFill>
                <a:schemeClr val="dk1"/>
              </a:solidFill>
              <a:latin typeface="Inter Medium"/>
              <a:ea typeface="Inter Medium"/>
              <a:cs typeface="Inter Medium"/>
              <a:sym typeface="Inter Medium"/>
            </a:endParaRPr>
          </a:p>
        </p:txBody>
      </p:sp>
      <p:sp>
        <p:nvSpPr>
          <p:cNvPr id="187" name="Google Shape;187;p26"/>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188" name="Google Shape;188;p26"/>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189" name="Google Shape;18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90" name="Google Shape;190;p26"/>
          <p:cNvPicPr preferRelativeResize="0"/>
          <p:nvPr/>
        </p:nvPicPr>
        <p:blipFill>
          <a:blip r:embed="rId3">
            <a:alphaModFix/>
          </a:blip>
          <a:stretch>
            <a:fillRect/>
          </a:stretch>
        </p:blipFill>
        <p:spPr>
          <a:xfrm>
            <a:off x="2485675" y="1233963"/>
            <a:ext cx="4172651" cy="960675"/>
          </a:xfrm>
          <a:prstGeom prst="rect">
            <a:avLst/>
          </a:prstGeom>
          <a:noFill/>
          <a:ln>
            <a:noFill/>
          </a:ln>
        </p:spPr>
      </p:pic>
      <p:pic>
        <p:nvPicPr>
          <p:cNvPr id="191" name="Google Shape;191;p26"/>
          <p:cNvPicPr preferRelativeResize="0"/>
          <p:nvPr/>
        </p:nvPicPr>
        <p:blipFill>
          <a:blip r:embed="rId4">
            <a:alphaModFix/>
          </a:blip>
          <a:stretch>
            <a:fillRect/>
          </a:stretch>
        </p:blipFill>
        <p:spPr>
          <a:xfrm>
            <a:off x="6095785" y="1233969"/>
            <a:ext cx="1681790" cy="289800"/>
          </a:xfrm>
          <a:prstGeom prst="rect">
            <a:avLst/>
          </a:prstGeom>
          <a:noFill/>
          <a:ln>
            <a:noFill/>
          </a:ln>
        </p:spPr>
      </p:pic>
      <p:pic>
        <p:nvPicPr>
          <p:cNvPr id="192" name="Google Shape;192;p26"/>
          <p:cNvPicPr preferRelativeResize="0"/>
          <p:nvPr/>
        </p:nvPicPr>
        <p:blipFill>
          <a:blip r:embed="rId5">
            <a:alphaModFix/>
          </a:blip>
          <a:stretch>
            <a:fillRect/>
          </a:stretch>
        </p:blipFill>
        <p:spPr>
          <a:xfrm>
            <a:off x="2594294" y="2410882"/>
            <a:ext cx="3955414" cy="21579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Ejecución</a:t>
            </a:r>
            <a:endParaRPr>
              <a:latin typeface="Inter Medium"/>
              <a:ea typeface="Inter Medium"/>
              <a:cs typeface="Inter Medium"/>
              <a:sym typeface="Inter Medium"/>
            </a:endParaRPr>
          </a:p>
        </p:txBody>
      </p:sp>
      <p:sp>
        <p:nvSpPr>
          <p:cNvPr id="198" name="Google Shape;19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t/>
            </a:r>
            <a:endParaRPr sz="1200">
              <a:solidFill>
                <a:schemeClr val="dk1"/>
              </a:solidFill>
              <a:latin typeface="Inter Medium"/>
              <a:ea typeface="Inter Medium"/>
              <a:cs typeface="Inter Medium"/>
              <a:sym typeface="Inter Medium"/>
            </a:endParaRPr>
          </a:p>
        </p:txBody>
      </p:sp>
      <p:sp>
        <p:nvSpPr>
          <p:cNvPr id="199" name="Google Shape;199;p27"/>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200" name="Google Shape;200;p27"/>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201" name="Google Shape;20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02" name="Google Shape;202;p27"/>
          <p:cNvPicPr preferRelativeResize="0"/>
          <p:nvPr/>
        </p:nvPicPr>
        <p:blipFill>
          <a:blip r:embed="rId3">
            <a:alphaModFix/>
          </a:blip>
          <a:stretch>
            <a:fillRect/>
          </a:stretch>
        </p:blipFill>
        <p:spPr>
          <a:xfrm>
            <a:off x="192976" y="1017739"/>
            <a:ext cx="2803051" cy="1797300"/>
          </a:xfrm>
          <a:prstGeom prst="rect">
            <a:avLst/>
          </a:prstGeom>
          <a:noFill/>
          <a:ln>
            <a:noFill/>
          </a:ln>
        </p:spPr>
      </p:pic>
      <p:pic>
        <p:nvPicPr>
          <p:cNvPr id="203" name="Google Shape;203;p27"/>
          <p:cNvPicPr preferRelativeResize="0"/>
          <p:nvPr/>
        </p:nvPicPr>
        <p:blipFill>
          <a:blip r:embed="rId4">
            <a:alphaModFix/>
          </a:blip>
          <a:stretch>
            <a:fillRect/>
          </a:stretch>
        </p:blipFill>
        <p:spPr>
          <a:xfrm>
            <a:off x="3188993" y="875080"/>
            <a:ext cx="2803050" cy="1939975"/>
          </a:xfrm>
          <a:prstGeom prst="rect">
            <a:avLst/>
          </a:prstGeom>
          <a:noFill/>
          <a:ln>
            <a:noFill/>
          </a:ln>
        </p:spPr>
      </p:pic>
      <p:pic>
        <p:nvPicPr>
          <p:cNvPr id="204" name="Google Shape;204;p27"/>
          <p:cNvPicPr preferRelativeResize="0"/>
          <p:nvPr/>
        </p:nvPicPr>
        <p:blipFill>
          <a:blip r:embed="rId5">
            <a:alphaModFix/>
          </a:blip>
          <a:stretch>
            <a:fillRect/>
          </a:stretch>
        </p:blipFill>
        <p:spPr>
          <a:xfrm>
            <a:off x="6218092" y="875080"/>
            <a:ext cx="2803050" cy="1939975"/>
          </a:xfrm>
          <a:prstGeom prst="rect">
            <a:avLst/>
          </a:prstGeom>
          <a:noFill/>
          <a:ln>
            <a:noFill/>
          </a:ln>
        </p:spPr>
      </p:pic>
      <p:pic>
        <p:nvPicPr>
          <p:cNvPr id="205" name="Google Shape;205;p27"/>
          <p:cNvPicPr preferRelativeResize="0"/>
          <p:nvPr/>
        </p:nvPicPr>
        <p:blipFill>
          <a:blip r:embed="rId6">
            <a:alphaModFix/>
          </a:blip>
          <a:stretch>
            <a:fillRect/>
          </a:stretch>
        </p:blipFill>
        <p:spPr>
          <a:xfrm>
            <a:off x="296047" y="2891174"/>
            <a:ext cx="2596901" cy="1797299"/>
          </a:xfrm>
          <a:prstGeom prst="rect">
            <a:avLst/>
          </a:prstGeom>
          <a:noFill/>
          <a:ln>
            <a:noFill/>
          </a:ln>
        </p:spPr>
      </p:pic>
      <p:pic>
        <p:nvPicPr>
          <p:cNvPr id="206" name="Google Shape;206;p27"/>
          <p:cNvPicPr preferRelativeResize="0"/>
          <p:nvPr/>
        </p:nvPicPr>
        <p:blipFill>
          <a:blip r:embed="rId7">
            <a:alphaModFix/>
          </a:blip>
          <a:stretch>
            <a:fillRect/>
          </a:stretch>
        </p:blipFill>
        <p:spPr>
          <a:xfrm>
            <a:off x="3273549" y="2891176"/>
            <a:ext cx="2596900" cy="1797297"/>
          </a:xfrm>
          <a:prstGeom prst="rect">
            <a:avLst/>
          </a:prstGeom>
          <a:noFill/>
          <a:ln>
            <a:noFill/>
          </a:ln>
        </p:spPr>
      </p:pic>
      <p:pic>
        <p:nvPicPr>
          <p:cNvPr id="207" name="Google Shape;207;p27"/>
          <p:cNvPicPr preferRelativeResize="0"/>
          <p:nvPr/>
        </p:nvPicPr>
        <p:blipFill>
          <a:blip r:embed="rId8">
            <a:alphaModFix/>
          </a:blip>
          <a:stretch>
            <a:fillRect/>
          </a:stretch>
        </p:blipFill>
        <p:spPr>
          <a:xfrm>
            <a:off x="6321174" y="2891174"/>
            <a:ext cx="2596900" cy="1797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Ejecución</a:t>
            </a:r>
            <a:endParaRPr>
              <a:latin typeface="Inter Medium"/>
              <a:ea typeface="Inter Medium"/>
              <a:cs typeface="Inter Medium"/>
              <a:sym typeface="Inter Medium"/>
            </a:endParaRPr>
          </a:p>
        </p:txBody>
      </p:sp>
      <p:sp>
        <p:nvSpPr>
          <p:cNvPr id="213" name="Google Shape;21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1200"/>
              </a:spcAft>
              <a:buNone/>
            </a:pPr>
            <a:r>
              <a:t/>
            </a:r>
            <a:endParaRPr b="1" sz="1200">
              <a:solidFill>
                <a:schemeClr val="dk1"/>
              </a:solidFill>
              <a:latin typeface="Inter"/>
              <a:ea typeface="Inter"/>
              <a:cs typeface="Inter"/>
              <a:sym typeface="Inter"/>
            </a:endParaRPr>
          </a:p>
        </p:txBody>
      </p:sp>
      <p:sp>
        <p:nvSpPr>
          <p:cNvPr id="214" name="Google Shape;214;p28"/>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215" name="Google Shape;215;p28"/>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216" name="Google Shape;21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17" name="Google Shape;217;p28"/>
          <p:cNvPicPr preferRelativeResize="0"/>
          <p:nvPr/>
        </p:nvPicPr>
        <p:blipFill>
          <a:blip r:embed="rId3">
            <a:alphaModFix/>
          </a:blip>
          <a:stretch>
            <a:fillRect/>
          </a:stretch>
        </p:blipFill>
        <p:spPr>
          <a:xfrm>
            <a:off x="541525" y="1152487"/>
            <a:ext cx="2445901" cy="1692793"/>
          </a:xfrm>
          <a:prstGeom prst="rect">
            <a:avLst/>
          </a:prstGeom>
          <a:noFill/>
          <a:ln>
            <a:noFill/>
          </a:ln>
        </p:spPr>
      </p:pic>
      <p:pic>
        <p:nvPicPr>
          <p:cNvPr id="218" name="Google Shape;218;p28"/>
          <p:cNvPicPr preferRelativeResize="0"/>
          <p:nvPr/>
        </p:nvPicPr>
        <p:blipFill>
          <a:blip r:embed="rId4">
            <a:alphaModFix/>
          </a:blip>
          <a:stretch>
            <a:fillRect/>
          </a:stretch>
        </p:blipFill>
        <p:spPr>
          <a:xfrm>
            <a:off x="3349050" y="1152475"/>
            <a:ext cx="2445901" cy="1692793"/>
          </a:xfrm>
          <a:prstGeom prst="rect">
            <a:avLst/>
          </a:prstGeom>
          <a:noFill/>
          <a:ln>
            <a:noFill/>
          </a:ln>
        </p:spPr>
      </p:pic>
      <p:pic>
        <p:nvPicPr>
          <p:cNvPr id="219" name="Google Shape;219;p28"/>
          <p:cNvPicPr preferRelativeResize="0"/>
          <p:nvPr/>
        </p:nvPicPr>
        <p:blipFill>
          <a:blip r:embed="rId5">
            <a:alphaModFix/>
          </a:blip>
          <a:stretch>
            <a:fillRect/>
          </a:stretch>
        </p:blipFill>
        <p:spPr>
          <a:xfrm>
            <a:off x="6156573" y="1152481"/>
            <a:ext cx="2445901" cy="16927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Aceptación y rechazo</a:t>
            </a:r>
            <a:endParaRPr>
              <a:latin typeface="Inter Medium"/>
              <a:ea typeface="Inter Medium"/>
              <a:cs typeface="Inter Medium"/>
              <a:sym typeface="Inter Medium"/>
            </a:endParaRPr>
          </a:p>
        </p:txBody>
      </p:sp>
      <p:sp>
        <p:nvSpPr>
          <p:cNvPr id="225" name="Google Shape;22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sz="1200">
                <a:solidFill>
                  <a:schemeClr val="dk1"/>
                </a:solidFill>
                <a:latin typeface="Inter Medium"/>
                <a:ea typeface="Inter Medium"/>
                <a:cs typeface="Inter Medium"/>
                <a:sym typeface="Inter Medium"/>
              </a:rPr>
              <a:t>Una cadena es aceptada si existe una computación tal que:</a:t>
            </a:r>
            <a:endParaRPr sz="1200">
              <a:solidFill>
                <a:schemeClr val="dk1"/>
              </a:solidFill>
              <a:latin typeface="Inter Medium"/>
              <a:ea typeface="Inter Medium"/>
              <a:cs typeface="Inter Medium"/>
              <a:sym typeface="Inter Medium"/>
            </a:endParaRPr>
          </a:p>
          <a:p>
            <a:pPr indent="-304800" lvl="0" marL="457200" rtl="0" algn="l">
              <a:lnSpc>
                <a:spcPct val="150000"/>
              </a:lnSpc>
              <a:spcBef>
                <a:spcPts val="1200"/>
              </a:spcBef>
              <a:spcAft>
                <a:spcPts val="0"/>
              </a:spcAft>
              <a:buClr>
                <a:schemeClr val="dk1"/>
              </a:buClr>
              <a:buSzPts val="1200"/>
              <a:buFont typeface="Inter Medium"/>
              <a:buChar char="●"/>
            </a:pPr>
            <a:r>
              <a:rPr lang="es" sz="1200">
                <a:solidFill>
                  <a:schemeClr val="dk1"/>
                </a:solidFill>
                <a:latin typeface="Inter Medium"/>
                <a:ea typeface="Inter Medium"/>
                <a:cs typeface="Inter Medium"/>
                <a:sym typeface="Inter Medium"/>
              </a:rPr>
              <a:t>Todo el input es consumido</a:t>
            </a:r>
            <a:endParaRPr sz="1200">
              <a:solidFill>
                <a:schemeClr val="dk1"/>
              </a:solidFill>
              <a:latin typeface="Inter Medium"/>
              <a:ea typeface="Inter Medium"/>
              <a:cs typeface="Inter Medium"/>
              <a:sym typeface="Inter Medium"/>
            </a:endParaRPr>
          </a:p>
          <a:p>
            <a:pPr indent="-304800" lvl="0" marL="457200" rtl="0" algn="l">
              <a:lnSpc>
                <a:spcPct val="150000"/>
              </a:lnSpc>
              <a:spcBef>
                <a:spcPts val="0"/>
              </a:spcBef>
              <a:spcAft>
                <a:spcPts val="0"/>
              </a:spcAft>
              <a:buClr>
                <a:schemeClr val="dk1"/>
              </a:buClr>
              <a:buSzPts val="1200"/>
              <a:buFont typeface="Inter Medium"/>
              <a:buChar char="●"/>
            </a:pPr>
            <a:r>
              <a:rPr lang="es" sz="1200">
                <a:solidFill>
                  <a:schemeClr val="dk1"/>
                </a:solidFill>
                <a:latin typeface="Inter Medium"/>
                <a:ea typeface="Inter Medium"/>
                <a:cs typeface="Inter Medium"/>
                <a:sym typeface="Inter Medium"/>
              </a:rPr>
              <a:t>El último estado es un estado final</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Clr>
                <a:schemeClr val="dk1"/>
              </a:buClr>
              <a:buSzPts val="1100"/>
              <a:buFont typeface="Arial"/>
              <a:buNone/>
            </a:pPr>
            <a:r>
              <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rPr b="1" lang="es" sz="1200">
                <a:solidFill>
                  <a:schemeClr val="dk1"/>
                </a:solidFill>
                <a:latin typeface="Inter"/>
                <a:ea typeface="Inter"/>
                <a:cs typeface="Inter"/>
                <a:sym typeface="Inter"/>
              </a:rPr>
              <a:t>Nota: </a:t>
            </a:r>
            <a:r>
              <a:rPr lang="es" sz="1200">
                <a:solidFill>
                  <a:schemeClr val="dk1"/>
                </a:solidFill>
                <a:latin typeface="Inter Medium"/>
                <a:ea typeface="Inter Medium"/>
                <a:cs typeface="Inter Medium"/>
                <a:sym typeface="Inter Medium"/>
              </a:rPr>
              <a:t>No nos interesa el contenido de la pila si la computación termina</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1200"/>
              </a:spcAft>
              <a:buNone/>
            </a:pPr>
            <a:r>
              <a:rPr b="1" lang="es" sz="1200">
                <a:solidFill>
                  <a:schemeClr val="dk1"/>
                </a:solidFill>
                <a:latin typeface="Inter"/>
                <a:ea typeface="Inter"/>
                <a:cs typeface="Inter"/>
                <a:sym typeface="Inter"/>
              </a:rPr>
              <a:t>Así como la aceptación </a:t>
            </a:r>
            <a:r>
              <a:rPr b="1" lang="es" sz="1200">
                <a:solidFill>
                  <a:schemeClr val="dk1"/>
                </a:solidFill>
                <a:latin typeface="Inter"/>
                <a:ea typeface="Inter"/>
                <a:cs typeface="Inter"/>
                <a:sym typeface="Inter"/>
              </a:rPr>
              <a:t>funciona</a:t>
            </a:r>
            <a:r>
              <a:rPr b="1" lang="es" sz="1200">
                <a:solidFill>
                  <a:schemeClr val="dk1"/>
                </a:solidFill>
                <a:latin typeface="Inter"/>
                <a:ea typeface="Inter"/>
                <a:cs typeface="Inter"/>
                <a:sym typeface="Inter"/>
              </a:rPr>
              <a:t> igual que en los AFND, el rechazo de </a:t>
            </a:r>
            <a:r>
              <a:rPr b="1" lang="es" sz="1200">
                <a:solidFill>
                  <a:schemeClr val="dk1"/>
                </a:solidFill>
                <a:latin typeface="Inter"/>
                <a:ea typeface="Inter"/>
                <a:cs typeface="Inter"/>
                <a:sym typeface="Inter"/>
              </a:rPr>
              <a:t>una</a:t>
            </a:r>
            <a:r>
              <a:rPr b="1" lang="es" sz="1200">
                <a:solidFill>
                  <a:schemeClr val="dk1"/>
                </a:solidFill>
                <a:latin typeface="Inter"/>
                <a:ea typeface="Inter"/>
                <a:cs typeface="Inter"/>
                <a:sym typeface="Inter"/>
              </a:rPr>
              <a:t> cadena se </a:t>
            </a:r>
            <a:r>
              <a:rPr b="1" lang="es" sz="1200">
                <a:solidFill>
                  <a:schemeClr val="dk1"/>
                </a:solidFill>
                <a:latin typeface="Inter"/>
                <a:ea typeface="Inter"/>
                <a:cs typeface="Inter"/>
                <a:sym typeface="Inter"/>
              </a:rPr>
              <a:t>considera</a:t>
            </a:r>
            <a:r>
              <a:rPr b="1" lang="es" sz="1200">
                <a:solidFill>
                  <a:schemeClr val="dk1"/>
                </a:solidFill>
                <a:latin typeface="Inter"/>
                <a:ea typeface="Inter"/>
                <a:cs typeface="Inter"/>
                <a:sym typeface="Inter"/>
              </a:rPr>
              <a:t> de la misma manera, </a:t>
            </a:r>
            <a:r>
              <a:rPr b="1" lang="es" sz="1200">
                <a:solidFill>
                  <a:schemeClr val="dk1"/>
                </a:solidFill>
                <a:latin typeface="Inter"/>
                <a:ea typeface="Inter"/>
                <a:cs typeface="Inter"/>
                <a:sym typeface="Inter"/>
              </a:rPr>
              <a:t>es</a:t>
            </a:r>
            <a:r>
              <a:rPr b="1" lang="es" sz="1200">
                <a:solidFill>
                  <a:schemeClr val="dk1"/>
                </a:solidFill>
                <a:latin typeface="Inter"/>
                <a:ea typeface="Inter"/>
                <a:cs typeface="Inter"/>
                <a:sym typeface="Inter"/>
              </a:rPr>
              <a:t> decir, que no existe una computación que la acepte</a:t>
            </a:r>
            <a:endParaRPr b="1" sz="1200">
              <a:solidFill>
                <a:schemeClr val="dk1"/>
              </a:solidFill>
              <a:latin typeface="Inter"/>
              <a:ea typeface="Inter"/>
              <a:cs typeface="Inter"/>
              <a:sym typeface="Inter"/>
            </a:endParaRPr>
          </a:p>
        </p:txBody>
      </p:sp>
      <p:sp>
        <p:nvSpPr>
          <p:cNvPr id="226" name="Google Shape;226;p29"/>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227" name="Google Shape;227;p29"/>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228" name="Google Shape;22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Otro ejemplo</a:t>
            </a:r>
            <a:endParaRPr>
              <a:latin typeface="Inter Medium"/>
              <a:ea typeface="Inter Medium"/>
              <a:cs typeface="Inter Medium"/>
              <a:sym typeface="Inter Medium"/>
            </a:endParaRPr>
          </a:p>
        </p:txBody>
      </p:sp>
      <p:sp>
        <p:nvSpPr>
          <p:cNvPr id="234" name="Google Shape;23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t/>
            </a:r>
            <a:endParaRPr b="1" sz="1200">
              <a:solidFill>
                <a:schemeClr val="dk1"/>
              </a:solidFill>
              <a:latin typeface="Inter"/>
              <a:ea typeface="Inter"/>
              <a:cs typeface="Inter"/>
              <a:sym typeface="Inter"/>
            </a:endParaRPr>
          </a:p>
        </p:txBody>
      </p:sp>
      <p:sp>
        <p:nvSpPr>
          <p:cNvPr id="235" name="Google Shape;235;p30"/>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236" name="Google Shape;236;p30"/>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237" name="Google Shape;23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38" name="Google Shape;238;p30"/>
          <p:cNvPicPr preferRelativeResize="0"/>
          <p:nvPr/>
        </p:nvPicPr>
        <p:blipFill>
          <a:blip r:embed="rId3">
            <a:alphaModFix/>
          </a:blip>
          <a:stretch>
            <a:fillRect/>
          </a:stretch>
        </p:blipFill>
        <p:spPr>
          <a:xfrm>
            <a:off x="2333887" y="1260213"/>
            <a:ext cx="4476215" cy="3261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Simplificación</a:t>
            </a:r>
            <a:r>
              <a:rPr lang="es">
                <a:latin typeface="Inter Medium"/>
                <a:ea typeface="Inter Medium"/>
                <a:cs typeface="Inter Medium"/>
                <a:sym typeface="Inter Medium"/>
              </a:rPr>
              <a:t>: Pushing &amp; Popping strings</a:t>
            </a:r>
            <a:endParaRPr>
              <a:latin typeface="Inter Medium"/>
              <a:ea typeface="Inter Medium"/>
              <a:cs typeface="Inter Medium"/>
              <a:sym typeface="Inter Medium"/>
            </a:endParaRPr>
          </a:p>
        </p:txBody>
      </p:sp>
      <p:sp>
        <p:nvSpPr>
          <p:cNvPr id="244" name="Google Shape;24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 sz="1200">
                <a:solidFill>
                  <a:schemeClr val="dk1"/>
                </a:solidFill>
                <a:latin typeface="Inter"/>
                <a:ea typeface="Inter"/>
                <a:cs typeface="Inter"/>
                <a:sym typeface="Inter"/>
              </a:rPr>
              <a:t>Símbolo</a:t>
            </a:r>
            <a:r>
              <a:rPr b="1" lang="es" sz="1200">
                <a:solidFill>
                  <a:schemeClr val="dk1"/>
                </a:solidFill>
                <a:latin typeface="Inter"/>
                <a:ea typeface="Inter"/>
                <a:cs typeface="Inter"/>
                <a:sym typeface="Inter"/>
              </a:rPr>
              <a:t> actual del input				    Pop string		Push string</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457200" lvl="0" marL="137160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2286000" rtl="0" algn="l">
              <a:lnSpc>
                <a:spcPct val="100000"/>
              </a:lnSpc>
              <a:spcBef>
                <a:spcPts val="1200"/>
              </a:spcBef>
              <a:spcAft>
                <a:spcPts val="1200"/>
              </a:spcAft>
              <a:buNone/>
            </a:pPr>
            <a:r>
              <a:rPr b="1" lang="es" sz="1200">
                <a:solidFill>
                  <a:schemeClr val="dk1"/>
                </a:solidFill>
                <a:latin typeface="Inter"/>
                <a:ea typeface="Inter"/>
                <a:cs typeface="Inter"/>
                <a:sym typeface="Inter"/>
              </a:rPr>
              <a:t>Ejemplo</a:t>
            </a:r>
            <a:endParaRPr b="1" sz="1200">
              <a:solidFill>
                <a:schemeClr val="dk1"/>
              </a:solidFill>
              <a:latin typeface="Inter"/>
              <a:ea typeface="Inter"/>
              <a:cs typeface="Inter"/>
              <a:sym typeface="Inter"/>
            </a:endParaRPr>
          </a:p>
        </p:txBody>
      </p:sp>
      <p:sp>
        <p:nvSpPr>
          <p:cNvPr id="245" name="Google Shape;245;p31"/>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246" name="Google Shape;246;p31"/>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247" name="Google Shape;24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48" name="Google Shape;248;p31"/>
          <p:cNvPicPr preferRelativeResize="0"/>
          <p:nvPr/>
        </p:nvPicPr>
        <p:blipFill>
          <a:blip r:embed="rId3">
            <a:alphaModFix/>
          </a:blip>
          <a:stretch>
            <a:fillRect/>
          </a:stretch>
        </p:blipFill>
        <p:spPr>
          <a:xfrm>
            <a:off x="3388145" y="1557349"/>
            <a:ext cx="2367730" cy="572700"/>
          </a:xfrm>
          <a:prstGeom prst="rect">
            <a:avLst/>
          </a:prstGeom>
          <a:noFill/>
          <a:ln>
            <a:noFill/>
          </a:ln>
        </p:spPr>
      </p:pic>
      <p:cxnSp>
        <p:nvCxnSpPr>
          <p:cNvPr id="249" name="Google Shape;249;p31"/>
          <p:cNvCxnSpPr/>
          <p:nvPr/>
        </p:nvCxnSpPr>
        <p:spPr>
          <a:xfrm>
            <a:off x="2325650" y="1299050"/>
            <a:ext cx="1577100" cy="3330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31"/>
          <p:cNvCxnSpPr/>
          <p:nvPr/>
        </p:nvCxnSpPr>
        <p:spPr>
          <a:xfrm>
            <a:off x="4243575" y="1417925"/>
            <a:ext cx="63300" cy="2139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31"/>
          <p:cNvCxnSpPr/>
          <p:nvPr/>
        </p:nvCxnSpPr>
        <p:spPr>
          <a:xfrm flipH="1">
            <a:off x="5123150" y="1465475"/>
            <a:ext cx="182400" cy="150600"/>
          </a:xfrm>
          <a:prstGeom prst="straightConnector1">
            <a:avLst/>
          </a:prstGeom>
          <a:noFill/>
          <a:ln cap="flat" cmpd="sng" w="9525">
            <a:solidFill>
              <a:schemeClr val="dk2"/>
            </a:solidFill>
            <a:prstDash val="solid"/>
            <a:round/>
            <a:headEnd len="med" w="med" type="none"/>
            <a:tailEnd len="med" w="med" type="triangle"/>
          </a:ln>
        </p:spPr>
      </p:cxnSp>
      <p:pic>
        <p:nvPicPr>
          <p:cNvPr id="252" name="Google Shape;252;p31"/>
          <p:cNvPicPr preferRelativeResize="0"/>
          <p:nvPr/>
        </p:nvPicPr>
        <p:blipFill>
          <a:blip r:embed="rId4">
            <a:alphaModFix/>
          </a:blip>
          <a:stretch>
            <a:fillRect/>
          </a:stretch>
        </p:blipFill>
        <p:spPr>
          <a:xfrm>
            <a:off x="3199888" y="2724325"/>
            <a:ext cx="2744226" cy="184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latin typeface="Inter Medium"/>
                <a:ea typeface="Inter Medium"/>
                <a:cs typeface="Inter Medium"/>
                <a:sym typeface="Inter Medium"/>
              </a:rPr>
              <a:t>Los </a:t>
            </a:r>
            <a:r>
              <a:rPr lang="es" sz="1400">
                <a:solidFill>
                  <a:schemeClr val="dk1"/>
                </a:solidFill>
                <a:latin typeface="Inter Medium"/>
                <a:ea typeface="Inter Medium"/>
                <a:cs typeface="Inter Medium"/>
                <a:sym typeface="Inter Medium"/>
              </a:rPr>
              <a:t>autómatas</a:t>
            </a:r>
            <a:r>
              <a:rPr lang="es" sz="1400">
                <a:solidFill>
                  <a:schemeClr val="dk1"/>
                </a:solidFill>
                <a:latin typeface="Inter Medium"/>
                <a:ea typeface="Inter Medium"/>
                <a:cs typeface="Inter Medium"/>
                <a:sym typeface="Inter Medium"/>
              </a:rPr>
              <a:t> de pila modelan programas con memoria restringida, es decir, una memoria con </a:t>
            </a:r>
            <a:r>
              <a:rPr lang="es" sz="1400">
                <a:solidFill>
                  <a:schemeClr val="dk1"/>
                </a:solidFill>
                <a:latin typeface="Inter Medium"/>
                <a:ea typeface="Inter Medium"/>
                <a:cs typeface="Inter Medium"/>
                <a:sym typeface="Inter Medium"/>
              </a:rPr>
              <a:t>estructura</a:t>
            </a:r>
            <a:r>
              <a:rPr lang="es" sz="1400">
                <a:solidFill>
                  <a:schemeClr val="dk1"/>
                </a:solidFill>
                <a:latin typeface="Inter Medium"/>
                <a:ea typeface="Inter Medium"/>
                <a:cs typeface="Inter Medium"/>
                <a:sym typeface="Inter Medium"/>
              </a:rPr>
              <a:t> de pila ( LIFO )</a:t>
            </a:r>
            <a:endParaRPr sz="1400">
              <a:solidFill>
                <a:schemeClr val="dk1"/>
              </a:solidFill>
              <a:latin typeface="Inter Medium"/>
              <a:ea typeface="Inter Medium"/>
              <a:cs typeface="Inter Medium"/>
              <a:sym typeface="Inter Medium"/>
            </a:endParaRPr>
          </a:p>
          <a:p>
            <a:pPr indent="0" lvl="0" marL="0" rtl="0" algn="l">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spcBef>
                <a:spcPts val="1200"/>
              </a:spcBef>
              <a:spcAft>
                <a:spcPts val="0"/>
              </a:spcAft>
              <a:buNone/>
            </a:pPr>
            <a:r>
              <a:rPr lang="es" sz="1200">
                <a:solidFill>
                  <a:schemeClr val="dk1"/>
                </a:solidFill>
                <a:latin typeface="Inter Medium"/>
                <a:ea typeface="Inter Medium"/>
                <a:cs typeface="Inter Medium"/>
                <a:sym typeface="Inter Medium"/>
              </a:rPr>
              <a:t>La idea va a ser extender los </a:t>
            </a:r>
            <a:r>
              <a:rPr lang="es" sz="1200">
                <a:solidFill>
                  <a:schemeClr val="dk1"/>
                </a:solidFill>
                <a:latin typeface="Inter Medium"/>
                <a:ea typeface="Inter Medium"/>
                <a:cs typeface="Inter Medium"/>
                <a:sym typeface="Inter Medium"/>
              </a:rPr>
              <a:t>autómatas</a:t>
            </a:r>
            <a:r>
              <a:rPr lang="es" sz="1200">
                <a:solidFill>
                  <a:schemeClr val="dk1"/>
                </a:solidFill>
                <a:latin typeface="Inter Medium"/>
                <a:ea typeface="Inter Medium"/>
                <a:cs typeface="Inter Medium"/>
                <a:sym typeface="Inter Medium"/>
              </a:rPr>
              <a:t> finitos ( que no eran capaces de “recordar” ) con una pila auxiliar</a:t>
            </a:r>
            <a:endParaRPr sz="1200">
              <a:solidFill>
                <a:schemeClr val="dk1"/>
              </a:solidFill>
              <a:latin typeface="Inter Medium"/>
              <a:ea typeface="Inter Medium"/>
              <a:cs typeface="Inter Medium"/>
              <a:sym typeface="Inter Medium"/>
            </a:endParaRPr>
          </a:p>
          <a:p>
            <a:pPr indent="0" lvl="0" marL="0" rtl="0" algn="l">
              <a:spcBef>
                <a:spcPts val="1200"/>
              </a:spcBef>
              <a:spcAft>
                <a:spcPts val="0"/>
              </a:spcAft>
              <a:buNone/>
            </a:pPr>
            <a:r>
              <a:t/>
            </a:r>
            <a:endParaRPr sz="1200">
              <a:solidFill>
                <a:schemeClr val="dk1"/>
              </a:solidFill>
              <a:latin typeface="Inter Medium"/>
              <a:ea typeface="Inter Medium"/>
              <a:cs typeface="Inter Medium"/>
              <a:sym typeface="Inter Medium"/>
            </a:endParaRPr>
          </a:p>
          <a:p>
            <a:pPr indent="0" lvl="0" marL="0" rtl="0" algn="l">
              <a:spcBef>
                <a:spcPts val="1200"/>
              </a:spcBef>
              <a:spcAft>
                <a:spcPts val="1200"/>
              </a:spcAft>
              <a:buNone/>
            </a:pPr>
            <a:r>
              <a:rPr lang="es" sz="1200">
                <a:solidFill>
                  <a:schemeClr val="dk1"/>
                </a:solidFill>
                <a:latin typeface="Inter Medium"/>
                <a:ea typeface="Inter Medium"/>
                <a:cs typeface="Inter Medium"/>
                <a:sym typeface="Inter Medium"/>
              </a:rPr>
              <a:t>Recordemos </a:t>
            </a:r>
            <a:r>
              <a:rPr b="1" lang="es" sz="1200">
                <a:solidFill>
                  <a:schemeClr val="dk1"/>
                </a:solidFill>
                <a:latin typeface="Inter"/>
                <a:ea typeface="Inter"/>
                <a:cs typeface="Inter"/>
                <a:sym typeface="Inter"/>
              </a:rPr>
              <a:t>L = a</a:t>
            </a:r>
            <a:r>
              <a:rPr b="1" baseline="30000" lang="es" sz="1200">
                <a:solidFill>
                  <a:schemeClr val="dk1"/>
                </a:solidFill>
                <a:latin typeface="Inter"/>
                <a:ea typeface="Inter"/>
                <a:cs typeface="Inter"/>
                <a:sym typeface="Inter"/>
              </a:rPr>
              <a:t>n</a:t>
            </a:r>
            <a:r>
              <a:rPr b="1" lang="es" sz="1200">
                <a:solidFill>
                  <a:schemeClr val="dk1"/>
                </a:solidFill>
                <a:latin typeface="Inter"/>
                <a:ea typeface="Inter"/>
                <a:cs typeface="Inter"/>
                <a:sym typeface="Inter"/>
              </a:rPr>
              <a:t>b</a:t>
            </a:r>
            <a:r>
              <a:rPr b="1" baseline="30000" lang="es" sz="1200">
                <a:solidFill>
                  <a:schemeClr val="dk1"/>
                </a:solidFill>
                <a:latin typeface="Inter"/>
                <a:ea typeface="Inter"/>
                <a:cs typeface="Inter"/>
                <a:sym typeface="Inter"/>
              </a:rPr>
              <a:t>n</a:t>
            </a:r>
            <a:r>
              <a:rPr lang="es" sz="1200">
                <a:solidFill>
                  <a:schemeClr val="dk1"/>
                </a:solidFill>
                <a:latin typeface="Inter Medium"/>
                <a:ea typeface="Inter Medium"/>
                <a:cs typeface="Inter Medium"/>
                <a:sym typeface="Inter Medium"/>
              </a:rPr>
              <a:t> cuya estructura no es lineal y requiere cierto criterio de memoria</a:t>
            </a:r>
            <a:endParaRPr sz="1200">
              <a:solidFill>
                <a:schemeClr val="dk1"/>
              </a:solidFill>
              <a:latin typeface="Inter Medium"/>
              <a:ea typeface="Inter Medium"/>
              <a:cs typeface="Inter Medium"/>
              <a:sym typeface="Inter Medium"/>
            </a:endParaRPr>
          </a:p>
        </p:txBody>
      </p:sp>
      <p:sp>
        <p:nvSpPr>
          <p:cNvPr id="64" name="Google Shape;64;p14"/>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65" name="Google Shape;65;p14"/>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258" name="Google Shape;25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1200"/>
              </a:spcAft>
              <a:buNone/>
            </a:pPr>
            <a:r>
              <a:rPr b="1" lang="es" sz="1400">
                <a:solidFill>
                  <a:schemeClr val="dk1"/>
                </a:solidFill>
                <a:latin typeface="Inter"/>
                <a:ea typeface="Inter"/>
                <a:cs typeface="Inter"/>
                <a:sym typeface="Inter"/>
              </a:rPr>
              <a:t>Qué lenguaje reconoce M ?</a:t>
            </a:r>
            <a:endParaRPr b="1" sz="1400">
              <a:solidFill>
                <a:schemeClr val="dk1"/>
              </a:solidFill>
              <a:latin typeface="Inter"/>
              <a:ea typeface="Inter"/>
              <a:cs typeface="Inter"/>
              <a:sym typeface="Inter"/>
            </a:endParaRPr>
          </a:p>
        </p:txBody>
      </p:sp>
      <p:sp>
        <p:nvSpPr>
          <p:cNvPr id="259" name="Google Shape;259;p32"/>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260" name="Google Shape;260;p32"/>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261" name="Google Shape;2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62" name="Google Shape;262;p32"/>
          <p:cNvPicPr preferRelativeResize="0"/>
          <p:nvPr/>
        </p:nvPicPr>
        <p:blipFill>
          <a:blip r:embed="rId3">
            <a:alphaModFix/>
          </a:blip>
          <a:stretch>
            <a:fillRect/>
          </a:stretch>
        </p:blipFill>
        <p:spPr>
          <a:xfrm>
            <a:off x="2725297" y="1501647"/>
            <a:ext cx="3693400" cy="1907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268" name="Google Shape;26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1200"/>
              </a:spcAft>
              <a:buNone/>
            </a:pPr>
            <a:r>
              <a:rPr b="1" lang="es" sz="1400">
                <a:solidFill>
                  <a:schemeClr val="dk1"/>
                </a:solidFill>
                <a:latin typeface="Inter"/>
                <a:ea typeface="Inter"/>
                <a:cs typeface="Inter"/>
                <a:sym typeface="Inter"/>
              </a:rPr>
              <a:t>Qué lenguaje reconoce M ?</a:t>
            </a:r>
            <a:endParaRPr b="1" sz="1400">
              <a:solidFill>
                <a:schemeClr val="dk1"/>
              </a:solidFill>
              <a:latin typeface="Inter"/>
              <a:ea typeface="Inter"/>
              <a:cs typeface="Inter"/>
              <a:sym typeface="Inter"/>
            </a:endParaRPr>
          </a:p>
        </p:txBody>
      </p:sp>
      <p:sp>
        <p:nvSpPr>
          <p:cNvPr id="269" name="Google Shape;269;p33"/>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270" name="Google Shape;270;p33"/>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271" name="Google Shape;27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2" name="Google Shape;272;p33"/>
          <p:cNvPicPr preferRelativeResize="0"/>
          <p:nvPr/>
        </p:nvPicPr>
        <p:blipFill>
          <a:blip r:embed="rId3">
            <a:alphaModFix/>
          </a:blip>
          <a:stretch>
            <a:fillRect/>
          </a:stretch>
        </p:blipFill>
        <p:spPr>
          <a:xfrm>
            <a:off x="2725297" y="1501647"/>
            <a:ext cx="3693400" cy="1907900"/>
          </a:xfrm>
          <a:prstGeom prst="rect">
            <a:avLst/>
          </a:prstGeom>
          <a:noFill/>
          <a:ln>
            <a:noFill/>
          </a:ln>
        </p:spPr>
      </p:pic>
      <p:pic>
        <p:nvPicPr>
          <p:cNvPr id="273" name="Google Shape;273;p33"/>
          <p:cNvPicPr preferRelativeResize="0"/>
          <p:nvPr/>
        </p:nvPicPr>
        <p:blipFill>
          <a:blip r:embed="rId4">
            <a:alphaModFix/>
          </a:blip>
          <a:stretch>
            <a:fillRect/>
          </a:stretch>
        </p:blipFill>
        <p:spPr>
          <a:xfrm>
            <a:off x="1604950" y="3893475"/>
            <a:ext cx="5934075" cy="68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279" name="Google Shape;27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s" sz="1400">
                <a:solidFill>
                  <a:schemeClr val="dk1"/>
                </a:solidFill>
                <a:latin typeface="Inter Medium"/>
                <a:ea typeface="Inter Medium"/>
                <a:cs typeface="Inter Medium"/>
                <a:sym typeface="Inter Medium"/>
              </a:rPr>
              <a:t>Observar que podríamos reemplazar la condición de alcanzar estado final </a:t>
            </a:r>
            <a:r>
              <a:rPr b="1" lang="es" sz="1400">
                <a:solidFill>
                  <a:schemeClr val="dk1"/>
                </a:solidFill>
                <a:latin typeface="Inter"/>
                <a:ea typeface="Inter"/>
                <a:cs typeface="Inter"/>
                <a:sym typeface="Inter"/>
              </a:rPr>
              <a:t>por la de pila </a:t>
            </a:r>
            <a:r>
              <a:rPr b="1" lang="es" sz="1400">
                <a:solidFill>
                  <a:schemeClr val="dk1"/>
                </a:solidFill>
                <a:latin typeface="Inter"/>
                <a:ea typeface="Inter"/>
                <a:cs typeface="Inter"/>
                <a:sym typeface="Inter"/>
              </a:rPr>
              <a:t>vacía</a:t>
            </a:r>
            <a:r>
              <a:rPr lang="es" sz="1400">
                <a:solidFill>
                  <a:schemeClr val="dk1"/>
                </a:solidFill>
                <a:latin typeface="Inter Medium"/>
                <a:ea typeface="Inter Medium"/>
                <a:cs typeface="Inter Medium"/>
                <a:sym typeface="Inter Medium"/>
              </a:rPr>
              <a:t>. Si se </a:t>
            </a:r>
            <a:r>
              <a:rPr b="1" lang="es" sz="1400">
                <a:solidFill>
                  <a:schemeClr val="dk1"/>
                </a:solidFill>
                <a:latin typeface="Inter"/>
                <a:ea typeface="Inter"/>
                <a:cs typeface="Inter"/>
                <a:sym typeface="Inter"/>
              </a:rPr>
              <a:t>consumió el input</a:t>
            </a:r>
            <a:r>
              <a:rPr lang="es" sz="1400">
                <a:solidFill>
                  <a:schemeClr val="dk1"/>
                </a:solidFill>
                <a:latin typeface="Inter Medium"/>
                <a:ea typeface="Inter Medium"/>
                <a:cs typeface="Inter Medium"/>
                <a:sym typeface="Inter Medium"/>
              </a:rPr>
              <a:t> y la </a:t>
            </a:r>
            <a:r>
              <a:rPr b="1" lang="es" sz="1400">
                <a:solidFill>
                  <a:schemeClr val="dk1"/>
                </a:solidFill>
                <a:latin typeface="Inter"/>
                <a:ea typeface="Inter"/>
                <a:cs typeface="Inter"/>
                <a:sym typeface="Inter"/>
              </a:rPr>
              <a:t>pila está vacía</a:t>
            </a:r>
            <a:r>
              <a:rPr lang="es" sz="1400">
                <a:solidFill>
                  <a:schemeClr val="dk1"/>
                </a:solidFill>
                <a:latin typeface="Inter Medium"/>
                <a:ea typeface="Inter Medium"/>
                <a:cs typeface="Inter Medium"/>
                <a:sym typeface="Inter Medium"/>
              </a:rPr>
              <a:t> el string se </a:t>
            </a:r>
            <a:r>
              <a:rPr b="1" lang="es" sz="1400">
                <a:solidFill>
                  <a:schemeClr val="dk1"/>
                </a:solidFill>
                <a:latin typeface="Inter"/>
                <a:ea typeface="Inter"/>
                <a:cs typeface="Inter"/>
                <a:sym typeface="Inter"/>
              </a:rPr>
              <a:t>acepta</a:t>
            </a:r>
            <a:endParaRPr b="1" sz="1400">
              <a:solidFill>
                <a:schemeClr val="dk1"/>
              </a:solidFill>
              <a:latin typeface="Inter"/>
              <a:ea typeface="Inter"/>
              <a:cs typeface="Inter"/>
              <a:sym typeface="Inter"/>
            </a:endParaRPr>
          </a:p>
        </p:txBody>
      </p:sp>
      <p:sp>
        <p:nvSpPr>
          <p:cNvPr id="280" name="Google Shape;280;p34"/>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281" name="Google Shape;281;p34"/>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282" name="Google Shape;28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83" name="Google Shape;283;p34"/>
          <p:cNvPicPr preferRelativeResize="0"/>
          <p:nvPr/>
        </p:nvPicPr>
        <p:blipFill>
          <a:blip r:embed="rId3">
            <a:alphaModFix/>
          </a:blip>
          <a:stretch>
            <a:fillRect/>
          </a:stretch>
        </p:blipFill>
        <p:spPr>
          <a:xfrm>
            <a:off x="3086095" y="1914975"/>
            <a:ext cx="2971800" cy="1784225"/>
          </a:xfrm>
          <a:prstGeom prst="rect">
            <a:avLst/>
          </a:prstGeom>
          <a:noFill/>
          <a:ln>
            <a:noFill/>
          </a:ln>
        </p:spPr>
      </p:pic>
      <p:sp>
        <p:nvSpPr>
          <p:cNvPr id="284" name="Google Shape;284;p34"/>
          <p:cNvSpPr/>
          <p:nvPr/>
        </p:nvSpPr>
        <p:spPr>
          <a:xfrm>
            <a:off x="3528100" y="2636275"/>
            <a:ext cx="733500" cy="963600"/>
          </a:xfrm>
          <a:prstGeom prst="rect">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4400">
                <a:latin typeface="Inter Medium"/>
                <a:ea typeface="Inter Medium"/>
                <a:cs typeface="Inter Medium"/>
                <a:sym typeface="Inter Medium"/>
              </a:rPr>
              <a:t>Formalidades de los APs</a:t>
            </a:r>
            <a:endParaRPr sz="4400">
              <a:latin typeface="Inter Medium"/>
              <a:ea typeface="Inter Medium"/>
              <a:cs typeface="Inter Medium"/>
              <a:sym typeface="Inter Medium"/>
            </a:endParaRPr>
          </a:p>
        </p:txBody>
      </p:sp>
      <p:sp>
        <p:nvSpPr>
          <p:cNvPr id="290" name="Google Shape;290;p35"/>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291" name="Google Shape;291;p35"/>
          <p:cNvSpPr txBox="1"/>
          <p:nvPr/>
        </p:nvSpPr>
        <p:spPr>
          <a:xfrm>
            <a:off x="6545100" y="4818125"/>
            <a:ext cx="25989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Inter Medium"/>
                <a:ea typeface="Inter Medium"/>
                <a:cs typeface="Inter Medium"/>
                <a:sym typeface="Inter Medium"/>
              </a:rPr>
              <a:t>Emanuel Alvaredo, Federico Lochbaum</a:t>
            </a:r>
            <a:endParaRPr sz="1000">
              <a:latin typeface="Inter Medium"/>
              <a:ea typeface="Inter Medium"/>
              <a:cs typeface="Inter Medium"/>
              <a:sym typeface="Inter Medium"/>
            </a:endParaRPr>
          </a:p>
        </p:txBody>
      </p:sp>
      <p:sp>
        <p:nvSpPr>
          <p:cNvPr id="292" name="Google Shape;29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298" name="Google Shape;2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120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Σ es el alfabeto de entrada</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Γ es el alfabeto de pila</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S es el conjunto finito y no vacío de estados</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s0 es el estado inicial (s0 ∈ S)</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δ es la función de transición, δ:S×Σ×Γ→ s(S×Γ)</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Z es el símbolo inicial de pila (Z ∈ Γ)</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F es el conjunto de estados finales (F ⊆ S).</a:t>
            </a:r>
            <a:endParaRPr sz="1400">
              <a:solidFill>
                <a:schemeClr val="dk1"/>
              </a:solidFill>
              <a:latin typeface="Inter Medium"/>
              <a:ea typeface="Inter Medium"/>
              <a:cs typeface="Inter Medium"/>
              <a:sym typeface="Inter Medium"/>
            </a:endParaRPr>
          </a:p>
        </p:txBody>
      </p:sp>
      <p:sp>
        <p:nvSpPr>
          <p:cNvPr id="299" name="Google Shape;299;p36"/>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300" name="Google Shape;300;p36"/>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301" name="Google Shape;30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2" name="Google Shape;302;p36"/>
          <p:cNvPicPr preferRelativeResize="0"/>
          <p:nvPr/>
        </p:nvPicPr>
        <p:blipFill>
          <a:blip r:embed="rId3">
            <a:alphaModFix/>
          </a:blip>
          <a:stretch>
            <a:fillRect/>
          </a:stretch>
        </p:blipFill>
        <p:spPr>
          <a:xfrm>
            <a:off x="3907326" y="1152475"/>
            <a:ext cx="3996374" cy="2146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No determinismo</a:t>
            </a:r>
            <a:endParaRPr>
              <a:latin typeface="Inter Medium"/>
              <a:ea typeface="Inter Medium"/>
              <a:cs typeface="Inter Medium"/>
              <a:sym typeface="Inter Medium"/>
            </a:endParaRPr>
          </a:p>
        </p:txBody>
      </p:sp>
      <p:sp>
        <p:nvSpPr>
          <p:cNvPr id="308" name="Google Shape;3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t/>
            </a:r>
            <a:endParaRPr b="1" sz="1400">
              <a:solidFill>
                <a:schemeClr val="dk1"/>
              </a:solidFill>
              <a:latin typeface="Inter"/>
              <a:ea typeface="Inter"/>
              <a:cs typeface="Inter"/>
              <a:sym typeface="Inter"/>
            </a:endParaRPr>
          </a:p>
        </p:txBody>
      </p:sp>
      <p:sp>
        <p:nvSpPr>
          <p:cNvPr id="309" name="Google Shape;309;p37"/>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310" name="Google Shape;310;p37"/>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311" name="Google Shape;31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12" name="Google Shape;312;p37"/>
          <p:cNvPicPr preferRelativeResize="0"/>
          <p:nvPr/>
        </p:nvPicPr>
        <p:blipFill>
          <a:blip r:embed="rId3">
            <a:alphaModFix/>
          </a:blip>
          <a:stretch>
            <a:fillRect/>
          </a:stretch>
        </p:blipFill>
        <p:spPr>
          <a:xfrm>
            <a:off x="1681524" y="1680796"/>
            <a:ext cx="1627272" cy="393600"/>
          </a:xfrm>
          <a:prstGeom prst="rect">
            <a:avLst/>
          </a:prstGeom>
          <a:noFill/>
          <a:ln>
            <a:noFill/>
          </a:ln>
        </p:spPr>
      </p:pic>
      <p:pic>
        <p:nvPicPr>
          <p:cNvPr id="313" name="Google Shape;313;p37"/>
          <p:cNvPicPr preferRelativeResize="0"/>
          <p:nvPr/>
        </p:nvPicPr>
        <p:blipFill>
          <a:blip r:embed="rId4">
            <a:alphaModFix/>
          </a:blip>
          <a:stretch>
            <a:fillRect/>
          </a:stretch>
        </p:blipFill>
        <p:spPr>
          <a:xfrm>
            <a:off x="5022600" y="1695313"/>
            <a:ext cx="2344914" cy="364625"/>
          </a:xfrm>
          <a:prstGeom prst="rect">
            <a:avLst/>
          </a:prstGeom>
          <a:noFill/>
          <a:ln>
            <a:noFill/>
          </a:ln>
        </p:spPr>
      </p:pic>
      <p:pic>
        <p:nvPicPr>
          <p:cNvPr id="314" name="Google Shape;314;p37"/>
          <p:cNvPicPr preferRelativeResize="0"/>
          <p:nvPr/>
        </p:nvPicPr>
        <p:blipFill>
          <a:blip r:embed="rId5">
            <a:alphaModFix/>
          </a:blip>
          <a:stretch>
            <a:fillRect/>
          </a:stretch>
        </p:blipFill>
        <p:spPr>
          <a:xfrm>
            <a:off x="1464975" y="2454887"/>
            <a:ext cx="1843825" cy="1929250"/>
          </a:xfrm>
          <a:prstGeom prst="rect">
            <a:avLst/>
          </a:prstGeom>
          <a:noFill/>
          <a:ln>
            <a:noFill/>
          </a:ln>
        </p:spPr>
      </p:pic>
      <p:pic>
        <p:nvPicPr>
          <p:cNvPr id="315" name="Google Shape;315;p37"/>
          <p:cNvPicPr preferRelativeResize="0"/>
          <p:nvPr/>
        </p:nvPicPr>
        <p:blipFill>
          <a:blip r:embed="rId6">
            <a:alphaModFix/>
          </a:blip>
          <a:stretch>
            <a:fillRect/>
          </a:stretch>
        </p:blipFill>
        <p:spPr>
          <a:xfrm>
            <a:off x="4543260" y="3237203"/>
            <a:ext cx="3303605" cy="364600"/>
          </a:xfrm>
          <a:prstGeom prst="rect">
            <a:avLst/>
          </a:prstGeom>
          <a:noFill/>
          <a:ln>
            <a:noFill/>
          </a:ln>
        </p:spPr>
      </p:pic>
      <p:cxnSp>
        <p:nvCxnSpPr>
          <p:cNvPr id="316" name="Google Shape;316;p37"/>
          <p:cNvCxnSpPr>
            <a:stCxn id="314" idx="3"/>
          </p:cNvCxnSpPr>
          <p:nvPr/>
        </p:nvCxnSpPr>
        <p:spPr>
          <a:xfrm>
            <a:off x="3308800" y="3419512"/>
            <a:ext cx="1113000" cy="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37"/>
          <p:cNvCxnSpPr/>
          <p:nvPr/>
        </p:nvCxnSpPr>
        <p:spPr>
          <a:xfrm>
            <a:off x="3445375" y="1877625"/>
            <a:ext cx="1304700" cy="1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Un par ordenado 			   causa un movimiento en el </a:t>
            </a:r>
            <a:r>
              <a:rPr lang="es" sz="1400">
                <a:solidFill>
                  <a:schemeClr val="dk1"/>
                </a:solidFill>
                <a:latin typeface="Inter Medium"/>
                <a:ea typeface="Inter Medium"/>
                <a:cs typeface="Inter Medium"/>
                <a:sym typeface="Inter Medium"/>
              </a:rPr>
              <a:t>autómata</a:t>
            </a:r>
            <a:r>
              <a:rPr lang="es" sz="1400">
                <a:solidFill>
                  <a:schemeClr val="dk1"/>
                </a:solidFill>
                <a:latin typeface="Inter Medium"/>
                <a:ea typeface="Inter Medium"/>
                <a:cs typeface="Inter Medium"/>
                <a:sym typeface="Inter Medium"/>
              </a:rPr>
              <a:t>, es decir, un cambio en la configuración actual. Denotamos la </a:t>
            </a:r>
            <a:r>
              <a:rPr b="1" lang="es" sz="1400">
                <a:solidFill>
                  <a:schemeClr val="dk1"/>
                </a:solidFill>
                <a:latin typeface="Inter"/>
                <a:ea typeface="Inter"/>
                <a:cs typeface="Inter"/>
                <a:sym typeface="Inter"/>
              </a:rPr>
              <a:t>transición</a:t>
            </a:r>
            <a:r>
              <a:rPr b="1" lang="es" sz="1400">
                <a:solidFill>
                  <a:schemeClr val="dk1"/>
                </a:solidFill>
                <a:latin typeface="Inter"/>
                <a:ea typeface="Inter"/>
                <a:cs typeface="Inter"/>
                <a:sym typeface="Inter"/>
              </a:rPr>
              <a:t> de </a:t>
            </a:r>
            <a:r>
              <a:rPr b="1" lang="es" sz="1400">
                <a:solidFill>
                  <a:schemeClr val="dk1"/>
                </a:solidFill>
                <a:latin typeface="Inter"/>
                <a:ea typeface="Inter"/>
                <a:cs typeface="Inter"/>
                <a:sym typeface="Inter"/>
              </a:rPr>
              <a:t>configuraciones</a:t>
            </a:r>
            <a:r>
              <a:rPr lang="es" sz="1400">
                <a:solidFill>
                  <a:schemeClr val="dk1"/>
                </a:solidFill>
                <a:latin typeface="Inter Medium"/>
                <a:ea typeface="Inter Medium"/>
                <a:cs typeface="Inter Medium"/>
                <a:sym typeface="Inter Medium"/>
              </a:rPr>
              <a:t> como</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rPr lang="es" sz="1400">
                <a:solidFill>
                  <a:schemeClr val="dk1"/>
                </a:solidFill>
                <a:latin typeface="Inter Medium"/>
                <a:ea typeface="Inter Medium"/>
                <a:cs typeface="Inter Medium"/>
                <a:sym typeface="Inter Medium"/>
              </a:rPr>
              <a:t>Y con esto podemos representar una computación de la siguiente manera</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rPr lang="es" sz="1400">
                <a:solidFill>
                  <a:schemeClr val="dk1"/>
                </a:solidFill>
                <a:latin typeface="Inter Medium"/>
                <a:ea typeface="Inter Medium"/>
                <a:cs typeface="Inter Medium"/>
                <a:sym typeface="Inter Medium"/>
              </a:rPr>
              <a:t>									</a:t>
            </a:r>
            <a:r>
              <a:rPr b="1" lang="es" sz="1200">
                <a:solidFill>
                  <a:schemeClr val="dk1"/>
                </a:solidFill>
                <a:latin typeface="Inter"/>
                <a:ea typeface="Inter"/>
                <a:cs typeface="Inter"/>
                <a:sym typeface="Inter"/>
              </a:rPr>
              <a:t>Convenientemente escribimos</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1200"/>
              </a:spcAft>
              <a:buNone/>
            </a:pPr>
            <a:r>
              <a:rPr b="1" lang="es" sz="1200">
                <a:solidFill>
                  <a:schemeClr val="dk1"/>
                </a:solidFill>
                <a:latin typeface="Inter"/>
                <a:ea typeface="Inter"/>
                <a:cs typeface="Inter"/>
                <a:sym typeface="Inter"/>
              </a:rPr>
              <a:t>									   donde ,,* denota la clausura reflexiva transitiva de ,,</a:t>
            </a:r>
            <a:endParaRPr b="1" sz="1200">
              <a:solidFill>
                <a:schemeClr val="dk1"/>
              </a:solidFill>
              <a:latin typeface="Inter"/>
              <a:ea typeface="Inter"/>
              <a:cs typeface="Inter"/>
              <a:sym typeface="Inter"/>
            </a:endParaRPr>
          </a:p>
        </p:txBody>
      </p:sp>
      <p:sp>
        <p:nvSpPr>
          <p:cNvPr id="323" name="Google Shape;3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324" name="Google Shape;324;p38"/>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325" name="Google Shape;325;p38"/>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326" name="Google Shape;32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27" name="Google Shape;327;p38"/>
          <p:cNvPicPr preferRelativeResize="0"/>
          <p:nvPr/>
        </p:nvPicPr>
        <p:blipFill>
          <a:blip r:embed="rId3">
            <a:alphaModFix/>
          </a:blip>
          <a:stretch>
            <a:fillRect/>
          </a:stretch>
        </p:blipFill>
        <p:spPr>
          <a:xfrm>
            <a:off x="1852625" y="1223450"/>
            <a:ext cx="1391451" cy="269825"/>
          </a:xfrm>
          <a:prstGeom prst="rect">
            <a:avLst/>
          </a:prstGeom>
          <a:noFill/>
          <a:ln>
            <a:noFill/>
          </a:ln>
        </p:spPr>
      </p:pic>
      <p:pic>
        <p:nvPicPr>
          <p:cNvPr id="328" name="Google Shape;328;p38"/>
          <p:cNvPicPr preferRelativeResize="0"/>
          <p:nvPr/>
        </p:nvPicPr>
        <p:blipFill>
          <a:blip r:embed="rId4">
            <a:alphaModFix/>
          </a:blip>
          <a:stretch>
            <a:fillRect/>
          </a:stretch>
        </p:blipFill>
        <p:spPr>
          <a:xfrm>
            <a:off x="3037825" y="1825575"/>
            <a:ext cx="3068350" cy="378900"/>
          </a:xfrm>
          <a:prstGeom prst="rect">
            <a:avLst/>
          </a:prstGeom>
          <a:noFill/>
          <a:ln>
            <a:noFill/>
          </a:ln>
        </p:spPr>
      </p:pic>
      <p:pic>
        <p:nvPicPr>
          <p:cNvPr id="329" name="Google Shape;329;p38"/>
          <p:cNvPicPr preferRelativeResize="0"/>
          <p:nvPr/>
        </p:nvPicPr>
        <p:blipFill>
          <a:blip r:embed="rId5">
            <a:alphaModFix/>
          </a:blip>
          <a:stretch>
            <a:fillRect/>
          </a:stretch>
        </p:blipFill>
        <p:spPr>
          <a:xfrm>
            <a:off x="971624" y="2926149"/>
            <a:ext cx="3153475" cy="1838450"/>
          </a:xfrm>
          <a:prstGeom prst="rect">
            <a:avLst/>
          </a:prstGeom>
          <a:noFill/>
          <a:ln>
            <a:noFill/>
          </a:ln>
        </p:spPr>
      </p:pic>
      <p:pic>
        <p:nvPicPr>
          <p:cNvPr id="330" name="Google Shape;330;p38"/>
          <p:cNvPicPr preferRelativeResize="0"/>
          <p:nvPr/>
        </p:nvPicPr>
        <p:blipFill>
          <a:blip r:embed="rId6">
            <a:alphaModFix/>
          </a:blip>
          <a:stretch>
            <a:fillRect/>
          </a:stretch>
        </p:blipFill>
        <p:spPr>
          <a:xfrm>
            <a:off x="5133825" y="3166194"/>
            <a:ext cx="2523475" cy="501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Lenguaje aceptado por un AP</a:t>
            </a:r>
            <a:endParaRPr>
              <a:latin typeface="Inter Medium"/>
              <a:ea typeface="Inter Medium"/>
              <a:cs typeface="Inter Medium"/>
              <a:sym typeface="Inter Medium"/>
            </a:endParaRPr>
          </a:p>
        </p:txBody>
      </p:sp>
      <p:sp>
        <p:nvSpPr>
          <p:cNvPr id="336" name="Google Shape;33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Como siempre, el lenguaje L aceptado por un AP M, es decir, L(M)</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1200"/>
              </a:spcAft>
              <a:buNone/>
            </a:pPr>
            <a:r>
              <a:rPr lang="es" sz="1400">
                <a:solidFill>
                  <a:schemeClr val="dk1"/>
                </a:solidFill>
                <a:latin typeface="Inter Medium"/>
                <a:ea typeface="Inter Medium"/>
                <a:cs typeface="Inter Medium"/>
                <a:sym typeface="Inter Medium"/>
              </a:rPr>
              <a:t>	   	   Estado inicial			Estado final                      </a:t>
            </a:r>
            <a:r>
              <a:rPr b="1" lang="es" sz="1400">
                <a:solidFill>
                  <a:schemeClr val="dk1"/>
                </a:solidFill>
                <a:latin typeface="Inter"/>
                <a:ea typeface="Inter"/>
                <a:cs typeface="Inter"/>
                <a:sym typeface="Inter"/>
              </a:rPr>
              <a:t>Ejemplo</a:t>
            </a:r>
            <a:endParaRPr b="1" sz="1400">
              <a:solidFill>
                <a:schemeClr val="dk1"/>
              </a:solidFill>
              <a:latin typeface="Inter"/>
              <a:ea typeface="Inter"/>
              <a:cs typeface="Inter"/>
              <a:sym typeface="Inter"/>
            </a:endParaRPr>
          </a:p>
        </p:txBody>
      </p:sp>
      <p:sp>
        <p:nvSpPr>
          <p:cNvPr id="337" name="Google Shape;337;p39"/>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338" name="Google Shape;338;p39"/>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339" name="Google Shape;33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40" name="Google Shape;340;p39"/>
          <p:cNvPicPr preferRelativeResize="0"/>
          <p:nvPr/>
        </p:nvPicPr>
        <p:blipFill>
          <a:blip r:embed="rId3">
            <a:alphaModFix/>
          </a:blip>
          <a:stretch>
            <a:fillRect/>
          </a:stretch>
        </p:blipFill>
        <p:spPr>
          <a:xfrm>
            <a:off x="1408563" y="1496075"/>
            <a:ext cx="3557425" cy="528392"/>
          </a:xfrm>
          <a:prstGeom prst="rect">
            <a:avLst/>
          </a:prstGeom>
          <a:noFill/>
          <a:ln>
            <a:noFill/>
          </a:ln>
        </p:spPr>
      </p:pic>
      <p:cxnSp>
        <p:nvCxnSpPr>
          <p:cNvPr id="341" name="Google Shape;341;p39"/>
          <p:cNvCxnSpPr/>
          <p:nvPr/>
        </p:nvCxnSpPr>
        <p:spPr>
          <a:xfrm flipH="1" rot="10800000">
            <a:off x="2548900" y="1951475"/>
            <a:ext cx="302700" cy="449100"/>
          </a:xfrm>
          <a:prstGeom prst="straightConnector1">
            <a:avLst/>
          </a:prstGeom>
          <a:noFill/>
          <a:ln cap="flat" cmpd="sng" w="9525">
            <a:solidFill>
              <a:schemeClr val="dk2"/>
            </a:solidFill>
            <a:prstDash val="solid"/>
            <a:round/>
            <a:headEnd len="med" w="med" type="none"/>
            <a:tailEnd len="med" w="med" type="triangle"/>
          </a:ln>
        </p:spPr>
      </p:cxnSp>
      <p:cxnSp>
        <p:nvCxnSpPr>
          <p:cNvPr id="342" name="Google Shape;342;p39"/>
          <p:cNvCxnSpPr/>
          <p:nvPr/>
        </p:nvCxnSpPr>
        <p:spPr>
          <a:xfrm rot="10800000">
            <a:off x="4133725" y="1975375"/>
            <a:ext cx="200100" cy="409200"/>
          </a:xfrm>
          <a:prstGeom prst="straightConnector1">
            <a:avLst/>
          </a:prstGeom>
          <a:noFill/>
          <a:ln cap="flat" cmpd="sng" w="9525">
            <a:solidFill>
              <a:schemeClr val="dk2"/>
            </a:solidFill>
            <a:prstDash val="solid"/>
            <a:round/>
            <a:headEnd len="med" w="med" type="none"/>
            <a:tailEnd len="med" w="med" type="triangle"/>
          </a:ln>
        </p:spPr>
      </p:cxnSp>
      <p:pic>
        <p:nvPicPr>
          <p:cNvPr id="343" name="Google Shape;343;p39"/>
          <p:cNvPicPr preferRelativeResize="0"/>
          <p:nvPr/>
        </p:nvPicPr>
        <p:blipFill>
          <a:blip r:embed="rId4">
            <a:alphaModFix/>
          </a:blip>
          <a:stretch>
            <a:fillRect/>
          </a:stretch>
        </p:blipFill>
        <p:spPr>
          <a:xfrm>
            <a:off x="5615950" y="2319774"/>
            <a:ext cx="3302600" cy="2249108"/>
          </a:xfrm>
          <a:prstGeom prst="rect">
            <a:avLst/>
          </a:prstGeom>
          <a:noFill/>
          <a:ln>
            <a:noFill/>
          </a:ln>
        </p:spPr>
      </p:pic>
      <p:pic>
        <p:nvPicPr>
          <p:cNvPr id="344" name="Google Shape;344;p39"/>
          <p:cNvPicPr preferRelativeResize="0"/>
          <p:nvPr/>
        </p:nvPicPr>
        <p:blipFill>
          <a:blip r:embed="rId5">
            <a:alphaModFix/>
          </a:blip>
          <a:stretch>
            <a:fillRect/>
          </a:stretch>
        </p:blipFill>
        <p:spPr>
          <a:xfrm>
            <a:off x="4333825" y="4663225"/>
            <a:ext cx="1662314" cy="269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Lenguaje aceptado por un AP ( </a:t>
            </a:r>
            <a:r>
              <a:rPr lang="es">
                <a:latin typeface="Inter Medium"/>
                <a:ea typeface="Inter Medium"/>
                <a:cs typeface="Inter Medium"/>
                <a:sym typeface="Inter Medium"/>
              </a:rPr>
              <a:t>versión</a:t>
            </a:r>
            <a:r>
              <a:rPr lang="es">
                <a:latin typeface="Inter Medium"/>
                <a:ea typeface="Inter Medium"/>
                <a:cs typeface="Inter Medium"/>
                <a:sym typeface="Inter Medium"/>
              </a:rPr>
              <a:t> de pila vacía )</a:t>
            </a:r>
            <a:endParaRPr>
              <a:latin typeface="Inter Medium"/>
              <a:ea typeface="Inter Medium"/>
              <a:cs typeface="Inter Medium"/>
              <a:sym typeface="Inter Medium"/>
            </a:endParaRPr>
          </a:p>
        </p:txBody>
      </p:sp>
      <p:sp>
        <p:nvSpPr>
          <p:cNvPr id="350" name="Google Shape;35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Como siempre, el lenguaje L aceptado por un AP M, es decir, Λ(M)</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1200"/>
              </a:spcAft>
              <a:buNone/>
            </a:pPr>
            <a:r>
              <a:rPr lang="es" sz="1400">
                <a:solidFill>
                  <a:schemeClr val="dk1"/>
                </a:solidFill>
                <a:latin typeface="Inter Medium"/>
                <a:ea typeface="Inter Medium"/>
                <a:cs typeface="Inter Medium"/>
                <a:sym typeface="Inter Medium"/>
              </a:rPr>
              <a:t>	   	   Estado inicial			Pila vacía                          </a:t>
            </a:r>
            <a:r>
              <a:rPr b="1" lang="es" sz="1400">
                <a:solidFill>
                  <a:schemeClr val="dk1"/>
                </a:solidFill>
                <a:latin typeface="Inter"/>
                <a:ea typeface="Inter"/>
                <a:cs typeface="Inter"/>
                <a:sym typeface="Inter"/>
              </a:rPr>
              <a:t>Ejemplo</a:t>
            </a:r>
            <a:endParaRPr b="1" sz="1400">
              <a:solidFill>
                <a:schemeClr val="dk1"/>
              </a:solidFill>
              <a:latin typeface="Inter"/>
              <a:ea typeface="Inter"/>
              <a:cs typeface="Inter"/>
              <a:sym typeface="Inter"/>
            </a:endParaRPr>
          </a:p>
        </p:txBody>
      </p:sp>
      <p:sp>
        <p:nvSpPr>
          <p:cNvPr id="351" name="Google Shape;351;p40"/>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352" name="Google Shape;352;p40"/>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353" name="Google Shape;35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cxnSp>
        <p:nvCxnSpPr>
          <p:cNvPr id="354" name="Google Shape;354;p40"/>
          <p:cNvCxnSpPr/>
          <p:nvPr/>
        </p:nvCxnSpPr>
        <p:spPr>
          <a:xfrm flipH="1" rot="10800000">
            <a:off x="2548900" y="1951475"/>
            <a:ext cx="302700" cy="4491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p40"/>
          <p:cNvCxnSpPr/>
          <p:nvPr/>
        </p:nvCxnSpPr>
        <p:spPr>
          <a:xfrm flipH="1" rot="10800000">
            <a:off x="4333825" y="1944475"/>
            <a:ext cx="32100" cy="440100"/>
          </a:xfrm>
          <a:prstGeom prst="straightConnector1">
            <a:avLst/>
          </a:prstGeom>
          <a:noFill/>
          <a:ln cap="flat" cmpd="sng" w="9525">
            <a:solidFill>
              <a:schemeClr val="dk2"/>
            </a:solidFill>
            <a:prstDash val="solid"/>
            <a:round/>
            <a:headEnd len="med" w="med" type="none"/>
            <a:tailEnd len="med" w="med" type="triangle"/>
          </a:ln>
        </p:spPr>
      </p:cxnSp>
      <p:pic>
        <p:nvPicPr>
          <p:cNvPr id="356" name="Google Shape;356;p40"/>
          <p:cNvPicPr preferRelativeResize="0"/>
          <p:nvPr/>
        </p:nvPicPr>
        <p:blipFill>
          <a:blip r:embed="rId3">
            <a:alphaModFix/>
          </a:blip>
          <a:stretch>
            <a:fillRect/>
          </a:stretch>
        </p:blipFill>
        <p:spPr>
          <a:xfrm>
            <a:off x="990075" y="1440075"/>
            <a:ext cx="3995091" cy="572700"/>
          </a:xfrm>
          <a:prstGeom prst="rect">
            <a:avLst/>
          </a:prstGeom>
          <a:noFill/>
          <a:ln>
            <a:noFill/>
          </a:ln>
        </p:spPr>
      </p:pic>
      <p:pic>
        <p:nvPicPr>
          <p:cNvPr id="357" name="Google Shape;357;p40"/>
          <p:cNvPicPr preferRelativeResize="0"/>
          <p:nvPr/>
        </p:nvPicPr>
        <p:blipFill>
          <a:blip r:embed="rId4">
            <a:alphaModFix/>
          </a:blip>
          <a:stretch>
            <a:fillRect/>
          </a:stretch>
        </p:blipFill>
        <p:spPr>
          <a:xfrm>
            <a:off x="5730413" y="2311475"/>
            <a:ext cx="3101887" cy="2453125"/>
          </a:xfrm>
          <a:prstGeom prst="rect">
            <a:avLst/>
          </a:prstGeom>
          <a:noFill/>
          <a:ln>
            <a:noFill/>
          </a:ln>
        </p:spPr>
      </p:pic>
      <p:pic>
        <p:nvPicPr>
          <p:cNvPr id="358" name="Google Shape;358;p40"/>
          <p:cNvPicPr preferRelativeResize="0"/>
          <p:nvPr/>
        </p:nvPicPr>
        <p:blipFill>
          <a:blip r:embed="rId5">
            <a:alphaModFix/>
          </a:blip>
          <a:stretch>
            <a:fillRect/>
          </a:stretch>
        </p:blipFill>
        <p:spPr>
          <a:xfrm>
            <a:off x="4206640" y="4703627"/>
            <a:ext cx="1722511" cy="289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4400">
                <a:latin typeface="Inter Medium"/>
                <a:ea typeface="Inter Medium"/>
                <a:cs typeface="Inter Medium"/>
                <a:sym typeface="Inter Medium"/>
              </a:rPr>
              <a:t>Equivalencia entre estado final y pila vacía</a:t>
            </a:r>
            <a:endParaRPr sz="4400">
              <a:latin typeface="Inter Medium"/>
              <a:ea typeface="Inter Medium"/>
              <a:cs typeface="Inter Medium"/>
              <a:sym typeface="Inter Medium"/>
            </a:endParaRPr>
          </a:p>
        </p:txBody>
      </p:sp>
      <p:sp>
        <p:nvSpPr>
          <p:cNvPr id="364" name="Google Shape;364;p41"/>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365" name="Google Shape;365;p41"/>
          <p:cNvSpPr txBox="1"/>
          <p:nvPr/>
        </p:nvSpPr>
        <p:spPr>
          <a:xfrm>
            <a:off x="6545100" y="4818125"/>
            <a:ext cx="25989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Inter Medium"/>
                <a:ea typeface="Inter Medium"/>
                <a:cs typeface="Inter Medium"/>
                <a:sym typeface="Inter Medium"/>
              </a:rPr>
              <a:t>Emanuel Alvaredo, Federico Lochbaum</a:t>
            </a:r>
            <a:endParaRPr sz="1000">
              <a:latin typeface="Inter Medium"/>
              <a:ea typeface="Inter Medium"/>
              <a:cs typeface="Inter Medium"/>
              <a:sym typeface="Inter Medium"/>
            </a:endParaRPr>
          </a:p>
        </p:txBody>
      </p:sp>
      <p:sp>
        <p:nvSpPr>
          <p:cNvPr id="366" name="Google Shape;36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latin typeface="Inter Medium"/>
                <a:ea typeface="Inter Medium"/>
                <a:cs typeface="Inter Medium"/>
                <a:sym typeface="Inter Medium"/>
              </a:rPr>
              <a:t>Vemos que </a:t>
            </a:r>
            <a:r>
              <a:rPr b="1" lang="es" sz="1400">
                <a:solidFill>
                  <a:schemeClr val="dk1"/>
                </a:solidFill>
                <a:latin typeface="Inter"/>
                <a:ea typeface="Inter"/>
                <a:cs typeface="Inter"/>
                <a:sym typeface="Inter"/>
              </a:rPr>
              <a:t>L = a</a:t>
            </a:r>
            <a:r>
              <a:rPr b="1" baseline="30000" lang="es" sz="1400">
                <a:solidFill>
                  <a:schemeClr val="dk1"/>
                </a:solidFill>
                <a:latin typeface="Inter"/>
                <a:ea typeface="Inter"/>
                <a:cs typeface="Inter"/>
                <a:sym typeface="Inter"/>
              </a:rPr>
              <a:t>n</a:t>
            </a:r>
            <a:r>
              <a:rPr b="1" lang="es" sz="1400">
                <a:solidFill>
                  <a:schemeClr val="dk1"/>
                </a:solidFill>
                <a:latin typeface="Inter"/>
                <a:ea typeface="Inter"/>
                <a:cs typeface="Inter"/>
                <a:sym typeface="Inter"/>
              </a:rPr>
              <a:t>b</a:t>
            </a:r>
            <a:r>
              <a:rPr b="1" baseline="30000" lang="es" sz="1400">
                <a:solidFill>
                  <a:schemeClr val="dk1"/>
                </a:solidFill>
                <a:latin typeface="Inter"/>
                <a:ea typeface="Inter"/>
                <a:cs typeface="Inter"/>
                <a:sym typeface="Inter"/>
              </a:rPr>
              <a:t>n</a:t>
            </a:r>
            <a:r>
              <a:rPr lang="es" sz="1400">
                <a:solidFill>
                  <a:schemeClr val="dk1"/>
                </a:solidFill>
                <a:latin typeface="Inter Medium"/>
                <a:ea typeface="Inter Medium"/>
                <a:cs typeface="Inter Medium"/>
                <a:sym typeface="Inter Medium"/>
              </a:rPr>
              <a:t> no tiene estructura de lista, sino que tiene una </a:t>
            </a:r>
            <a:r>
              <a:rPr lang="es" sz="1400">
                <a:solidFill>
                  <a:schemeClr val="dk1"/>
                </a:solidFill>
                <a:latin typeface="Inter Medium"/>
                <a:ea typeface="Inter Medium"/>
                <a:cs typeface="Inter Medium"/>
                <a:sym typeface="Inter Medium"/>
              </a:rPr>
              <a:t>estructura</a:t>
            </a:r>
            <a:r>
              <a:rPr lang="es" sz="1400">
                <a:solidFill>
                  <a:schemeClr val="dk1"/>
                </a:solidFill>
                <a:latin typeface="Inter Medium"/>
                <a:ea typeface="Inter Medium"/>
                <a:cs typeface="Inter Medium"/>
                <a:sym typeface="Inter Medium"/>
              </a:rPr>
              <a:t> </a:t>
            </a:r>
            <a:r>
              <a:rPr lang="es" sz="1400">
                <a:solidFill>
                  <a:schemeClr val="dk1"/>
                </a:solidFill>
                <a:latin typeface="Inter Medium"/>
                <a:ea typeface="Inter Medium"/>
                <a:cs typeface="Inter Medium"/>
                <a:sym typeface="Inter Medium"/>
              </a:rPr>
              <a:t>arbórea</a:t>
            </a:r>
            <a:r>
              <a:rPr lang="es" sz="1400">
                <a:solidFill>
                  <a:schemeClr val="dk1"/>
                </a:solidFill>
                <a:latin typeface="Inter Medium"/>
                <a:ea typeface="Inter Medium"/>
                <a:cs typeface="Inter Medium"/>
                <a:sym typeface="Inter Medium"/>
              </a:rPr>
              <a:t>, es decir, para cada </a:t>
            </a:r>
            <a:r>
              <a:rPr b="1" lang="es" sz="1400">
                <a:solidFill>
                  <a:schemeClr val="dk1"/>
                </a:solidFill>
                <a:latin typeface="Inter"/>
                <a:ea typeface="Inter"/>
                <a:cs typeface="Inter"/>
                <a:sym typeface="Inter"/>
              </a:rPr>
              <a:t>n</a:t>
            </a:r>
            <a:r>
              <a:rPr lang="es" sz="1400">
                <a:solidFill>
                  <a:schemeClr val="dk1"/>
                </a:solidFill>
                <a:latin typeface="Inter Medium"/>
                <a:ea typeface="Inter Medium"/>
                <a:cs typeface="Inter Medium"/>
                <a:sym typeface="Inter Medium"/>
              </a:rPr>
              <a:t>, tiene asociado un </a:t>
            </a:r>
            <a:r>
              <a:rPr lang="es" sz="1400">
                <a:solidFill>
                  <a:schemeClr val="dk1"/>
                </a:solidFill>
                <a:latin typeface="Inter Medium"/>
                <a:ea typeface="Inter Medium"/>
                <a:cs typeface="Inter Medium"/>
                <a:sym typeface="Inter Medium"/>
              </a:rPr>
              <a:t>árbol</a:t>
            </a:r>
            <a:r>
              <a:rPr lang="es" sz="1400">
                <a:solidFill>
                  <a:schemeClr val="dk1"/>
                </a:solidFill>
                <a:latin typeface="Inter Medium"/>
                <a:ea typeface="Inter Medium"/>
                <a:cs typeface="Inter Medium"/>
                <a:sym typeface="Inter Medium"/>
              </a:rPr>
              <a:t> de </a:t>
            </a:r>
            <a:r>
              <a:rPr b="1" lang="es" sz="1400">
                <a:solidFill>
                  <a:schemeClr val="dk1"/>
                </a:solidFill>
                <a:latin typeface="Inter"/>
                <a:ea typeface="Inter"/>
                <a:cs typeface="Inter"/>
                <a:sym typeface="Inter"/>
              </a:rPr>
              <a:t>n+1</a:t>
            </a:r>
            <a:r>
              <a:rPr lang="es" sz="1400">
                <a:solidFill>
                  <a:schemeClr val="dk1"/>
                </a:solidFill>
                <a:latin typeface="Inter Medium"/>
                <a:ea typeface="Inter Medium"/>
                <a:cs typeface="Inter Medium"/>
                <a:sym typeface="Inter Medium"/>
              </a:rPr>
              <a:t> niveles</a:t>
            </a:r>
            <a:endParaRPr sz="1400">
              <a:solidFill>
                <a:schemeClr val="dk1"/>
              </a:solidFill>
              <a:latin typeface="Inter Medium"/>
              <a:ea typeface="Inter Medium"/>
              <a:cs typeface="Inter Medium"/>
              <a:sym typeface="Inter Medium"/>
            </a:endParaRPr>
          </a:p>
          <a:p>
            <a:pPr indent="0" lvl="0" marL="0" rtl="0" algn="l">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rPr lang="es" sz="1200">
                <a:solidFill>
                  <a:schemeClr val="dk1"/>
                </a:solidFill>
                <a:latin typeface="Inter Medium"/>
                <a:ea typeface="Inter Medium"/>
                <a:cs typeface="Inter Medium"/>
                <a:sym typeface="Inter Medium"/>
              </a:rPr>
              <a:t>“Necesitamos, de alguna manera, recordar el </a:t>
            </a:r>
            <a:r>
              <a:rPr lang="es" sz="1200">
                <a:solidFill>
                  <a:schemeClr val="dk1"/>
                </a:solidFill>
                <a:latin typeface="Inter Medium"/>
                <a:ea typeface="Inter Medium"/>
                <a:cs typeface="Inter Medium"/>
                <a:sym typeface="Inter Medium"/>
              </a:rPr>
              <a:t>número</a:t>
            </a:r>
            <a:r>
              <a:rPr lang="es" sz="1200">
                <a:solidFill>
                  <a:schemeClr val="dk1"/>
                </a:solidFill>
                <a:latin typeface="Inter Medium"/>
                <a:ea typeface="Inter Medium"/>
                <a:cs typeface="Inter Medium"/>
                <a:sym typeface="Inter Medium"/>
              </a:rPr>
              <a:t> de a’s </a:t>
            </a:r>
            <a:r>
              <a:rPr lang="es" sz="1200">
                <a:solidFill>
                  <a:schemeClr val="dk1"/>
                </a:solidFill>
                <a:latin typeface="Inter Medium"/>
                <a:ea typeface="Inter Medium"/>
                <a:cs typeface="Inter Medium"/>
                <a:sym typeface="Inter Medium"/>
              </a:rPr>
              <a:t>leídos</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1200"/>
              </a:spcAft>
              <a:buNone/>
            </a:pPr>
            <a:r>
              <a:rPr lang="es" sz="1200">
                <a:solidFill>
                  <a:schemeClr val="dk1"/>
                </a:solidFill>
                <a:latin typeface="Inter Medium"/>
                <a:ea typeface="Inter Medium"/>
                <a:cs typeface="Inter Medium"/>
                <a:sym typeface="Inter Medium"/>
              </a:rPr>
              <a:t>para saber </a:t>
            </a:r>
            <a:r>
              <a:rPr lang="es" sz="1200">
                <a:solidFill>
                  <a:schemeClr val="dk1"/>
                </a:solidFill>
                <a:latin typeface="Inter Medium"/>
                <a:ea typeface="Inter Medium"/>
                <a:cs typeface="Inter Medium"/>
                <a:sym typeface="Inter Medium"/>
              </a:rPr>
              <a:t>cuantas</a:t>
            </a:r>
            <a:r>
              <a:rPr lang="es" sz="1200">
                <a:solidFill>
                  <a:schemeClr val="dk1"/>
                </a:solidFill>
                <a:latin typeface="Inter Medium"/>
                <a:ea typeface="Inter Medium"/>
                <a:cs typeface="Inter Medium"/>
                <a:sym typeface="Inter Medium"/>
              </a:rPr>
              <a:t> b’s debe leer”</a:t>
            </a:r>
            <a:endParaRPr sz="1200">
              <a:solidFill>
                <a:schemeClr val="dk1"/>
              </a:solidFill>
              <a:latin typeface="Inter Medium"/>
              <a:ea typeface="Inter Medium"/>
              <a:cs typeface="Inter Medium"/>
              <a:sym typeface="Inter Medium"/>
            </a:endParaRPr>
          </a:p>
        </p:txBody>
      </p:sp>
      <p:sp>
        <p:nvSpPr>
          <p:cNvPr id="73" name="Google Shape;73;p15"/>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74" name="Google Shape;74;p15"/>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76" name="Google Shape;76;p15"/>
          <p:cNvPicPr preferRelativeResize="0"/>
          <p:nvPr/>
        </p:nvPicPr>
        <p:blipFill>
          <a:blip r:embed="rId3">
            <a:alphaModFix/>
          </a:blip>
          <a:stretch>
            <a:fillRect/>
          </a:stretch>
        </p:blipFill>
        <p:spPr>
          <a:xfrm>
            <a:off x="6586500" y="1659100"/>
            <a:ext cx="1885950" cy="2838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Teorema</a:t>
            </a:r>
            <a:endParaRPr>
              <a:latin typeface="Inter Medium"/>
              <a:ea typeface="Inter Medium"/>
              <a:cs typeface="Inter Medium"/>
              <a:sym typeface="Inter Medium"/>
            </a:endParaRPr>
          </a:p>
        </p:txBody>
      </p:sp>
      <p:sp>
        <p:nvSpPr>
          <p:cNvPr id="372" name="Google Shape;37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El conjunto de lenguajes reconocidos por el criterio de estado final </a:t>
            </a:r>
            <a:r>
              <a:rPr b="1" lang="es" sz="1400">
                <a:solidFill>
                  <a:schemeClr val="dk1"/>
                </a:solidFill>
                <a:latin typeface="Inter"/>
                <a:ea typeface="Inter"/>
                <a:cs typeface="Inter"/>
                <a:sym typeface="Inter"/>
              </a:rPr>
              <a:t>es exactamente igual</a:t>
            </a:r>
            <a:r>
              <a:rPr lang="es" sz="1400">
                <a:solidFill>
                  <a:schemeClr val="dk1"/>
                </a:solidFill>
                <a:latin typeface="Inter Medium"/>
                <a:ea typeface="Inter Medium"/>
                <a:cs typeface="Inter Medium"/>
                <a:sym typeface="Inter Medium"/>
              </a:rPr>
              <a:t> al conjunto de lenguajes reconocidos por el criterio de pila </a:t>
            </a:r>
            <a:r>
              <a:rPr lang="es" sz="1400">
                <a:solidFill>
                  <a:schemeClr val="dk1"/>
                </a:solidFill>
                <a:latin typeface="Inter Medium"/>
                <a:ea typeface="Inter Medium"/>
                <a:cs typeface="Inter Medium"/>
                <a:sym typeface="Inter Medium"/>
              </a:rPr>
              <a:t>vacía</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120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Ida (=&gt;): Si L = L(P1) para algún AP P1 entonces existe un P2 tal que L = Λ(P2)</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Vuelta (&lt;=): Si L = Λ(P1) para algún AP P1 entonces existe un P2 tal que L = L(P2)</a:t>
            </a:r>
            <a:endParaRPr sz="1400">
              <a:solidFill>
                <a:schemeClr val="dk1"/>
              </a:solidFill>
              <a:latin typeface="Inter Medium"/>
              <a:ea typeface="Inter Medium"/>
              <a:cs typeface="Inter Medium"/>
              <a:sym typeface="Inter Medium"/>
            </a:endParaRPr>
          </a:p>
          <a:p>
            <a:pPr indent="0" lvl="0" marL="457200" rtl="0" algn="l">
              <a:lnSpc>
                <a:spcPct val="100000"/>
              </a:lnSpc>
              <a:spcBef>
                <a:spcPts val="1200"/>
              </a:spcBef>
              <a:spcAft>
                <a:spcPts val="1200"/>
              </a:spcAft>
              <a:buNone/>
            </a:pPr>
            <a:r>
              <a:t/>
            </a:r>
            <a:endParaRPr sz="1400">
              <a:solidFill>
                <a:schemeClr val="dk1"/>
              </a:solidFill>
              <a:latin typeface="Inter Medium"/>
              <a:ea typeface="Inter Medium"/>
              <a:cs typeface="Inter Medium"/>
              <a:sym typeface="Inter Medium"/>
            </a:endParaRPr>
          </a:p>
        </p:txBody>
      </p:sp>
      <p:sp>
        <p:nvSpPr>
          <p:cNvPr id="373" name="Google Shape;373;p42"/>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374" name="Google Shape;374;p42"/>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375" name="Google Shape;37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Ida</a:t>
            </a:r>
            <a:endParaRPr>
              <a:latin typeface="Inter Medium"/>
              <a:ea typeface="Inter Medium"/>
              <a:cs typeface="Inter Medium"/>
              <a:sym typeface="Inter Medium"/>
            </a:endParaRPr>
          </a:p>
        </p:txBody>
      </p:sp>
      <p:sp>
        <p:nvSpPr>
          <p:cNvPr id="381" name="Google Shape;38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El conjunto de lenguajes reconocidos por el criterio de estado final </a:t>
            </a:r>
            <a:r>
              <a:rPr b="1" lang="es" sz="1400">
                <a:solidFill>
                  <a:schemeClr val="dk1"/>
                </a:solidFill>
                <a:latin typeface="Inter"/>
                <a:ea typeface="Inter"/>
                <a:cs typeface="Inter"/>
                <a:sym typeface="Inter"/>
              </a:rPr>
              <a:t>es exactamente igual</a:t>
            </a:r>
            <a:r>
              <a:rPr lang="es" sz="1400">
                <a:solidFill>
                  <a:schemeClr val="dk1"/>
                </a:solidFill>
                <a:latin typeface="Inter Medium"/>
                <a:ea typeface="Inter Medium"/>
                <a:cs typeface="Inter Medium"/>
                <a:sym typeface="Inter Medium"/>
              </a:rPr>
              <a:t> al conjunto de lenguajes reconocidos por el criterio de pila vacía</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rPr b="1" lang="es" sz="1400">
                <a:solidFill>
                  <a:schemeClr val="dk1"/>
                </a:solidFill>
                <a:latin typeface="Inter"/>
                <a:ea typeface="Inter"/>
                <a:cs typeface="Inter"/>
                <a:sym typeface="Inter"/>
              </a:rPr>
              <a:t>Ida (=&gt;): Si L = L(P1) para algún AP P1 entonces existe un P2 tal que L = Λ(P2)</a:t>
            </a:r>
            <a:endParaRPr b="1" sz="14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rPr b="1" lang="es" sz="1200">
                <a:solidFill>
                  <a:schemeClr val="dk1"/>
                </a:solidFill>
                <a:latin typeface="Inter"/>
                <a:ea typeface="Inter"/>
                <a:cs typeface="Inter"/>
                <a:sym typeface="Inter"/>
              </a:rPr>
              <a:t>Prueba:</a:t>
            </a:r>
            <a:r>
              <a:rPr lang="es" sz="1200">
                <a:solidFill>
                  <a:schemeClr val="dk1"/>
                </a:solidFill>
                <a:latin typeface="Inter Medium"/>
                <a:ea typeface="Inter Medium"/>
                <a:cs typeface="Inter Medium"/>
                <a:sym typeface="Inter Medium"/>
              </a:rPr>
              <a:t> Lo que se busca es vaciar la pila una vez alcanzado un estado final de P1. Para esto se agregará un estado al que se llega desde los estados finales de P1 por una transición λ y donde se vacía la pila. Además, se debe agregar un nuevo símbolo de pila inicial para evitar que se acepte por pila vacía en otros estados que no son finales en P1, ya que este nuevo  símbolo de pila no estará en las transiciones originales de P1. Finalmente un estado inicial que apila el símbolo inicial de P1.</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457200" rtl="0" algn="l">
              <a:lnSpc>
                <a:spcPct val="100000"/>
              </a:lnSpc>
              <a:spcBef>
                <a:spcPts val="1200"/>
              </a:spcBef>
              <a:spcAft>
                <a:spcPts val="1200"/>
              </a:spcAft>
              <a:buNone/>
            </a:pPr>
            <a:r>
              <a:t/>
            </a:r>
            <a:endParaRPr sz="1400">
              <a:solidFill>
                <a:schemeClr val="dk1"/>
              </a:solidFill>
              <a:latin typeface="Inter Medium"/>
              <a:ea typeface="Inter Medium"/>
              <a:cs typeface="Inter Medium"/>
              <a:sym typeface="Inter Medium"/>
            </a:endParaRPr>
          </a:p>
        </p:txBody>
      </p:sp>
      <p:sp>
        <p:nvSpPr>
          <p:cNvPr id="382" name="Google Shape;382;p43"/>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383" name="Google Shape;383;p43"/>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384" name="Google Shape;38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390" name="Google Shape;39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 sz="1200">
                <a:solidFill>
                  <a:schemeClr val="dk1"/>
                </a:solidFill>
                <a:latin typeface="Inter"/>
                <a:ea typeface="Inter"/>
                <a:cs typeface="Inter"/>
                <a:sym typeface="Inter"/>
              </a:rPr>
              <a:t>Prueba:</a:t>
            </a:r>
            <a:r>
              <a:rPr lang="es" sz="1200">
                <a:solidFill>
                  <a:schemeClr val="dk1"/>
                </a:solidFill>
                <a:latin typeface="Inter Medium"/>
                <a:ea typeface="Inter Medium"/>
                <a:cs typeface="Inter Medium"/>
                <a:sym typeface="Inter Medium"/>
              </a:rPr>
              <a:t> Lo que se busca es vaciar la pila una vez alcanzado un estado final de P1. Para esto se agregará un estado al que se llega desde los estados finales de P1 por una transición λ y donde se vacía la pila. Además, se debe agregar un nuevo símbolo de pila inicial para evitar que se acepte por pila vacía en otros estados que no son finales en P1, ya que este nuevo  símbolo de pila no estará en las transiciones originales de P1. Finalmente un estado inicial que apila el símbolo inicial de P1.</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457200" rtl="0" algn="l">
              <a:lnSpc>
                <a:spcPct val="100000"/>
              </a:lnSpc>
              <a:spcBef>
                <a:spcPts val="1200"/>
              </a:spcBef>
              <a:spcAft>
                <a:spcPts val="1200"/>
              </a:spcAft>
              <a:buNone/>
            </a:pPr>
            <a:r>
              <a:t/>
            </a:r>
            <a:endParaRPr sz="1400">
              <a:solidFill>
                <a:schemeClr val="dk1"/>
              </a:solidFill>
              <a:latin typeface="Inter Medium"/>
              <a:ea typeface="Inter Medium"/>
              <a:cs typeface="Inter Medium"/>
              <a:sym typeface="Inter Medium"/>
            </a:endParaRPr>
          </a:p>
        </p:txBody>
      </p:sp>
      <p:sp>
        <p:nvSpPr>
          <p:cNvPr id="391" name="Google Shape;391;p44"/>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392" name="Google Shape;392;p44"/>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393" name="Google Shape;39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94" name="Google Shape;394;p44"/>
          <p:cNvPicPr preferRelativeResize="0"/>
          <p:nvPr/>
        </p:nvPicPr>
        <p:blipFill>
          <a:blip r:embed="rId3">
            <a:alphaModFix/>
          </a:blip>
          <a:stretch>
            <a:fillRect/>
          </a:stretch>
        </p:blipFill>
        <p:spPr>
          <a:xfrm>
            <a:off x="2737944" y="2241200"/>
            <a:ext cx="3668101" cy="2468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Transformación</a:t>
            </a:r>
            <a:endParaRPr>
              <a:latin typeface="Inter Medium"/>
              <a:ea typeface="Inter Medium"/>
              <a:cs typeface="Inter Medium"/>
              <a:sym typeface="Inter Medium"/>
            </a:endParaRPr>
          </a:p>
        </p:txBody>
      </p:sp>
      <p:sp>
        <p:nvSpPr>
          <p:cNvPr id="400" name="Google Shape;40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Sea </a:t>
            </a:r>
            <a:r>
              <a:rPr b="1" lang="es" sz="1400">
                <a:solidFill>
                  <a:schemeClr val="dk1"/>
                </a:solidFill>
                <a:latin typeface="Inter"/>
                <a:ea typeface="Inter"/>
                <a:cs typeface="Inter"/>
                <a:sym typeface="Inter"/>
              </a:rPr>
              <a:t>P1 =&lt; Σ, Γ, S, q0, δ, Z, F &gt;</a:t>
            </a:r>
            <a:r>
              <a:rPr lang="es" sz="1400">
                <a:solidFill>
                  <a:schemeClr val="dk1"/>
                </a:solidFill>
                <a:latin typeface="Inter Medium"/>
                <a:ea typeface="Inter Medium"/>
                <a:cs typeface="Inter Medium"/>
                <a:sym typeface="Inter Medium"/>
              </a:rPr>
              <a:t>. Se define </a:t>
            </a:r>
            <a:r>
              <a:rPr b="1" lang="es" sz="1400">
                <a:solidFill>
                  <a:schemeClr val="dk1"/>
                </a:solidFill>
                <a:latin typeface="Inter"/>
                <a:ea typeface="Inter"/>
                <a:cs typeface="Inter"/>
                <a:sym typeface="Inter"/>
              </a:rPr>
              <a:t>P2 =&lt; Σ, Γ ∪ {X}, S ∪ {qe, q0’ }, q0’ , δ2, X, ∅ &gt;</a:t>
            </a:r>
            <a:r>
              <a:rPr lang="es" sz="1400">
                <a:solidFill>
                  <a:schemeClr val="dk1"/>
                </a:solidFill>
                <a:latin typeface="Inter Medium"/>
                <a:ea typeface="Inter Medium"/>
                <a:cs typeface="Inter Medium"/>
                <a:sym typeface="Inter Medium"/>
              </a:rPr>
              <a:t>, donde:</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120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δ2(q0’ , λ, X) = {&lt; q0, ZX &gt;}</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(∀s ∈ S)(∀a ∈ (Σ))(∀A ∈ Γ) δ(s, λ, A) ⊆ δ2(s, λ, A)</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(∀s ∈ F)(∀A ∈ (Γ ∪ {X})) &lt; qe, λ &gt;∈ δ2(s, λ, A)</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(∀A ∈ (Γ ∪ {X})) &lt; qe, λ &gt;∈ δ2(qe, λ, A)</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No hay ninguna transición adicional a las especificadas</a:t>
            </a:r>
            <a:endParaRPr sz="1400">
              <a:solidFill>
                <a:schemeClr val="dk1"/>
              </a:solidFill>
              <a:latin typeface="Inter Medium"/>
              <a:ea typeface="Inter Medium"/>
              <a:cs typeface="Inter Medium"/>
              <a:sym typeface="Inter Medium"/>
            </a:endParaRPr>
          </a:p>
          <a:p>
            <a:pPr indent="0" lvl="0" marL="45720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1200"/>
              </a:spcAft>
              <a:buNone/>
            </a:pPr>
            <a:r>
              <a:rPr b="1" lang="es" sz="1400">
                <a:solidFill>
                  <a:schemeClr val="dk1"/>
                </a:solidFill>
                <a:latin typeface="Inter"/>
                <a:ea typeface="Inter"/>
                <a:cs typeface="Inter"/>
                <a:sym typeface="Inter"/>
              </a:rPr>
              <a:t>Nota</a:t>
            </a:r>
            <a:r>
              <a:rPr lang="es" sz="1400">
                <a:solidFill>
                  <a:schemeClr val="dk1"/>
                </a:solidFill>
                <a:latin typeface="Inter Medium"/>
                <a:ea typeface="Inter Medium"/>
                <a:cs typeface="Inter Medium"/>
                <a:sym typeface="Inter Medium"/>
              </a:rPr>
              <a:t>: Aunque P1 sea determinístico, P2 podría no serlo.</a:t>
            </a:r>
            <a:endParaRPr sz="1400">
              <a:solidFill>
                <a:schemeClr val="dk1"/>
              </a:solidFill>
              <a:latin typeface="Inter Medium"/>
              <a:ea typeface="Inter Medium"/>
              <a:cs typeface="Inter Medium"/>
              <a:sym typeface="Inter Medium"/>
            </a:endParaRPr>
          </a:p>
        </p:txBody>
      </p:sp>
      <p:sp>
        <p:nvSpPr>
          <p:cNvPr id="401" name="Google Shape;401;p45"/>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402" name="Google Shape;402;p45"/>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403" name="Google Shape;40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Vuelta</a:t>
            </a:r>
            <a:endParaRPr>
              <a:latin typeface="Inter Medium"/>
              <a:ea typeface="Inter Medium"/>
              <a:cs typeface="Inter Medium"/>
              <a:sym typeface="Inter Medium"/>
            </a:endParaRPr>
          </a:p>
        </p:txBody>
      </p:sp>
      <p:sp>
        <p:nvSpPr>
          <p:cNvPr id="409" name="Google Shape;40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El conjunto de lenguajes reconocidos por el criterio de estado final </a:t>
            </a:r>
            <a:r>
              <a:rPr b="1" lang="es" sz="1400">
                <a:solidFill>
                  <a:schemeClr val="dk1"/>
                </a:solidFill>
                <a:latin typeface="Inter"/>
                <a:ea typeface="Inter"/>
                <a:cs typeface="Inter"/>
                <a:sym typeface="Inter"/>
              </a:rPr>
              <a:t>es exactamente igual</a:t>
            </a:r>
            <a:r>
              <a:rPr lang="es" sz="1400">
                <a:solidFill>
                  <a:schemeClr val="dk1"/>
                </a:solidFill>
                <a:latin typeface="Inter Medium"/>
                <a:ea typeface="Inter Medium"/>
                <a:cs typeface="Inter Medium"/>
                <a:sym typeface="Inter Medium"/>
              </a:rPr>
              <a:t> al conjunto de lenguajes reconocidos por el criterio de pila vacía</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rPr b="1" lang="es" sz="1400">
                <a:solidFill>
                  <a:schemeClr val="dk1"/>
                </a:solidFill>
                <a:latin typeface="Inter"/>
                <a:ea typeface="Inter"/>
                <a:cs typeface="Inter"/>
                <a:sym typeface="Inter"/>
              </a:rPr>
              <a:t>Vuelta (&lt;=): Si L = Λ(P1) para algún AP P1 entonces existe un P2 tal que L = L(P2)</a:t>
            </a:r>
            <a:endParaRPr b="1" sz="14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rPr b="1" lang="es" sz="1200">
                <a:solidFill>
                  <a:schemeClr val="dk1"/>
                </a:solidFill>
                <a:latin typeface="Inter"/>
                <a:ea typeface="Inter"/>
                <a:cs typeface="Inter"/>
                <a:sym typeface="Inter"/>
              </a:rPr>
              <a:t>Prueba:</a:t>
            </a:r>
            <a:r>
              <a:rPr lang="es" sz="1200">
                <a:solidFill>
                  <a:schemeClr val="dk1"/>
                </a:solidFill>
                <a:latin typeface="Inter Medium"/>
                <a:ea typeface="Inter Medium"/>
                <a:cs typeface="Inter Medium"/>
                <a:sym typeface="Inter Medium"/>
              </a:rPr>
              <a:t> Es necesario detectar cuando se vacía la pila y, en ese caso, llevar a un estado final. (Este estado final no pertenece al conjunto de estados de P1). Para esto se agrega un nuevo símbolo inicial de pila, que al aparecer al tope de la pila en cualquier estado de P1 se debe llevar hacia el estado final por una transición λ</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457200" rtl="0" algn="l">
              <a:lnSpc>
                <a:spcPct val="100000"/>
              </a:lnSpc>
              <a:spcBef>
                <a:spcPts val="1200"/>
              </a:spcBef>
              <a:spcAft>
                <a:spcPts val="1200"/>
              </a:spcAft>
              <a:buNone/>
            </a:pPr>
            <a:r>
              <a:t/>
            </a:r>
            <a:endParaRPr sz="1400">
              <a:solidFill>
                <a:schemeClr val="dk1"/>
              </a:solidFill>
              <a:latin typeface="Inter Medium"/>
              <a:ea typeface="Inter Medium"/>
              <a:cs typeface="Inter Medium"/>
              <a:sym typeface="Inter Medium"/>
            </a:endParaRPr>
          </a:p>
        </p:txBody>
      </p:sp>
      <p:sp>
        <p:nvSpPr>
          <p:cNvPr id="410" name="Google Shape;410;p46"/>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411" name="Google Shape;411;p46"/>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412" name="Google Shape;41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418" name="Google Shape;41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 sz="1200">
                <a:solidFill>
                  <a:schemeClr val="dk1"/>
                </a:solidFill>
                <a:latin typeface="Inter"/>
                <a:ea typeface="Inter"/>
                <a:cs typeface="Inter"/>
                <a:sym typeface="Inter"/>
              </a:rPr>
              <a:t>Prueba:</a:t>
            </a:r>
            <a:r>
              <a:rPr lang="es" sz="1200">
                <a:solidFill>
                  <a:schemeClr val="dk1"/>
                </a:solidFill>
                <a:latin typeface="Inter Medium"/>
                <a:ea typeface="Inter Medium"/>
                <a:cs typeface="Inter Medium"/>
                <a:sym typeface="Inter Medium"/>
              </a:rPr>
              <a:t> Es necesario detectar cuando se vacía la pila y, en ese caso, llevar a un estado final. (Este estado final no pertenece al conjunto de estados de P1). Para esto se agrega un nuevo símbolo inicial de pila, que al aparecer al tope de la pila en cualquier estado de P1 se debe llevar hacia el estado final por una transición λ</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457200" rtl="0" algn="l">
              <a:lnSpc>
                <a:spcPct val="100000"/>
              </a:lnSpc>
              <a:spcBef>
                <a:spcPts val="1200"/>
              </a:spcBef>
              <a:spcAft>
                <a:spcPts val="1200"/>
              </a:spcAft>
              <a:buNone/>
            </a:pPr>
            <a:r>
              <a:t/>
            </a:r>
            <a:endParaRPr sz="1400">
              <a:solidFill>
                <a:schemeClr val="dk1"/>
              </a:solidFill>
              <a:latin typeface="Inter Medium"/>
              <a:ea typeface="Inter Medium"/>
              <a:cs typeface="Inter Medium"/>
              <a:sym typeface="Inter Medium"/>
            </a:endParaRPr>
          </a:p>
        </p:txBody>
      </p:sp>
      <p:sp>
        <p:nvSpPr>
          <p:cNvPr id="419" name="Google Shape;419;p47"/>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420" name="Google Shape;420;p47"/>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421" name="Google Shape;42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22" name="Google Shape;422;p47"/>
          <p:cNvPicPr preferRelativeResize="0"/>
          <p:nvPr/>
        </p:nvPicPr>
        <p:blipFill>
          <a:blip r:embed="rId3">
            <a:alphaModFix/>
          </a:blip>
          <a:stretch>
            <a:fillRect/>
          </a:stretch>
        </p:blipFill>
        <p:spPr>
          <a:xfrm>
            <a:off x="2569849" y="1922700"/>
            <a:ext cx="4004299" cy="2687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Transformación</a:t>
            </a:r>
            <a:endParaRPr>
              <a:latin typeface="Inter Medium"/>
              <a:ea typeface="Inter Medium"/>
              <a:cs typeface="Inter Medium"/>
              <a:sym typeface="Inter Medium"/>
            </a:endParaRPr>
          </a:p>
        </p:txBody>
      </p:sp>
      <p:sp>
        <p:nvSpPr>
          <p:cNvPr id="428" name="Google Shape;42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Sea </a:t>
            </a:r>
            <a:r>
              <a:rPr b="1" lang="es" sz="1400">
                <a:solidFill>
                  <a:schemeClr val="dk1"/>
                </a:solidFill>
                <a:latin typeface="Inter"/>
                <a:ea typeface="Inter"/>
                <a:cs typeface="Inter"/>
                <a:sym typeface="Inter"/>
              </a:rPr>
              <a:t>P1 =&lt; Σ, Γ, S, q0, δ, Z, F &gt;</a:t>
            </a:r>
            <a:r>
              <a:rPr lang="es" sz="1400">
                <a:solidFill>
                  <a:schemeClr val="dk1"/>
                </a:solidFill>
                <a:latin typeface="Inter Medium"/>
                <a:ea typeface="Inter Medium"/>
                <a:cs typeface="Inter Medium"/>
                <a:sym typeface="Inter Medium"/>
              </a:rPr>
              <a:t>. Se define </a:t>
            </a:r>
            <a:r>
              <a:rPr b="1" lang="es" sz="1400">
                <a:solidFill>
                  <a:schemeClr val="dk1"/>
                </a:solidFill>
                <a:latin typeface="Inter"/>
                <a:ea typeface="Inter"/>
                <a:cs typeface="Inter"/>
                <a:sym typeface="Inter"/>
              </a:rPr>
              <a:t>P2 =&lt; Σ, Γ ∪ {X}, S ∪ {qf , q0’ }, q0’ , δ2, X, {qf } &gt;</a:t>
            </a:r>
            <a:r>
              <a:rPr lang="es" sz="1400">
                <a:solidFill>
                  <a:schemeClr val="dk1"/>
                </a:solidFill>
                <a:latin typeface="Inter Medium"/>
                <a:ea typeface="Inter Medium"/>
                <a:cs typeface="Inter Medium"/>
                <a:sym typeface="Inter Medium"/>
              </a:rPr>
              <a:t>, donde:</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120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δ2(q0’ , λ, X) = {&lt; q0, ZX &gt;}</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(∀s∈S)(∀a∈Σ)(∀A∈Γ) δ2(s, a, A)=δ(s, a, A)</a:t>
            </a:r>
            <a:endParaRPr sz="1400">
              <a:solidFill>
                <a:schemeClr val="dk1"/>
              </a:solidFill>
              <a:latin typeface="Inter Medium"/>
              <a:ea typeface="Inter Medium"/>
              <a:cs typeface="Inter Medium"/>
              <a:sym typeface="Inter Medium"/>
            </a:endParaRPr>
          </a:p>
          <a:p>
            <a:pPr indent="-317500" lvl="0" marL="457200" rtl="0" algn="l">
              <a:lnSpc>
                <a:spcPct val="100000"/>
              </a:lnSpc>
              <a:spcBef>
                <a:spcPts val="0"/>
              </a:spcBef>
              <a:spcAft>
                <a:spcPts val="0"/>
              </a:spcAft>
              <a:buClr>
                <a:schemeClr val="dk1"/>
              </a:buClr>
              <a:buSzPts val="1400"/>
              <a:buFont typeface="Inter Medium"/>
              <a:buChar char="●"/>
            </a:pPr>
            <a:r>
              <a:rPr lang="es" sz="1400">
                <a:solidFill>
                  <a:schemeClr val="dk1"/>
                </a:solidFill>
                <a:latin typeface="Inter Medium"/>
                <a:ea typeface="Inter Medium"/>
                <a:cs typeface="Inter Medium"/>
                <a:sym typeface="Inter Medium"/>
              </a:rPr>
              <a:t>(∀s ∈ S) δ2(s, λ, X) = {&lt; qf , λ &gt;}</a:t>
            </a:r>
            <a:endParaRPr sz="1400">
              <a:solidFill>
                <a:schemeClr val="dk1"/>
              </a:solidFill>
              <a:latin typeface="Inter Medium"/>
              <a:ea typeface="Inter Medium"/>
              <a:cs typeface="Inter Medium"/>
              <a:sym typeface="Inter Medium"/>
            </a:endParaRPr>
          </a:p>
        </p:txBody>
      </p:sp>
      <p:sp>
        <p:nvSpPr>
          <p:cNvPr id="429" name="Google Shape;429;p48"/>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430" name="Google Shape;430;p48"/>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431" name="Google Shape;43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Autómatas</a:t>
            </a:r>
            <a:r>
              <a:rPr lang="es">
                <a:latin typeface="Inter Medium"/>
                <a:ea typeface="Inter Medium"/>
                <a:cs typeface="Inter Medium"/>
                <a:sym typeface="Inter Medium"/>
              </a:rPr>
              <a:t> de pila ( APs )</a:t>
            </a:r>
            <a:endParaRPr>
              <a:latin typeface="Inter Medium"/>
              <a:ea typeface="Inter Medium"/>
              <a:cs typeface="Inter Medium"/>
              <a:sym typeface="Inter Medium"/>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828800" rtl="0" algn="l">
              <a:lnSpc>
                <a:spcPct val="100000"/>
              </a:lnSpc>
              <a:spcBef>
                <a:spcPts val="0"/>
              </a:spcBef>
              <a:spcAft>
                <a:spcPts val="0"/>
              </a:spcAft>
              <a:buNone/>
            </a:pPr>
            <a:r>
              <a:rPr lang="es" sz="1200">
                <a:solidFill>
                  <a:schemeClr val="dk1"/>
                </a:solidFill>
                <a:latin typeface="Inter Medium"/>
                <a:ea typeface="Inter Medium"/>
                <a:cs typeface="Inter Medium"/>
                <a:sym typeface="Inter Medium"/>
              </a:rPr>
              <a:t>	Input</a:t>
            </a:r>
            <a:endParaRPr sz="1200">
              <a:solidFill>
                <a:schemeClr val="dk1"/>
              </a:solidFill>
              <a:latin typeface="Inter Medium"/>
              <a:ea typeface="Inter Medium"/>
              <a:cs typeface="Inter Medium"/>
              <a:sym typeface="Inter Medium"/>
            </a:endParaRPr>
          </a:p>
          <a:p>
            <a:pPr indent="0" lvl="0" marL="1828800" rtl="0" algn="l">
              <a:lnSpc>
                <a:spcPct val="100000"/>
              </a:lnSpc>
              <a:spcBef>
                <a:spcPts val="1200"/>
              </a:spcBef>
              <a:spcAft>
                <a:spcPts val="0"/>
              </a:spcAft>
              <a:buNone/>
            </a:pPr>
            <a:r>
              <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rPr lang="es" sz="1200">
                <a:solidFill>
                  <a:schemeClr val="dk1"/>
                </a:solidFill>
                <a:latin typeface="Inter Medium"/>
                <a:ea typeface="Inter Medium"/>
                <a:cs typeface="Inter Medium"/>
                <a:sym typeface="Inter Medium"/>
              </a:rPr>
              <a:t>												Pila</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rPr lang="es" sz="1200">
                <a:solidFill>
                  <a:schemeClr val="dk1"/>
                </a:solidFill>
                <a:latin typeface="Inter Medium"/>
                <a:ea typeface="Inter Medium"/>
                <a:cs typeface="Inter Medium"/>
                <a:sym typeface="Inter Medium"/>
              </a:rPr>
              <a:t>			</a:t>
            </a:r>
            <a:endParaRPr sz="12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1200"/>
              </a:spcAft>
              <a:buNone/>
            </a:pPr>
            <a:r>
              <a:rPr lang="es" sz="1200">
                <a:solidFill>
                  <a:schemeClr val="dk1"/>
                </a:solidFill>
                <a:latin typeface="Inter Medium"/>
                <a:ea typeface="Inter Medium"/>
                <a:cs typeface="Inter Medium"/>
                <a:sym typeface="Inter Medium"/>
              </a:rPr>
              <a:t>					    Estados</a:t>
            </a:r>
            <a:endParaRPr sz="1200">
              <a:solidFill>
                <a:schemeClr val="dk1"/>
              </a:solidFill>
              <a:latin typeface="Inter Medium"/>
              <a:ea typeface="Inter Medium"/>
              <a:cs typeface="Inter Medium"/>
              <a:sym typeface="Inter Medium"/>
            </a:endParaRPr>
          </a:p>
        </p:txBody>
      </p:sp>
      <p:sp>
        <p:nvSpPr>
          <p:cNvPr id="83" name="Google Shape;83;p16"/>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84" name="Google Shape;84;p16"/>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86" name="Google Shape;86;p16"/>
          <p:cNvPicPr preferRelativeResize="0"/>
          <p:nvPr/>
        </p:nvPicPr>
        <p:blipFill>
          <a:blip r:embed="rId3">
            <a:alphaModFix/>
          </a:blip>
          <a:stretch>
            <a:fillRect/>
          </a:stretch>
        </p:blipFill>
        <p:spPr>
          <a:xfrm>
            <a:off x="2739047" y="1630322"/>
            <a:ext cx="3665925" cy="246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Símbolo</a:t>
            </a:r>
            <a:r>
              <a:rPr lang="es">
                <a:latin typeface="Inter Medium"/>
                <a:ea typeface="Inter Medium"/>
                <a:cs typeface="Inter Medium"/>
                <a:sym typeface="Inter Medium"/>
              </a:rPr>
              <a:t> </a:t>
            </a:r>
            <a:r>
              <a:rPr lang="es">
                <a:latin typeface="Inter Medium"/>
                <a:ea typeface="Inter Medium"/>
                <a:cs typeface="Inter Medium"/>
                <a:sym typeface="Inter Medium"/>
              </a:rPr>
              <a:t>inicial</a:t>
            </a:r>
            <a:r>
              <a:rPr lang="es">
                <a:latin typeface="Inter Medium"/>
                <a:ea typeface="Inter Medium"/>
                <a:cs typeface="Inter Medium"/>
                <a:sym typeface="Inter Medium"/>
              </a:rPr>
              <a:t> de la pila</a:t>
            </a:r>
            <a:endParaRPr>
              <a:latin typeface="Inter Medium"/>
              <a:ea typeface="Inter Medium"/>
              <a:cs typeface="Inter Medium"/>
              <a:sym typeface="Inter Medium"/>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								Pila</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sz="1400">
              <a:solidFill>
                <a:schemeClr val="dk1"/>
              </a:solidFill>
              <a:latin typeface="Inter Medium"/>
              <a:ea typeface="Inter Medium"/>
              <a:cs typeface="Inter Medium"/>
              <a:sym typeface="Inter Medium"/>
            </a:endParaRPr>
          </a:p>
          <a:p>
            <a:pPr indent="0" lvl="0" marL="0" rtl="0" algn="l">
              <a:lnSpc>
                <a:spcPct val="100000"/>
              </a:lnSpc>
              <a:spcBef>
                <a:spcPts val="1200"/>
              </a:spcBef>
              <a:spcAft>
                <a:spcPts val="0"/>
              </a:spcAft>
              <a:buNone/>
            </a:pPr>
            <a:r>
              <a:rPr lang="es" sz="1400">
                <a:solidFill>
                  <a:schemeClr val="dk1"/>
                </a:solidFill>
                <a:latin typeface="Inter Medium"/>
                <a:ea typeface="Inter Medium"/>
                <a:cs typeface="Inter Medium"/>
                <a:sym typeface="Inter Medium"/>
              </a:rPr>
              <a:t>						        Tope			</a:t>
            </a:r>
            <a:endParaRPr sz="1400">
              <a:solidFill>
                <a:schemeClr val="dk1"/>
              </a:solidFill>
              <a:latin typeface="Inter Medium"/>
              <a:ea typeface="Inter Medium"/>
              <a:cs typeface="Inter Medium"/>
              <a:sym typeface="Inter Medium"/>
            </a:endParaRPr>
          </a:p>
          <a:p>
            <a:pPr indent="457200" lvl="0" marL="3657600" rtl="0" algn="l">
              <a:lnSpc>
                <a:spcPct val="100000"/>
              </a:lnSpc>
              <a:spcBef>
                <a:spcPts val="1200"/>
              </a:spcBef>
              <a:spcAft>
                <a:spcPts val="1200"/>
              </a:spcAft>
              <a:buNone/>
            </a:pPr>
            <a:r>
              <a:rPr lang="es" sz="1400">
                <a:solidFill>
                  <a:schemeClr val="dk1"/>
                </a:solidFill>
                <a:latin typeface="Inter Medium"/>
                <a:ea typeface="Inter Medium"/>
                <a:cs typeface="Inter Medium"/>
                <a:sym typeface="Inter Medium"/>
              </a:rPr>
              <a:t>Símbolo</a:t>
            </a:r>
            <a:r>
              <a:rPr lang="es" sz="1400">
                <a:solidFill>
                  <a:schemeClr val="dk1"/>
                </a:solidFill>
                <a:latin typeface="Inter Medium"/>
                <a:ea typeface="Inter Medium"/>
                <a:cs typeface="Inter Medium"/>
                <a:sym typeface="Inter Medium"/>
              </a:rPr>
              <a:t> especial que aparece en el </a:t>
            </a:r>
            <a:r>
              <a:rPr lang="es" sz="1400">
                <a:solidFill>
                  <a:schemeClr val="dk1"/>
                </a:solidFill>
                <a:latin typeface="Inter Medium"/>
                <a:ea typeface="Inter Medium"/>
                <a:cs typeface="Inter Medium"/>
                <a:sym typeface="Inter Medium"/>
              </a:rPr>
              <a:t>momento</a:t>
            </a:r>
            <a:r>
              <a:rPr lang="es" sz="1400">
                <a:solidFill>
                  <a:schemeClr val="dk1"/>
                </a:solidFill>
                <a:latin typeface="Inter Medium"/>
                <a:ea typeface="Inter Medium"/>
                <a:cs typeface="Inter Medium"/>
                <a:sym typeface="Inter Medium"/>
              </a:rPr>
              <a:t> 0</a:t>
            </a:r>
            <a:endParaRPr sz="1400">
              <a:solidFill>
                <a:schemeClr val="dk1"/>
              </a:solidFill>
              <a:latin typeface="Inter Medium"/>
              <a:ea typeface="Inter Medium"/>
              <a:cs typeface="Inter Medium"/>
              <a:sym typeface="Inter Medium"/>
            </a:endParaRPr>
          </a:p>
        </p:txBody>
      </p:sp>
      <p:sp>
        <p:nvSpPr>
          <p:cNvPr id="93" name="Google Shape;93;p17"/>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94" name="Google Shape;94;p17"/>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96" name="Google Shape;96;p17"/>
          <p:cNvPicPr preferRelativeResize="0"/>
          <p:nvPr/>
        </p:nvPicPr>
        <p:blipFill>
          <a:blip r:embed="rId3">
            <a:alphaModFix/>
          </a:blip>
          <a:stretch>
            <a:fillRect/>
          </a:stretch>
        </p:blipFill>
        <p:spPr>
          <a:xfrm>
            <a:off x="4052888" y="1609263"/>
            <a:ext cx="1038225" cy="1381125"/>
          </a:xfrm>
          <a:prstGeom prst="rect">
            <a:avLst/>
          </a:prstGeom>
          <a:noFill/>
          <a:ln>
            <a:noFill/>
          </a:ln>
        </p:spPr>
      </p:pic>
      <p:cxnSp>
        <p:nvCxnSpPr>
          <p:cNvPr id="97" name="Google Shape;97;p17"/>
          <p:cNvCxnSpPr/>
          <p:nvPr/>
        </p:nvCxnSpPr>
        <p:spPr>
          <a:xfrm rot="10800000">
            <a:off x="4925250" y="2876325"/>
            <a:ext cx="974700" cy="23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Inter Medium"/>
                <a:ea typeface="Inter Medium"/>
                <a:cs typeface="Inter Medium"/>
                <a:sym typeface="Inter Medium"/>
              </a:rPr>
              <a:t>Transición</a:t>
            </a:r>
            <a:endParaRPr>
              <a:latin typeface="Inter Medium"/>
              <a:ea typeface="Inter Medium"/>
              <a:cs typeface="Inter Medium"/>
              <a:sym typeface="Inter Medium"/>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400">
                <a:solidFill>
                  <a:schemeClr val="dk1"/>
                </a:solidFill>
                <a:latin typeface="Inter Medium"/>
                <a:ea typeface="Inter Medium"/>
                <a:cs typeface="Inter Medium"/>
                <a:sym typeface="Inter Medium"/>
              </a:rPr>
              <a:t>Una transición de un </a:t>
            </a:r>
            <a:r>
              <a:rPr lang="es" sz="1400">
                <a:solidFill>
                  <a:schemeClr val="dk1"/>
                </a:solidFill>
                <a:latin typeface="Inter Medium"/>
                <a:ea typeface="Inter Medium"/>
                <a:cs typeface="Inter Medium"/>
                <a:sym typeface="Inter Medium"/>
              </a:rPr>
              <a:t>autómata</a:t>
            </a:r>
            <a:r>
              <a:rPr lang="es" sz="1400">
                <a:solidFill>
                  <a:schemeClr val="dk1"/>
                </a:solidFill>
                <a:latin typeface="Inter Medium"/>
                <a:ea typeface="Inter Medium"/>
                <a:cs typeface="Inter Medium"/>
                <a:sym typeface="Inter Medium"/>
              </a:rPr>
              <a:t> de pila se verá como</a:t>
            </a:r>
            <a:endParaRPr sz="1400">
              <a:solidFill>
                <a:schemeClr val="dk1"/>
              </a:solidFill>
              <a:latin typeface="Inter Medium"/>
              <a:ea typeface="Inter Medium"/>
              <a:cs typeface="Inter Medium"/>
              <a:sym typeface="Inter Medium"/>
            </a:endParaRPr>
          </a:p>
          <a:p>
            <a:pPr indent="0" lvl="0" marL="914400" rtl="0" algn="l">
              <a:lnSpc>
                <a:spcPct val="100000"/>
              </a:lnSpc>
              <a:spcBef>
                <a:spcPts val="1200"/>
              </a:spcBef>
              <a:spcAft>
                <a:spcPts val="1200"/>
              </a:spcAft>
              <a:buNone/>
            </a:pPr>
            <a:r>
              <a:rPr b="1" lang="es" sz="1200">
                <a:solidFill>
                  <a:schemeClr val="dk1"/>
                </a:solidFill>
                <a:latin typeface="Inter"/>
                <a:ea typeface="Inter"/>
                <a:cs typeface="Inter"/>
                <a:sym typeface="Inter"/>
              </a:rPr>
              <a:t>     </a:t>
            </a:r>
            <a:r>
              <a:rPr b="1" lang="es" sz="1200">
                <a:solidFill>
                  <a:schemeClr val="dk1"/>
                </a:solidFill>
                <a:latin typeface="Inter"/>
                <a:ea typeface="Inter"/>
                <a:cs typeface="Inter"/>
                <a:sym typeface="Inter"/>
              </a:rPr>
              <a:t>Símbolo</a:t>
            </a:r>
            <a:r>
              <a:rPr b="1" lang="es" sz="1200">
                <a:solidFill>
                  <a:schemeClr val="dk1"/>
                </a:solidFill>
                <a:latin typeface="Inter"/>
                <a:ea typeface="Inter"/>
                <a:cs typeface="Inter"/>
                <a:sym typeface="Inter"/>
              </a:rPr>
              <a:t> de entrada</a:t>
            </a:r>
            <a:r>
              <a:rPr lang="es" sz="1400">
                <a:solidFill>
                  <a:schemeClr val="dk1"/>
                </a:solidFill>
                <a:latin typeface="Inter Medium"/>
                <a:ea typeface="Inter Medium"/>
                <a:cs typeface="Inter Medium"/>
                <a:sym typeface="Inter Medium"/>
              </a:rPr>
              <a:t> 		</a:t>
            </a:r>
            <a:r>
              <a:rPr b="1" lang="es" sz="1200">
                <a:solidFill>
                  <a:schemeClr val="dk1"/>
                </a:solidFill>
                <a:latin typeface="Inter"/>
                <a:ea typeface="Inter"/>
                <a:cs typeface="Inter"/>
                <a:sym typeface="Inter"/>
              </a:rPr>
              <a:t>Símbolo</a:t>
            </a:r>
            <a:r>
              <a:rPr b="1" lang="es" sz="1200">
                <a:solidFill>
                  <a:schemeClr val="dk1"/>
                </a:solidFill>
                <a:latin typeface="Inter"/>
                <a:ea typeface="Inter"/>
                <a:cs typeface="Inter"/>
                <a:sym typeface="Inter"/>
              </a:rPr>
              <a:t> del top de la pila	Nuevo top de la pila</a:t>
            </a:r>
            <a:endParaRPr b="1" sz="1200">
              <a:solidFill>
                <a:schemeClr val="dk1"/>
              </a:solidFill>
              <a:latin typeface="Inter"/>
              <a:ea typeface="Inter"/>
              <a:cs typeface="Inter"/>
              <a:sym typeface="Inter"/>
            </a:endParaRPr>
          </a:p>
        </p:txBody>
      </p:sp>
      <p:sp>
        <p:nvSpPr>
          <p:cNvPr id="104" name="Google Shape;104;p18"/>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105" name="Google Shape;105;p18"/>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07" name="Google Shape;107;p18"/>
          <p:cNvPicPr preferRelativeResize="0"/>
          <p:nvPr/>
        </p:nvPicPr>
        <p:blipFill>
          <a:blip r:embed="rId3">
            <a:alphaModFix/>
          </a:blip>
          <a:stretch>
            <a:fillRect/>
          </a:stretch>
        </p:blipFill>
        <p:spPr>
          <a:xfrm>
            <a:off x="3252775" y="1990713"/>
            <a:ext cx="2638425" cy="581025"/>
          </a:xfrm>
          <a:prstGeom prst="rect">
            <a:avLst/>
          </a:prstGeom>
          <a:noFill/>
          <a:ln>
            <a:noFill/>
          </a:ln>
        </p:spPr>
      </p:pic>
      <p:cxnSp>
        <p:nvCxnSpPr>
          <p:cNvPr id="108" name="Google Shape;108;p18"/>
          <p:cNvCxnSpPr/>
          <p:nvPr/>
        </p:nvCxnSpPr>
        <p:spPr>
          <a:xfrm>
            <a:off x="3023075" y="1719075"/>
            <a:ext cx="840000" cy="3804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8"/>
          <p:cNvCxnSpPr/>
          <p:nvPr/>
        </p:nvCxnSpPr>
        <p:spPr>
          <a:xfrm>
            <a:off x="4196025" y="1806250"/>
            <a:ext cx="111000" cy="2061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8"/>
          <p:cNvCxnSpPr/>
          <p:nvPr/>
        </p:nvCxnSpPr>
        <p:spPr>
          <a:xfrm flipH="1">
            <a:off x="5258000" y="1853800"/>
            <a:ext cx="626100" cy="22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4400">
                <a:latin typeface="Inter Medium"/>
                <a:ea typeface="Inter Medium"/>
                <a:cs typeface="Inter Medium"/>
                <a:sym typeface="Inter Medium"/>
              </a:rPr>
              <a:t>Tipos de transiciones</a:t>
            </a:r>
            <a:endParaRPr sz="4400">
              <a:latin typeface="Inter Medium"/>
              <a:ea typeface="Inter Medium"/>
              <a:cs typeface="Inter Medium"/>
              <a:sym typeface="Inter Medium"/>
            </a:endParaRPr>
          </a:p>
        </p:txBody>
      </p:sp>
      <p:sp>
        <p:nvSpPr>
          <p:cNvPr id="116" name="Google Shape;116;p19"/>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117" name="Google Shape;117;p19"/>
          <p:cNvSpPr txBox="1"/>
          <p:nvPr/>
        </p:nvSpPr>
        <p:spPr>
          <a:xfrm>
            <a:off x="6545100" y="4818125"/>
            <a:ext cx="25989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Inter Medium"/>
                <a:ea typeface="Inter Medium"/>
                <a:cs typeface="Inter Medium"/>
                <a:sym typeface="Inter Medium"/>
              </a:rPr>
              <a:t>Emanuel Alvaredo, Federico Lochbaum</a:t>
            </a:r>
            <a:endParaRPr sz="1000">
              <a:latin typeface="Inter Medium"/>
              <a:ea typeface="Inter Medium"/>
              <a:cs typeface="Inter Medium"/>
              <a:sym typeface="Inter Medium"/>
            </a:endParaRPr>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124" name="Google Shape;12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1200"/>
              </a:spcAft>
              <a:buNone/>
            </a:pPr>
            <a:r>
              <a:t/>
            </a:r>
            <a:endParaRPr sz="1200">
              <a:solidFill>
                <a:schemeClr val="dk1"/>
              </a:solidFill>
              <a:latin typeface="Inter Medium"/>
              <a:ea typeface="Inter Medium"/>
              <a:cs typeface="Inter Medium"/>
              <a:sym typeface="Inter Medium"/>
            </a:endParaRPr>
          </a:p>
        </p:txBody>
      </p:sp>
      <p:sp>
        <p:nvSpPr>
          <p:cNvPr id="125" name="Google Shape;125;p20"/>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126" name="Google Shape;126;p20"/>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127" name="Google Shape;12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28" name="Google Shape;128;p20"/>
          <p:cNvPicPr preferRelativeResize="0"/>
          <p:nvPr/>
        </p:nvPicPr>
        <p:blipFill>
          <a:blip r:embed="rId3">
            <a:alphaModFix/>
          </a:blip>
          <a:stretch>
            <a:fillRect/>
          </a:stretch>
        </p:blipFill>
        <p:spPr>
          <a:xfrm>
            <a:off x="3442598" y="1285373"/>
            <a:ext cx="2258800" cy="497425"/>
          </a:xfrm>
          <a:prstGeom prst="rect">
            <a:avLst/>
          </a:prstGeom>
          <a:noFill/>
          <a:ln>
            <a:noFill/>
          </a:ln>
        </p:spPr>
      </p:pic>
      <p:pic>
        <p:nvPicPr>
          <p:cNvPr id="129" name="Google Shape;129;p20"/>
          <p:cNvPicPr preferRelativeResize="0"/>
          <p:nvPr/>
        </p:nvPicPr>
        <p:blipFill>
          <a:blip r:embed="rId4">
            <a:alphaModFix/>
          </a:blip>
          <a:stretch>
            <a:fillRect/>
          </a:stretch>
        </p:blipFill>
        <p:spPr>
          <a:xfrm>
            <a:off x="2172446" y="2050459"/>
            <a:ext cx="4799101" cy="241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135" name="Google Shape;13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0"/>
              </a:spcAft>
              <a:buNone/>
            </a:pPr>
            <a:r>
              <a:t/>
            </a:r>
            <a:endParaRPr b="1" sz="1200">
              <a:solidFill>
                <a:schemeClr val="dk1"/>
              </a:solidFill>
              <a:latin typeface="Inter"/>
              <a:ea typeface="Inter"/>
              <a:cs typeface="Inter"/>
              <a:sym typeface="Inter"/>
            </a:endParaRPr>
          </a:p>
          <a:p>
            <a:pPr indent="0" lvl="0" marL="0" rtl="0" algn="l">
              <a:lnSpc>
                <a:spcPct val="100000"/>
              </a:lnSpc>
              <a:spcBef>
                <a:spcPts val="1200"/>
              </a:spcBef>
              <a:spcAft>
                <a:spcPts val="1200"/>
              </a:spcAft>
              <a:buNone/>
            </a:pPr>
            <a:r>
              <a:t/>
            </a:r>
            <a:endParaRPr sz="1200">
              <a:solidFill>
                <a:schemeClr val="dk1"/>
              </a:solidFill>
              <a:latin typeface="Inter Medium"/>
              <a:ea typeface="Inter Medium"/>
              <a:cs typeface="Inter Medium"/>
              <a:sym typeface="Inter Medium"/>
            </a:endParaRPr>
          </a:p>
        </p:txBody>
      </p:sp>
      <p:sp>
        <p:nvSpPr>
          <p:cNvPr id="136" name="Google Shape;136;p21"/>
          <p:cNvSpPr txBox="1"/>
          <p:nvPr>
            <p:ph idx="4294967295" type="subTitle"/>
          </p:nvPr>
        </p:nvSpPr>
        <p:spPr>
          <a:xfrm>
            <a:off x="0" y="4764600"/>
            <a:ext cx="3189000" cy="3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s" sz="1200">
                <a:solidFill>
                  <a:schemeClr val="dk1"/>
                </a:solidFill>
                <a:latin typeface="Inter Medium"/>
                <a:ea typeface="Inter Medium"/>
                <a:cs typeface="Inter Medium"/>
                <a:sym typeface="Inter Medium"/>
              </a:rPr>
              <a:t>Universidad Nacional de Quilmes</a:t>
            </a:r>
            <a:endParaRPr sz="1200">
              <a:solidFill>
                <a:schemeClr val="dk1"/>
              </a:solidFill>
              <a:latin typeface="Inter Medium"/>
              <a:ea typeface="Inter Medium"/>
              <a:cs typeface="Inter Medium"/>
              <a:sym typeface="Inter Medium"/>
            </a:endParaRPr>
          </a:p>
        </p:txBody>
      </p:sp>
      <p:sp>
        <p:nvSpPr>
          <p:cNvPr id="137" name="Google Shape;137;p21"/>
          <p:cNvSpPr txBox="1"/>
          <p:nvPr/>
        </p:nvSpPr>
        <p:spPr>
          <a:xfrm>
            <a:off x="6698100" y="4853700"/>
            <a:ext cx="2445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Inter Medium"/>
                <a:ea typeface="Inter Medium"/>
                <a:cs typeface="Inter Medium"/>
                <a:sym typeface="Inter Medium"/>
              </a:rPr>
              <a:t>Lenguajes Formales y Autómatas - S2 - 2023</a:t>
            </a:r>
            <a:endParaRPr sz="800">
              <a:latin typeface="Inter Medium"/>
              <a:ea typeface="Inter Medium"/>
              <a:cs typeface="Inter Medium"/>
              <a:sym typeface="Inter Medium"/>
            </a:endParaRPr>
          </a:p>
        </p:txBody>
      </p:sp>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39" name="Google Shape;139;p21"/>
          <p:cNvPicPr preferRelativeResize="0"/>
          <p:nvPr/>
        </p:nvPicPr>
        <p:blipFill>
          <a:blip r:embed="rId3">
            <a:alphaModFix/>
          </a:blip>
          <a:stretch>
            <a:fillRect/>
          </a:stretch>
        </p:blipFill>
        <p:spPr>
          <a:xfrm>
            <a:off x="2012817" y="1075450"/>
            <a:ext cx="5118358" cy="363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