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Inter"/>
      <p:regular r:id="rId28"/>
      <p:bold r:id="rId29"/>
    </p:embeddedFont>
    <p:embeddedFont>
      <p:font typeface="Inter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Medium-bold.fntdata"/><Relationship Id="rId30" Type="http://schemas.openxmlformats.org/officeDocument/2006/relationships/font" Target="fonts/Inter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643f3be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643f3be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7ddf341c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7ddf341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7ddf341c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7ddf341c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7ddf341c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7ddf341c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7ddf341c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7ddf341c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ddf341c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ddf341c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7ddf341c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7ddf341c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7ddf341c1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7ddf341c1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7ddf341c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7ddf341c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7ddf341c1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7ddf341c1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ddf341c1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ddf341c1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649d03b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649d03b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7ddf341c1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7ddf341c1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7ddf341c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7ddf341c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7ddf341c1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7ddf341c1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49d03b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49d03b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649d03b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649d03b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49d03b9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649d03b9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7adde9a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7adde9a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7adde9a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7adde9a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7ddf341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7ddf341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7ddf341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7ddf341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T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raductores finitos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 de Moore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salida del autómata (TF) está asociada con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cada estado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fija para cada estado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y el concepto de estado final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 existe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en la máquina de Moore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el MSM  				        donde: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25" y="2113775"/>
            <a:ext cx="2023300" cy="3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03" y="2571750"/>
            <a:ext cx="4829747" cy="219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 de Moore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Dada la MSM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función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salida extendida como: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" name="Google Shape;155;p2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150" y="1512900"/>
            <a:ext cx="3380226" cy="26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526" y="1176775"/>
            <a:ext cx="2120637" cy="3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00" y="2089000"/>
            <a:ext cx="515441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Segundo e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jemplo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Contador de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ocurrencias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aab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cantidad de 1’s en la salida es el número de veces que “aab” aparece en la entrada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1978"/>
            <a:ext cx="3852324" cy="19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00" y="1808725"/>
            <a:ext cx="1928024" cy="1384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Dada una  MSM M =〈Q, Σ, Γ, δ, ω, q0〉 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la función de traducción para M,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denotada por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,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Σ∗ → Γ ∗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Def: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definida por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(x) = ω*(q0, x)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8" name="Google Shape;178;p2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Equivalencia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entre 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4400">
                <a:latin typeface="Inter Medium"/>
                <a:ea typeface="Inter Medium"/>
                <a:cs typeface="Inter Medium"/>
                <a:sym typeface="Inter Medium"/>
              </a:rPr>
              <a:t> de Mealy y Moore</a:t>
            </a:r>
            <a:endParaRPr sz="44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6" name="Google Shape;186;p2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6545100" y="4764600"/>
            <a:ext cx="2598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Inter Medium"/>
                <a:ea typeface="Inter Medium"/>
                <a:cs typeface="Inter Medium"/>
                <a:sym typeface="Inter Medium"/>
              </a:rPr>
              <a:t>Emanuel Alvaredo, Federico Lochbaum</a:t>
            </a:r>
            <a:endParaRPr sz="10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MSM -&gt; TF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Dada una MSM A =〈Q,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correspondiente máquina de Mealy 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está dada por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= 〈Q, Σ, Γ, δ, ω’,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〉, donde ω’ está definida por (∀a ∈ Σ)(∀q ∈ Q)(ω’(q,a) = ω(δ(q,a)))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Dada una MSM A =〈Q,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correspondiente máquina de Mealy M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A; esto es, (∀x ∈ Σ∗ )(f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(x) =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(x))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5" name="Google Shape;195;p2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MSM -&gt; TF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(∀a∈Σ)(∀q∈Q)(ω’(q, a) = ω(δ(q, a)))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4" name="Google Shape;204;p2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25" y="1817025"/>
            <a:ext cx="2993400" cy="208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84533">
            <a:off x="3932825" y="2209362"/>
            <a:ext cx="673725" cy="7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6141" y="1817025"/>
            <a:ext cx="3629785" cy="208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TF -&gt; MSM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Dada una TM M =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correspondiente máquina de Moore 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está dada por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=〈Q×Γ, Σ, Γ,  δ’ ,ω ’〈q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α 〉〉, donde α (arbitrario) y δ’ está definida por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(∀q ∈ Q)(∀b ∈ Γ)(∀a ∈ Σ)(δ’(〈q,b〉,a)=(δ(q,a),ω(q,a))) y ω’ está definida por (∀q ∈ Q)(∀b ∈ Γ)(ω’(〈q,b〉)=b)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Dada una TM M =〈Q,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la correspondiente máquina de Moore A =〈Q×Γ, Σ, Γ, δ’ ,ω ’〈q0, α 〉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M; esto es, (∀x ∈ Σ* )(f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(x) =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(x))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6" name="Google Shape;216;p2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TF -&gt;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MSM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(∀s ∈ S)(∀b ∈ Γ)(∀a ∈ Σ) (δ’(〈s,b〉,a) = (δ(s, a),ω(s, a)))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5" name="Google Shape;225;p3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084533">
            <a:off x="3932825" y="2209362"/>
            <a:ext cx="673725" cy="7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71" y="1336750"/>
            <a:ext cx="3484354" cy="30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325" y="1435700"/>
            <a:ext cx="2775787" cy="28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Detector de secuencia binaria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Mealy						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 sz="14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 Moore</a:t>
            </a:r>
            <a:endParaRPr sz="14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7" name="Google Shape;237;p3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550" y="1306050"/>
            <a:ext cx="3508899" cy="8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400" y="1423475"/>
            <a:ext cx="2248301" cy="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25" y="2626601"/>
            <a:ext cx="3597325" cy="19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8225" y="2701573"/>
            <a:ext cx="3597326" cy="179232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Limitaciones de los AF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Cuando hablamos de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finitos vemos que la salida se limita a una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respuesta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binaria, es decir TRUE o FALSE. La única tarea explícita que realizan los autómatas finitos es reconocer un lenguaje, mientras que las computadoras pueden realizar cálculos y proveer  resultados, es decir, proporcionar SALIDA.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lo que surgen las máquinas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Moore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Mealy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que eliminan esta limitación y proporcionan resultados. Son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AUTÓMATAS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FINITOS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 SALIDA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Veamoslas más en detalle :)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Control del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tráfico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 quiere diseñar una máquina de estados que permita detectar vehículos que circulan en dirección contraria por una carretera. Dicho sistema tendrá dos entradas e1 y e2 que serán las señales de dos células fotoeléctricas. Dependiendo del orden de activación de dichas señales se podrá detectar si el vehículo circula en sentido correcto o no. Las células están situadas a una distancia menor que la longitud del vehículo y la separación entre vehículos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0" name="Google Shape;250;p32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064" y="2336775"/>
            <a:ext cx="3139876" cy="2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Control del tráfico: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Mealy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0" name="Google Shape;260;p33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321" y="1483812"/>
            <a:ext cx="3147125" cy="27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875" y="1703402"/>
            <a:ext cx="3147126" cy="231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Control del tráfico: Máquina de Moore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25" y="1827766"/>
            <a:ext cx="4572000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700" y="2117477"/>
            <a:ext cx="3189000" cy="1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 de Mealy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salida del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autómata (TF)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está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asociada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con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cada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transición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y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fija para cada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símbolo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y estado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				        donde: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5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975" y="2281950"/>
            <a:ext cx="1867225" cy="3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04" y="2831575"/>
            <a:ext cx="4263149" cy="17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Máquina de Mealy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el TF B =〈Q,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por Σ = {a, b}, Γ = {0, 1}, Q = {q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1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}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ω* da el output  a partir de un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string de entrada.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ω*(q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abaabbaa) = 00100110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050" y="1152475"/>
            <a:ext cx="1987250" cy="8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049" y="2111000"/>
            <a:ext cx="1987251" cy="8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499" y="1837527"/>
            <a:ext cx="3189000" cy="210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 Máquina de Mealy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La función extendida de salida para B es una función 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ω</a:t>
            </a:r>
            <a:r>
              <a:rPr b="1" baseline="30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:Q ×Σ*→Γ*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definida como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(∀t ∈ Q) 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(t, λ) = λ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AutoNum type="arabicPeriod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(∀t ∈ Q)(∀x ∈ Σ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)(∀a ∈ Σ)(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(t, ax) = ω(t, a)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(δ(t, a), x))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preserva la longitud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:(∀t∈Q)(∀x∈Σ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 (|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*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(t,x)|=|x|).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6" name="Google Shape;96;p17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Teorema de asociatividad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A = 〈Q, Σ, Γ, δ, ω, 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 un TF: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Entonces (∀x ∈ Σ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)(∀y ∈ Σ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)(∀q ∈ Q) (ω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(q, yx)= 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(q, y) · ω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(q, y), x))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resultado de la concatenación es la concatenación de los resultados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(∀x ∈ Σ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)(∀y ∈ Σ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)(∀q ∈ Q)(δ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(q, yx) = 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(δ</a:t>
            </a:r>
            <a:r>
              <a:rPr baseline="30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∗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(q, y), x))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El estado de la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concatenación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es la composición de las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transiciones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5" name="Google Shape;105;p18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Ejemplo del teorema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Si calculamos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ω∗(q0, y) =&gt; ω∗(q0, abaab) =&gt; 00100, y  δ∗(q0, y) =&gt; q1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Sabemos que ω∗(q1, baa) =&gt; 110, y entonces 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ω∗(qq, abaabbaa) =ω∗(q0, yx)=ω∗(q0, y) · ω∗(δ(qq, y), x)=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00100110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9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649" y="1343802"/>
            <a:ext cx="3189000" cy="210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Función de </a:t>
            </a: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traducción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Definimos la función de traducción para M,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denotada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,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: Σ∗ → Γ∗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Def: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(x) = ω∗(q0, x)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Notar que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preserva longitudes: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(∀x ∈ Σ∗ )(|f</a:t>
            </a:r>
            <a:r>
              <a:rPr b="1" baseline="-25000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(x)| = |x|)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20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649" y="1343802"/>
            <a:ext cx="3189000" cy="210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815" y="3940650"/>
            <a:ext cx="3096809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ter Medium"/>
                <a:ea typeface="Inter Medium"/>
                <a:cs typeface="Inter Medium"/>
                <a:sym typeface="Inter Medium"/>
              </a:rPr>
              <a:t>Equivalencias entre TFs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Sea A =〈QA, Σ, Γ, δA, ωA, q0A〉y B =〈QB, Σ, Γ, δB, ωB, q0B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〉m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áquinas de Mealy :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es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equivalente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a B si y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sólo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 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 es la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mínima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máquina de Mealy para la traducción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sii para todo otro traductor finito B para el cual  	  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= f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||Q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|| ≤ ||Q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||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Dado un TF M =〈Q, Σ, Γ, δ, ω, q0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〉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</a:t>
            </a:r>
            <a:r>
              <a:rPr baseline="-25000"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 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 la relación de equivalencia de estados sobre M y está definida po</a:t>
            </a: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(∀s∈Q)(∀t∈Q)(sEMt ⇔ (∀x ∈ Σ* )(ω*(s,x) = ω*(t,x))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Esta equivalencia se puede llamar </a:t>
            </a:r>
            <a:r>
              <a:rPr b="1" lang="es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Equivalencia observacional</a:t>
            </a:r>
            <a:endParaRPr b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0" y="4764600"/>
            <a:ext cx="31890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Universidad Nacional de Quilmes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698100" y="4809150"/>
            <a:ext cx="2445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Inter Medium"/>
                <a:ea typeface="Inter Medium"/>
                <a:cs typeface="Inter Medium"/>
                <a:sym typeface="Inter Medium"/>
              </a:rPr>
              <a:t>Lenguajes Formales y Autómatas - S2 - 2023</a:t>
            </a:r>
            <a:endParaRPr sz="8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