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Inter"/>
      <p:regular r:id="rId43"/>
      <p:bold r:id="rId44"/>
    </p:embeddedFont>
    <p:embeddedFont>
      <p:font typeface="Inter Medium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Inter-bold.fntdata"/><Relationship Id="rId21" Type="http://schemas.openxmlformats.org/officeDocument/2006/relationships/slide" Target="slides/slide16.xml"/><Relationship Id="rId43" Type="http://schemas.openxmlformats.org/officeDocument/2006/relationships/font" Target="fonts/Inter-regular.fntdata"/><Relationship Id="rId24" Type="http://schemas.openxmlformats.org/officeDocument/2006/relationships/slide" Target="slides/slide19.xml"/><Relationship Id="rId46" Type="http://schemas.openxmlformats.org/officeDocument/2006/relationships/font" Target="fonts/InterMedium-bold.fntdata"/><Relationship Id="rId23" Type="http://schemas.openxmlformats.org/officeDocument/2006/relationships/slide" Target="slides/slide18.xml"/><Relationship Id="rId45" Type="http://schemas.openxmlformats.org/officeDocument/2006/relationships/font" Target="fonts/Inter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8d8b6277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8d8b6277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8d8b6277c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8d8b6277c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8d8b6277c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78d8b6277c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8d8b6277c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78d8b6277c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8d8b6277c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78d8b6277c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78d8b6277c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78d8b6277c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8d8b6277c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78d8b6277c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78d8b6277c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78d8b6277c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78d8b6277c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78d8b6277c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78d8b6277c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78d8b6277c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78d8b6277c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78d8b6277c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8d8b6277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8d8b6277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78d8b6277c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78d8b6277c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78d8b6277c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78d8b6277c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78d8b6277c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78d8b6277c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78d8b6277c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78d8b6277c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78d8b6277c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78d8b6277c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78d8b6277c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78d8b6277c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78d8b6277c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78d8b6277c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78d8b6277c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78d8b6277c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78d8b6277c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78d8b6277c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78d8b6277c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78d8b6277c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8d8b6277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8d8b6277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78d8b6277c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78d8b6277c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7aa770146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7aa77014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7aa770146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7aa770146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7aa770146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7aa770146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7aa770146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7aa770146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7aa770146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7aa770146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7aa770146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7aa770146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7aa770146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7aa770146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8d8b6277c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8d8b6277c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8d8b6277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8d8b6277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8d8b6277c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8d8b6277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8d8b6277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8d8b6277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8d8b6277c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8d8b6277c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8d8b6277c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8d8b6277c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18.png"/><Relationship Id="rId6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3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45.png"/><Relationship Id="rId5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Relationship Id="rId4" Type="http://schemas.openxmlformats.org/officeDocument/2006/relationships/image" Target="../media/image26.png"/><Relationship Id="rId5" Type="http://schemas.openxmlformats.org/officeDocument/2006/relationships/image" Target="../media/image55.png"/><Relationship Id="rId6" Type="http://schemas.openxmlformats.org/officeDocument/2006/relationships/image" Target="../media/image4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4.png"/><Relationship Id="rId4" Type="http://schemas.openxmlformats.org/officeDocument/2006/relationships/image" Target="../media/image35.png"/><Relationship Id="rId5" Type="http://schemas.openxmlformats.org/officeDocument/2006/relationships/image" Target="../media/image31.png"/><Relationship Id="rId6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7.png"/><Relationship Id="rId4" Type="http://schemas.openxmlformats.org/officeDocument/2006/relationships/image" Target="../media/image39.png"/><Relationship Id="rId5" Type="http://schemas.openxmlformats.org/officeDocument/2006/relationships/image" Target="../media/image43.png"/><Relationship Id="rId6" Type="http://schemas.openxmlformats.org/officeDocument/2006/relationships/image" Target="../media/image50.png"/><Relationship Id="rId7" Type="http://schemas.openxmlformats.org/officeDocument/2006/relationships/image" Target="../media/image5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4.png"/><Relationship Id="rId4" Type="http://schemas.openxmlformats.org/officeDocument/2006/relationships/image" Target="../media/image53.png"/><Relationship Id="rId5" Type="http://schemas.openxmlformats.org/officeDocument/2006/relationships/image" Target="../media/image6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4.png"/><Relationship Id="rId4" Type="http://schemas.openxmlformats.org/officeDocument/2006/relationships/image" Target="../media/image4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9.png"/><Relationship Id="rId4" Type="http://schemas.openxmlformats.org/officeDocument/2006/relationships/image" Target="../media/image61.png"/><Relationship Id="rId5" Type="http://schemas.openxmlformats.org/officeDocument/2006/relationships/image" Target="../media/image47.png"/><Relationship Id="rId6" Type="http://schemas.openxmlformats.org/officeDocument/2006/relationships/image" Target="../media/image39.png"/><Relationship Id="rId7" Type="http://schemas.openxmlformats.org/officeDocument/2006/relationships/image" Target="../media/image5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1.png"/><Relationship Id="rId4" Type="http://schemas.openxmlformats.org/officeDocument/2006/relationships/image" Target="../media/image54.png"/><Relationship Id="rId5" Type="http://schemas.openxmlformats.org/officeDocument/2006/relationships/image" Target="../media/image5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6.png"/><Relationship Id="rId4" Type="http://schemas.openxmlformats.org/officeDocument/2006/relationships/image" Target="../media/image6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8.png"/><Relationship Id="rId4" Type="http://schemas.openxmlformats.org/officeDocument/2006/relationships/image" Target="../media/image63.png"/><Relationship Id="rId5" Type="http://schemas.openxmlformats.org/officeDocument/2006/relationships/image" Target="../media/image6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latin typeface="Inter Medium"/>
                <a:ea typeface="Inter Medium"/>
                <a:cs typeface="Inter Medium"/>
                <a:sym typeface="Inter Medium"/>
              </a:rPr>
              <a:t>Autómatas</a:t>
            </a:r>
            <a:r>
              <a:rPr lang="es" sz="4400">
                <a:latin typeface="Inter Medium"/>
                <a:ea typeface="Inter Medium"/>
                <a:cs typeface="Inter Medium"/>
                <a:sym typeface="Inter Medium"/>
              </a:rPr>
              <a:t> finitos no </a:t>
            </a:r>
            <a:r>
              <a:rPr lang="es" sz="4400">
                <a:latin typeface="Inter Medium"/>
                <a:ea typeface="Inter Medium"/>
                <a:cs typeface="Inter Medium"/>
                <a:sym typeface="Inter Medium"/>
              </a:rPr>
              <a:t>deterministas</a:t>
            </a:r>
            <a:endParaRPr sz="44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5" name="Google Shape;55;p1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545100" y="4764600"/>
            <a:ext cx="25989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Emanuel Alvaredo, Federico Lochbaum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Rechazo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de un AFND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Vamos a decir que un AFND rechaza una cadena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si NO existe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una computación de la cadena que es aceptada por el AFND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Ejemplo: aaa es rechazado por el AFND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Todas las posibles computaciones rechazan</a:t>
            </a:r>
            <a:endParaRPr b="1"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4" name="Google Shape;164;p22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25" y="2903263"/>
            <a:ext cx="6000750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Transiciones lambda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L(M) = { aa }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Notar que el cabezal no se mueve</a:t>
            </a:r>
            <a:endParaRPr b="1"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4" name="Google Shape;174;p2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550" y="1538852"/>
            <a:ext cx="3360899" cy="4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074" y="2540892"/>
            <a:ext cx="3189000" cy="1717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 rotWithShape="1">
          <a:blip r:embed="rId5">
            <a:alphaModFix/>
          </a:blip>
          <a:srcRect b="-3280" l="0" r="0" t="3280"/>
          <a:stretch/>
        </p:blipFill>
        <p:spPr>
          <a:xfrm>
            <a:off x="5279800" y="2571750"/>
            <a:ext cx="3285724" cy="18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Otro ejemplo de AFND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Cual es el lenguaje de M ?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6" name="Google Shape;186;p2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650" y="1387125"/>
            <a:ext cx="3368700" cy="89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51399"/>
            <a:ext cx="2732900" cy="181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106" y="2751400"/>
            <a:ext cx="2732895" cy="18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Otro ejemplo de AFND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8" name="Google Shape;198;p2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650" y="1387125"/>
            <a:ext cx="3368700" cy="89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51399"/>
            <a:ext cx="2732900" cy="181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106" y="2751400"/>
            <a:ext cx="2732895" cy="181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9676" y="2574325"/>
            <a:ext cx="2164636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0" name="Google Shape;21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Los AFNDs son interesantes porque podemos expresar lenguajes con mayor facilidad que con los AFDs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1" name="Google Shape;211;p2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100" y="1914200"/>
            <a:ext cx="4393800" cy="218667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Definición formal de AFND</a:t>
            </a:r>
            <a:endParaRPr b="1">
              <a:solidFill>
                <a:srgbClr val="FF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 :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Conjunto de estados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Σ :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Alfabeto de input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δ :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Función de transición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</a:t>
            </a:r>
            <a:r>
              <a:rPr b="1" baseline="-25000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: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Estado inicial ( q</a:t>
            </a:r>
            <a:r>
              <a:rPr b="1" baseline="-25000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∈ Q )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 :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Conjunto de estados finales ( </a:t>
            </a:r>
            <a:r>
              <a:rPr b="1" i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 ⊂ Q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)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1" name="Google Shape;221;p2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775" y="1248475"/>
            <a:ext cx="2520473" cy="3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5525" y="2327191"/>
            <a:ext cx="2179725" cy="10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Función de transición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5029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5029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5029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5029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Estados resultantes de seguir UNA transición con el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símbolo x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2" name="Google Shape;232;p2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663" y="1607775"/>
            <a:ext cx="2260675" cy="25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Función de transición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29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2" name="Google Shape;242;p2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44" name="Google Shape;2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63" y="1607775"/>
            <a:ext cx="2260675" cy="25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2070" y="1465500"/>
            <a:ext cx="2370700" cy="17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5600" y="1479753"/>
            <a:ext cx="2260675" cy="1758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2800" y="3116185"/>
            <a:ext cx="2260675" cy="169296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Función de transición extendida 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54" name="Google Shape;25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Caso especial: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Para todo estado q,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55" name="Google Shape;255;p30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56" name="Google Shape;256;p30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57" name="Google Shape;2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200" y="505213"/>
            <a:ext cx="427200" cy="45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719" y="1829794"/>
            <a:ext cx="2717400" cy="161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3300" y="1698325"/>
            <a:ext cx="2538833" cy="17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600" y="1829800"/>
            <a:ext cx="2523477" cy="161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85500" y="4045450"/>
            <a:ext cx="947720" cy="2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Función de transición extendida 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68" name="Google Shape;268;p31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69" name="Google Shape;26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En general, 			  indica que existe un camino desde q</a:t>
            </a:r>
            <a:r>
              <a:rPr baseline="-25000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a q</a:t>
            </a:r>
            <a:r>
              <a:rPr baseline="-25000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j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con la cadena w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70" name="Google Shape;270;p31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71" name="Google Shape;2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200" y="505213"/>
            <a:ext cx="427200" cy="45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5175" y="1152475"/>
            <a:ext cx="1411047" cy="3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8697" y="2000584"/>
            <a:ext cx="3266615" cy="17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Repaso de 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Autómata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finito 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determinístico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Mecanismos o sistemas estímulo-respuesta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En cada momento la máquina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está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en un único y determinado estado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Para cada estímulo y en cada estado, hay una única respuesta (cambio de estado; output)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No existe actividad que no responda a un estímulo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" name="Google Shape;64;p1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Lenguaje de un AFND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80" name="Google Shape;280;p32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81" name="Google Shape;28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El lenguaje aceptado por un AFND M es 				     donde 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68580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      con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82" name="Google Shape;282;p32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83" name="Google Shape;2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322" y="1214375"/>
            <a:ext cx="1826202" cy="2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4150" y="1193613"/>
            <a:ext cx="2364275" cy="33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8526" y="1645975"/>
            <a:ext cx="649902" cy="331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" name="Google Shape;286;p32"/>
          <p:cNvCxnSpPr>
            <a:stCxn id="285" idx="1"/>
          </p:cNvCxnSpPr>
          <p:nvPr/>
        </p:nvCxnSpPr>
        <p:spPr>
          <a:xfrm rot="10800000">
            <a:off x="7671626" y="1488838"/>
            <a:ext cx="306900" cy="3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87" name="Google Shape;28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59199" y="2671226"/>
            <a:ext cx="3536465" cy="37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Lenguaje de un AFND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94" name="Google Shape;294;p3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95" name="Google Shape;29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96" name="Google Shape;296;p33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97" name="Google Shape;2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325" y="1546540"/>
            <a:ext cx="3733350" cy="262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latin typeface="Inter Medium"/>
                <a:ea typeface="Inter Medium"/>
                <a:cs typeface="Inter Medium"/>
                <a:sym typeface="Inter Medium"/>
              </a:rPr>
              <a:t>Equivalencia entre AFNDs y AFDs</a:t>
            </a:r>
            <a:endParaRPr sz="44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04" name="Google Shape;304;p3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05" name="Google Shape;305;p34"/>
          <p:cNvSpPr txBox="1"/>
          <p:nvPr/>
        </p:nvSpPr>
        <p:spPr>
          <a:xfrm>
            <a:off x="6545100" y="4764600"/>
            <a:ext cx="25989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Emanuel Alvaredo, Federico Lochbaum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06" name="Google Shape;30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2" name="Google Shape;312;p3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3" name="Google Shape;31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Definición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Una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máquina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M</a:t>
            </a:r>
            <a:r>
              <a:rPr baseline="-25000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es equivalente a M</a:t>
            </a:r>
            <a:r>
              <a:rPr baseline="-25000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si L(M1) = L(M2)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Teorema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Lenguajes aceptados por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AFNDs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= Lenguajes aceptados por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AFDs 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Nota: AFNDs y AFDs tienen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el mismo poder computacional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Demo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Mostramos que 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Lenguajes aceptados por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AFDs		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Lenguajes aceptados por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AFNDs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Lenguajes aceptados por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AFNDs          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Lenguajes aceptados por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AFDs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4" name="Google Shape;314;p35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315" name="Google Shape;3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150" y="3559000"/>
            <a:ext cx="297000" cy="2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150" y="3860375"/>
            <a:ext cx="297000" cy="2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23" name="Google Shape;323;p3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24" name="Google Shape;32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Lenguajes aceptados por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AFDs		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Lenguajes aceptados por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AFNDs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Trivial, todo AFD define trivialmente un AFND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5" name="Google Shape;325;p36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326" name="Google Shape;3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350" y="1246000"/>
            <a:ext cx="297000" cy="2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33" name="Google Shape;333;p3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34" name="Google Shape;33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Lenguajes aceptados por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AFNDs          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Lenguajes aceptados por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AFDs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Todo AFND puede ser transformado en un AFD equivalente 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Intuición: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Si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es un AFND, construimos un AFD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M’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cuyos estados serán conjuntos de estados de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M,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tal que, por cada passo no determinista de M, 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δ(q, a) = { p, r } 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definimos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 δ´({ q }, a) = { p, r } , donde { q } y { p, r } son estados de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M’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.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35" name="Google Shape;335;p37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336" name="Google Shape;3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400" y="1238150"/>
            <a:ext cx="297000" cy="2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43" name="Google Shape;343;p3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44" name="Google Shape;34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Ejemplo 1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Ejemplo 2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5" name="Google Shape;345;p38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346" name="Google Shape;3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675" y="1713400"/>
            <a:ext cx="3189000" cy="6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1850" y="1713400"/>
            <a:ext cx="3525632" cy="6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1850" y="3000111"/>
            <a:ext cx="3944475" cy="1463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5675" y="3084074"/>
            <a:ext cx="343937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Procedimiento de 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conversión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56" name="Google Shape;356;p3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57" name="Google Shape;35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Dado un AFND M, generar un AFD M’ tal que L(M) = L(M’)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Paso 1: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Si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q</a:t>
            </a:r>
            <a:r>
              <a:rPr baseline="-25000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0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es el estado inicial del AFND M,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entonces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{q</a:t>
            </a:r>
            <a:r>
              <a:rPr baseline="-25000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0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} es el estado inicial del AFD M’ 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Paso 2: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Para todo estado actual del AFD ( { q</a:t>
            </a:r>
            <a:r>
              <a:rPr baseline="-25000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q</a:t>
            </a:r>
            <a:r>
              <a:rPr baseline="-25000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j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…, q</a:t>
            </a:r>
            <a:r>
              <a:rPr baseline="-25000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} ), para cada a calculamos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y entonces, agregamos al AFD M’ la transición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58" name="Google Shape;358;p39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359" name="Google Shape;35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5375" y="3126254"/>
            <a:ext cx="2445900" cy="1071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9588" y="4022625"/>
            <a:ext cx="3604826" cy="4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Procedimiento de conversión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67" name="Google Shape;367;p40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68" name="Google Shape;36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Paso 3: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Repetimos el paso 2 para cada estado en AFD y cada símbolo en sigma hasta que no puedan agregarse más estados al AFD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Paso 4: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Para cada estado del AFD M’ de la forma ( { q</a:t>
            </a:r>
            <a:r>
              <a:rPr baseline="-25000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q</a:t>
            </a:r>
            <a:r>
              <a:rPr baseline="-25000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j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…, q</a:t>
            </a:r>
            <a:r>
              <a:rPr baseline="-25000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} ),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si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algún q</a:t>
            </a:r>
            <a:r>
              <a:rPr baseline="-25000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j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es estado final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en el AFND M, entonces ({ q</a:t>
            </a:r>
            <a:r>
              <a:rPr baseline="-25000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q</a:t>
            </a:r>
            <a:r>
              <a:rPr baseline="-25000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j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…, q</a:t>
            </a:r>
            <a:r>
              <a:rPr baseline="-25000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})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es estado final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 M’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69" name="Google Shape;369;p40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70" name="Google Shape;37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76" name="Google Shape;376;p41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77" name="Google Shape;37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Lema: Si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convertimos el AFND M en el AFD M’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de acuerdo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con el procedimiento anterior,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entonces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L(M) = L(M’)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Demo: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Mostramos que 1)  			        y 2)  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Para mostrar 1, demostramos que si 		         entonces 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78" name="Google Shape;378;p41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379" name="Google Shape;3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475" y="2027200"/>
            <a:ext cx="1328675" cy="24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6713" y="2027200"/>
            <a:ext cx="1328675" cy="245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1775" y="2484350"/>
            <a:ext cx="935714" cy="24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8600" y="2484350"/>
            <a:ext cx="959662" cy="24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41819" y="2941500"/>
            <a:ext cx="3136431" cy="18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Autómata finito </a:t>
            </a:r>
            <a:r>
              <a:rPr lang="es" u="sng">
                <a:latin typeface="Inter Medium"/>
                <a:ea typeface="Inter Medium"/>
                <a:cs typeface="Inter Medium"/>
                <a:sym typeface="Inter Medium"/>
              </a:rPr>
              <a:t>no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determinístico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Mecanismos o sistemas estímulo-respuesta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 strike="sng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En cada momento la máquina está en un único y determinado estado</a:t>
            </a:r>
            <a:endParaRPr sz="1200" strike="sngStrik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 strike="sng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Para cada estímulo y en cada estado, hay una única respuesta (cambio de estado; output)</a:t>
            </a:r>
            <a:endParaRPr sz="1200" strike="sngStrik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 strike="sng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No existe actividad que no responda a un estímulo</a:t>
            </a:r>
            <a:endParaRPr b="1" sz="1200" strike="sng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" name="Google Shape;73;p1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90" name="Google Shape;390;p42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91" name="Google Shape;39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Más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genéricamente si el string arbitrario v = a</a:t>
            </a:r>
            <a:r>
              <a:rPr baseline="-25000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</a:t>
            </a:r>
            <a:r>
              <a:rPr baseline="-25000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… a</a:t>
            </a:r>
            <a:r>
              <a:rPr baseline="-25000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92" name="Google Shape;392;p42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393" name="Google Shape;3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975" y="1637624"/>
            <a:ext cx="3308074" cy="14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00" name="Google Shape;400;p4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01" name="Google Shape;40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Por inducción sobre | v |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Char char="●"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Caso base | v | = 1, con v = a</a:t>
            </a:r>
            <a:r>
              <a:rPr baseline="-25000"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es cierto por construcción de M’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02" name="Google Shape;402;p43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403" name="Google Shape;40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74" y="2079749"/>
            <a:ext cx="3820849" cy="11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10" name="Google Shape;410;p4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11" name="Google Shape;41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Char char="●"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Caso inductivo | v | = k + 1,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Hipótesis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inductiva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: 1 ≤ | v | ≤ k, 			 ( Asumimos que vale )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12" name="Google Shape;412;p44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413" name="Google Shape;41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7020" y="1218775"/>
            <a:ext cx="250180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8998" y="2153988"/>
            <a:ext cx="1316702" cy="2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5627" y="2892551"/>
            <a:ext cx="3804575" cy="1339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22" name="Google Shape;422;p4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23" name="Google Shape;42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Char char="●"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Caso inductivo | v | = k + 1,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Vemos que 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24" name="Google Shape;424;p45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425" name="Google Shape;42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7020" y="1218775"/>
            <a:ext cx="250180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7126" y="2505187"/>
            <a:ext cx="3661603" cy="15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33" name="Google Shape;43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En consecuencia, 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Por lo tanto,			  . Análogamente podemos demostrar 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4" name="Google Shape;434;p4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35" name="Google Shape;435;p46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436" name="Google Shape;43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724" y="1224650"/>
            <a:ext cx="958325" cy="2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2211" y="1683113"/>
            <a:ext cx="3439600" cy="1724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2475" y="3627825"/>
            <a:ext cx="923250" cy="1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4450" y="3626201"/>
            <a:ext cx="940746" cy="17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89813" y="4408475"/>
            <a:ext cx="1564385" cy="35612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Ejemplo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47" name="Google Shape;44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Construimos un AFD para </a:t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Descomponemos el problema en dos subproblemas más sencillos y los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combinamos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8" name="Google Shape;448;p4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49" name="Google Shape;449;p47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450" name="Google Shape;45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9798" y="1152475"/>
            <a:ext cx="1987852" cy="3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725" y="2230500"/>
            <a:ext cx="3361900" cy="21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3680" y="2197250"/>
            <a:ext cx="419862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Conversión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a AFD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59" name="Google Shape;459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0" name="Google Shape;460;p4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61" name="Google Shape;461;p48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462" name="Google Shape;46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312" y="1252084"/>
            <a:ext cx="4755376" cy="1107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6112" y="2665100"/>
            <a:ext cx="3531775" cy="179442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Minimización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70" name="Google Shape;470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1" name="Google Shape;471;p4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72" name="Google Shape;472;p49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473" name="Google Shape;47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95" y="1427525"/>
            <a:ext cx="3415700" cy="14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1427526"/>
            <a:ext cx="4160938" cy="14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1223" y="2847201"/>
            <a:ext cx="2762474" cy="16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El problema de la puerta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Pero… Qué significa el estímulo “ninguno”?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Significa que los sensores no detectan a ninguna persona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cerca de la puerta, ni adelante, ni atrás. Es decir,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el sistema detecta la ausencia de un estímulo.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¿Cómo podemos representar esa situación?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2" name="Google Shape;82;p1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825" y="1017725"/>
            <a:ext cx="4160224" cy="16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El problema de la puerta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Pero… Qué significa el estímulo “ninguno”?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Significa que los sensores no detectan a ninguna persona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cerca de la puerta, ni adelante, ni atrás. Es decir,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el sistema detecta la ausencia de un estímulo.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¿Cómo podemos representar esa situación? Con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 determinismo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!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Lenguaje reconocido</a:t>
            </a:r>
            <a:r>
              <a:rPr b="1" lang="es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({alguno}{alguno}</a:t>
            </a:r>
            <a:r>
              <a:rPr b="1" baseline="30000" lang="es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*</a:t>
            </a:r>
            <a:r>
              <a:rPr b="1" lang="es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)+ = ({alguno}</a:t>
            </a:r>
            <a:r>
              <a:rPr b="1" baseline="30000" lang="es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+</a:t>
            </a:r>
            <a:r>
              <a:rPr b="1" lang="es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)</a:t>
            </a:r>
            <a:r>
              <a:rPr b="1" baseline="30000" lang="es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+</a:t>
            </a:r>
            <a:r>
              <a:rPr b="1" lang="es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= {alguno}</a:t>
            </a:r>
            <a:r>
              <a:rPr b="1" baseline="30000" lang="es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+</a:t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2" name="Google Shape;92;p1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825" y="1017725"/>
            <a:ext cx="4160224" cy="169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6250" y="3017774"/>
            <a:ext cx="3135276" cy="16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Análisis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de un AFND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 Σ = { a }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3" name="Google Shape;103;p1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7250" y="1295775"/>
            <a:ext cx="2489499" cy="143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2708900" y="1693100"/>
            <a:ext cx="12501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Dos </a:t>
            </a: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elecciones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4572000" y="2151725"/>
            <a:ext cx="12501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Sin transición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5501100" y="1052175"/>
            <a:ext cx="12501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Sin transición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Análisis de un AFND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Input = aa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 			  Σ = { a }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6" name="Google Shape;116;p1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7250" y="1295775"/>
            <a:ext cx="2489499" cy="143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2708900" y="1693100"/>
            <a:ext cx="12501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Dos elecciones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4572000" y="2151725"/>
            <a:ext cx="12501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Sin transición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5501100" y="1052175"/>
            <a:ext cx="12501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Sin transición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2940219"/>
            <a:ext cx="3189000" cy="1824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8215" y="2940225"/>
            <a:ext cx="3095960" cy="1880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19"/>
          <p:cNvCxnSpPr>
            <a:stCxn id="118" idx="1"/>
            <a:endCxn id="122" idx="0"/>
          </p:cNvCxnSpPr>
          <p:nvPr/>
        </p:nvCxnSpPr>
        <p:spPr>
          <a:xfrm flipH="1">
            <a:off x="1906150" y="2014013"/>
            <a:ext cx="1421100" cy="9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9"/>
          <p:cNvCxnSpPr>
            <a:stCxn id="118" idx="3"/>
            <a:endCxn id="123" idx="0"/>
          </p:cNvCxnSpPr>
          <p:nvPr/>
        </p:nvCxnSpPr>
        <p:spPr>
          <a:xfrm>
            <a:off x="5816749" y="2014013"/>
            <a:ext cx="1379400" cy="9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Aceptación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de un AFND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Vamos a decir que un AFND acepta una cadena </a:t>
            </a:r>
            <a:r>
              <a:rPr b="1" lang="es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si existe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una computación de la cadena que es aceptada por el AFND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Ejemplo: aa es aceptado por el AFND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3" name="Google Shape;133;p20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25" y="2911088"/>
            <a:ext cx="6000750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Análisis de un AFND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Input = aaa 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			  Σ = { a }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3" name="Google Shape;143;p21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7250" y="1295775"/>
            <a:ext cx="2489499" cy="143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2708900" y="1693100"/>
            <a:ext cx="12501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Dos elecciones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4572000" y="2151725"/>
            <a:ext cx="12501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Sin transición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5501100" y="1052175"/>
            <a:ext cx="12501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Sin transición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cxnSp>
        <p:nvCxnSpPr>
          <p:cNvPr id="149" name="Google Shape;149;p21"/>
          <p:cNvCxnSpPr>
            <a:stCxn id="145" idx="1"/>
            <a:endCxn id="150" idx="0"/>
          </p:cNvCxnSpPr>
          <p:nvPr/>
        </p:nvCxnSpPr>
        <p:spPr>
          <a:xfrm flipH="1">
            <a:off x="1906150" y="2014013"/>
            <a:ext cx="1421100" cy="9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1"/>
          <p:cNvCxnSpPr>
            <a:stCxn id="145" idx="3"/>
            <a:endCxn id="152" idx="0"/>
          </p:cNvCxnSpPr>
          <p:nvPr/>
        </p:nvCxnSpPr>
        <p:spPr>
          <a:xfrm>
            <a:off x="5816749" y="2014013"/>
            <a:ext cx="1379400" cy="9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2940125"/>
            <a:ext cx="3041546" cy="186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311700" y="3292400"/>
            <a:ext cx="37242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El input no puede seguir </a:t>
            </a:r>
            <a:r>
              <a:rPr lang="es" sz="1100"/>
              <a:t>consumiéndose</a:t>
            </a:r>
            <a:endParaRPr sz="1100"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0684" y="2940126"/>
            <a:ext cx="2861618" cy="182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5970675" y="3237525"/>
            <a:ext cx="37242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El input no puede seguir consumiéndose</a:t>
            </a:r>
            <a:endParaRPr sz="1100"/>
          </a:p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