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Inter"/>
      <p:regular r:id="rId30"/>
      <p:bold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Inter Medium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-bold.fntdata"/><Relationship Id="rId30" Type="http://schemas.openxmlformats.org/officeDocument/2006/relationships/font" Target="fonts/Inter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InterMedium-bold.fntdata"/><Relationship Id="rId14" Type="http://schemas.openxmlformats.org/officeDocument/2006/relationships/slide" Target="slides/slide9.xml"/><Relationship Id="rId36" Type="http://schemas.openxmlformats.org/officeDocument/2006/relationships/font" Target="fonts/InterMedium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d7b9830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d7b9830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d7b98301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d7b98301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d7b983016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8d7b983016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8d7b98301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8d7b98301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d7b983016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d7b983016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8d7b98301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8d7b98301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d7b983016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8d7b983016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8d7b98301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8d7b98301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8d7b983016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8d7b983016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8d7b983016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8d7b983016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8d7b983016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8d7b983016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8d7b98301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8d7b98301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8d7b983016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8d7b983016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8d7b983016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8d7b983016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8d7b983016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8d7b983016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8d7b983016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8d7b983016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8d7b983016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8d7b983016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d7b98301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d7b98301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d7b98301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8d7b98301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d7b98301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d7b98301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d7b98301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d7b98301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d7b98301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d7b98301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d7b98301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d7b98301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d7b98301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d7b98301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Problemas, A</a:t>
            </a: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utómatas</a:t>
            </a: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 y Lenguajes</a:t>
            </a:r>
            <a:endParaRPr sz="44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5" name="Google Shape;55;p1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545100" y="4764600"/>
            <a:ext cx="25989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Emanuel Alvaredo, Federico Lochbaum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Modelado como AFD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Estados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OFF ( estado inicial 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ON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Transiciones de estados (flechas etiquetadas)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Eventos (etiquetas o símbolos: PUSH)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3" name="Google Shape;153;p2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500" y="1674813"/>
            <a:ext cx="3114675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El sistema control de un puerta corrediza automática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2" name="Google Shape;16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Puerta automática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3" name="Google Shape;163;p2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650" y="1937100"/>
            <a:ext cx="3143200" cy="186374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/>
        </p:nvSpPr>
        <p:spPr>
          <a:xfrm>
            <a:off x="7200900" y="2408175"/>
            <a:ext cx="395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Inter Medium"/>
                <a:ea typeface="Inter Medium"/>
                <a:cs typeface="Inter Medium"/>
                <a:sym typeface="Inter Medium"/>
              </a:rPr>
              <a:t>Res</a:t>
            </a:r>
            <a:endParaRPr sz="12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6386325" y="1655325"/>
            <a:ext cx="395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Inter Medium"/>
                <a:ea typeface="Inter Medium"/>
                <a:cs typeface="Inter Medium"/>
                <a:sym typeface="Inter Medium"/>
              </a:rPr>
              <a:t>Puerta</a:t>
            </a:r>
            <a:endParaRPr sz="12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5247900" y="2325875"/>
            <a:ext cx="96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Inter Medium"/>
                <a:ea typeface="Inter Medium"/>
                <a:cs typeface="Inter Medium"/>
                <a:sym typeface="Inter Medium"/>
              </a:rPr>
              <a:t>Datos</a:t>
            </a:r>
            <a:endParaRPr sz="12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999" y="1565636"/>
            <a:ext cx="3257598" cy="26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uede modelarse con una autómata finito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Estados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cerrado (estado inicial)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abierto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Transiciones de estados (flechas etiquetadas)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Eventos (etiquetas o símbolos: adelante, atrás,  ambos, ninguno)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6" name="Google Shape;17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Puerta automática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7" name="Google Shape;177;p2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500" y="2410975"/>
            <a:ext cx="3659300" cy="218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Vemos que ha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y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muchos sistemas que pasan por un número finito de estados ( Botón, Semáforo, Velador, Lavarropas, … 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El propósito de un estado es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recordar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la parte relevante del historial del sistema ( pushes en el botón, por ejemplo 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Como hay un número finito de estados, debemos recordar lo que es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importante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olvidar el resto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Hay que buscar una abstracción de lo que no es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importante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6" name="Google Shape;18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7" name="Google Shape;187;p2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9" name="Google Shape;18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La ventaja de tener un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número finito de estados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es que podemos implementar el sistema con un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número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finito de recursos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Por ejemplo, podríamos implementar el sistema en hardware como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un circuito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o como una forma simple de programa que puede tomar decisiones mirando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solo a una limitada cantidad de datos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5" name="Google Shape;19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6" name="Google Shape;196;p2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8" name="Google Shape;19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Entonces qué es y qué hace un autómata finito ?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Char char="●"/>
            </a:pP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Estados (estado inicial señalizado con </a:t>
            </a:r>
            <a:r>
              <a:rPr i="1"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start</a:t>
            </a: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; </a:t>
            </a:r>
            <a:r>
              <a:rPr i="1"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t, th, the, then</a:t>
            </a: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estado final </a:t>
            </a:r>
            <a:r>
              <a:rPr i="1"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then</a:t>
            </a: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</a:t>
            </a:r>
            <a:endParaRPr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Char char="●"/>
            </a:pP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Transiciones de estados (flechas etiquetadas)</a:t>
            </a:r>
            <a:endParaRPr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Char char="●"/>
            </a:pP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Eventos (etiquetas o símbolos: t,h,e,n)</a:t>
            </a:r>
            <a:endParaRPr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5" name="Google Shape;205;p2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375" y="1378700"/>
            <a:ext cx="4392924" cy="4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Entonces qué es y qué hace un autómata finito ?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Char char="●"/>
            </a:pP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Estados (estado inicial OFF, estado final ON)</a:t>
            </a:r>
            <a:endParaRPr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Char char="●"/>
            </a:pP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Transiciones de estados (flechas etiquetadas)</a:t>
            </a:r>
            <a:endParaRPr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Char char="●"/>
            </a:pP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Eventos  (etiquetas o símbolos:  PUSH)</a:t>
            </a:r>
            <a:endParaRPr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Vemos que el autómata reconoce el lenguaje sobre el alfabeto { PUSH } formado por secuencias de longitud impar.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4" name="Google Shape;21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5" name="Google Shape;215;p2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725" y="1414713"/>
            <a:ext cx="3223175" cy="23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Podemos formular el problema del botón como un lenguaje sobre el alfabeto { PUSH }. En verdad, sobre un alfabeto de un único símbolo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“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Si podemos </a:t>
            </a:r>
            <a:r>
              <a:rPr b="1" i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reconocer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un lenguaje formado por secuencias de longitud impar sobre un alfabeto de un solo símbolo, { w | |w| es impar} ENTONCES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sabemos </a:t>
            </a:r>
            <a:r>
              <a:rPr b="1" i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resolver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el problema del botón”.</a:t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En general, podemos intercambiar los conceptos de problema y lenguaje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4" name="Google Shape;22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5" name="Google Shape;225;p2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523" y="2794660"/>
            <a:ext cx="2445901" cy="177421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Puerta automática como Autómata finito reconocedor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Char char="●"/>
            </a:pP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Estados: estado inicial </a:t>
            </a:r>
            <a:r>
              <a:rPr i="1"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cerrado</a:t>
            </a: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estado final </a:t>
            </a:r>
            <a:r>
              <a:rPr i="1"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abierto</a:t>
            </a:r>
            <a:endParaRPr i="1"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Char char="●"/>
            </a:pP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Eventos: etiquetas o símbolos: </a:t>
            </a:r>
            <a:r>
              <a:rPr i="1"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adelante, atrás, ambos, ninguno</a:t>
            </a:r>
            <a:endParaRPr i="1"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4" name="Google Shape;23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5" name="Google Shape;235;p3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37" name="Google Shape;2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900" y="1302275"/>
            <a:ext cx="3559399" cy="201540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Puerta automática como Autómata finito reconocedor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El problema del sistema de control de la puerta puede expresarse de manera completamente abstracta como el problema de poder reconocer un lenguaje sobre un alfabeto de dos símbolos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ninguno, alguno.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 = ({ninguno}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*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{alguno}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+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)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+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= { (n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j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)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k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| i ≥ 0, j,k ≥ 1 }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" name="Google Shape;24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5" name="Google Shape;245;p3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6" name="Google Shape;246;p31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47" name="Google Shape;2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850" y="2688350"/>
            <a:ext cx="3248450" cy="168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●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Los problemas computacionales (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matemáticos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 y los lenguajes son herramientas que modelan problemas de la realidad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●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Los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autómatas son instrumentos para formular soluciones ( algorítmicas ) a problemas, que se reducen a reconocer lenguajes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4" name="Google Shape;64;p1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Los lenguajes y los problemas son realmente la misma cosa.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Cuando solo nos interesan los strings por sí mismos, por ejemplo, en el conjunto {0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| n ≥ 0}, entonces tendemos a pensar en el conjunto de strings como un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lenguaje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. Otras veces, tendemos a asignar semántica a las cadenas, por ejemplo, piense en los strings como codificaciones de grafos, expresiones lógicas o incluso números enteros.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En aquellos casos en los que nos preocupamos más por lo representado por el string que por el propio string, tendemos a pensar en un conjunto de strings como un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problema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.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4" name="Google Shape;25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Entonces, vemos que…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5" name="Google Shape;255;p3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6" name="Google Shape;256;p32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7" name="Google Shape;25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Sea cual sea el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problema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( computable ), podemos entonces definirlo como un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lenguaje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cualquier mecanismo ( como por ejemplo, un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autómata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finito ) que sea capaz de aceptar y procesar las cadenas de dicho lenguaje, es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entonces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una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solución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a dicho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problema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De esto derivamos que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Existe una equivalencia entre los conceptos de problemas y lenguajes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autómata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que reconoce un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lenguaje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es una solución a problema equivalente a dicho lenguaje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63" name="Google Shape;26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Automatas y Lenguajes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64" name="Google Shape;264;p3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65" name="Google Shape;265;p33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66" name="Google Shape;26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Sea el siguiente AFD M que para una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máquina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expendedora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Qué lenguaje reconoce este autómata ?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2" name="Google Shape;27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Último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ejemplo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73" name="Google Shape;273;p3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75" name="Google Shape;2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652" y="1535288"/>
            <a:ext cx="4806650" cy="27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4"/>
          <p:cNvSpPr txBox="1"/>
          <p:nvPr/>
        </p:nvSpPr>
        <p:spPr>
          <a:xfrm>
            <a:off x="815225" y="1795475"/>
            <a:ext cx="3080100" cy="3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“Una persona inserta monedas 5 y 10 centavos en la ranura hasta llegar a 15 o 20 centavos; en tales casos, aprieta el botón C o el botón CH  en cuyos casos la máquina deja un caramelo o un chicle en la bandeja. Y sigue funcionando del mismo modo. La máquina no da vuelto. Por otro lado, cada vez que se inserta una moneda de 5 </a:t>
            </a: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centavos</a:t>
            </a: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 por el parlante se escucha click y cuando se inserta una moneda de 10 ctvs se escucha click-click”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77" name="Google Shape;27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Notamos que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Σ = { 5, 10, C, CH }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0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= { λ, 510C, 555C, 105C, 5105CH, 5555CH, 1055CH, 5510CH, 1010CH }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L(M) = ?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83" name="Google Shape;28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Último ejemplo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84" name="Google Shape;284;p3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85" name="Google Shape;285;p35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86" name="Google Shape;2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4750" y="594000"/>
            <a:ext cx="3937549" cy="225794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Notamos que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Σ = { 5, 10, C, CH }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0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= { λ, 510C, 555C, 105C, 5105CH, 5555CH, 1055CH, 5510CH, 1010CH }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L(M) = L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0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endParaRPr baseline="30000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93" name="Google Shape;29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Último ejemplo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94" name="Google Shape;294;p3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95" name="Google Shape;295;p36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96" name="Google Shape;2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4750" y="594000"/>
            <a:ext cx="3937549" cy="225794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Definimos un problema P como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 = &lt;D, R, q&gt;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 = Conjunto de datos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 = Conjunto de resultados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Donde D y R son subconjuntos de U ( un universo ) y q es una relación binaria del tipo D × R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Teoría  de Problemas matemáticos y computacionales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3" name="Google Shape;73;p1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3488" y="1152475"/>
            <a:ext cx="1855125" cy="11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●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 problema P es soluble si, ∀d ∈ D, ∃r ∈ R tal que (d, r) ∈ q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Una solución a P es cualquier función f ⊆ q  definida en D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Teoría  de Problemas matemáticos y computacionales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3" name="Google Shape;83;p1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3488" y="1152475"/>
            <a:ext cx="1855125" cy="11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cuad ( q ) = {&lt;&lt;a,b,c&gt;, x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1,2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&gt; | x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1,2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= (-b  +- √ (b2 – 4ac)) / 2}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9308"/>
              <a:buFont typeface="Arial"/>
              <a:buNone/>
            </a:pPr>
            <a:r>
              <a:rPr lang="es" sz="1587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Notar que resolver este problema es equivalente a poder decidir si para cualquier par </a:t>
            </a:r>
            <a:r>
              <a:rPr b="1" lang="es" sz="1587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&lt;&lt;r,s,t&gt;, x&gt;</a:t>
            </a:r>
            <a:r>
              <a:rPr lang="es" sz="1587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∈ </a:t>
            </a:r>
            <a:r>
              <a:rPr b="1" lang="es" sz="1587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cuad</a:t>
            </a:r>
            <a:endParaRPr b="1" sz="1787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Ecuaciones de segundo grado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3" name="Google Shape;93;p1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0763" y="1703362"/>
            <a:ext cx="2862475" cy="173677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2866425" y="2173975"/>
            <a:ext cx="13101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Inter Medium"/>
                <a:ea typeface="Inter Medium"/>
                <a:cs typeface="Inter Medium"/>
                <a:sym typeface="Inter Medium"/>
              </a:rPr>
              <a:t>( D ) -&gt; </a:t>
            </a:r>
            <a:r>
              <a:rPr lang="es" sz="1200">
                <a:latin typeface="Inter Medium"/>
                <a:ea typeface="Inter Medium"/>
                <a:cs typeface="Inter Medium"/>
                <a:sym typeface="Inter Medium"/>
              </a:rPr>
              <a:t>Datos</a:t>
            </a:r>
            <a:endParaRPr sz="12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5405650" y="2173975"/>
            <a:ext cx="1527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Inter Medium"/>
                <a:ea typeface="Inter Medium"/>
                <a:cs typeface="Inter Medium"/>
                <a:sym typeface="Inter Medium"/>
              </a:rPr>
              <a:t>( R ) -&gt; Resultados</a:t>
            </a:r>
            <a:endParaRPr sz="12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4320550" y="1405900"/>
            <a:ext cx="1947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Inter Medium"/>
                <a:ea typeface="Inter Medium"/>
                <a:cs typeface="Inter Medium"/>
                <a:sym typeface="Inter Medium"/>
              </a:rPr>
              <a:t>( q ) -&gt; ax2 + bx + c = 0</a:t>
            </a:r>
            <a:endParaRPr sz="12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56475" y="1405900"/>
            <a:ext cx="27843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Inter Medium"/>
                <a:ea typeface="Inter Medium"/>
                <a:cs typeface="Inter Medium"/>
                <a:sym typeface="Inter Medium"/>
              </a:rPr>
              <a:t>( f ) -&gt; </a:t>
            </a:r>
            <a:r>
              <a:rPr lang="es" sz="1200">
                <a:latin typeface="Inter Medium"/>
                <a:ea typeface="Inter Medium"/>
                <a:cs typeface="Inter Medium"/>
                <a:sym typeface="Inter Medium"/>
              </a:rPr>
              <a:t>x1,2 = (-b +- √(b2 – 4ac))/2a</a:t>
            </a:r>
            <a:endParaRPr sz="12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Sea A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,…,A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: Aulas; B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,….,B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: Bandas horarias y M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,….,M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Materias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Restricciones 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Cada materia tiene que tener asignada dos bandas horarias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Cada par (A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B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j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 tiene asignada a lo sumo una materia M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k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.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3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Cada par (B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j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M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k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 tiene asignada a lo sumo un aula A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</a:t>
            </a:r>
            <a:endParaRPr baseline="-25000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Datos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= Conjunto de triplas { (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aulas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bandas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materias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 }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Donde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aulas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es una  lista de aulas,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bandas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es una lista de bandas horarias,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materias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es una lista de materias.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Resultados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= { tabla | tabla: aula x banda → materia }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Relación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asig ={ ( ( aulas, bandas, materias ), tabla ):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 R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3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}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Problema de asignación de aulas y horarios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7" name="Google Shape;107;p1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2974" y="1357900"/>
            <a:ext cx="2609325" cy="15910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6305275" y="1755650"/>
            <a:ext cx="7035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Inter Medium"/>
                <a:ea typeface="Inter Medium"/>
                <a:cs typeface="Inter Medium"/>
                <a:sym typeface="Inter Medium"/>
              </a:rPr>
              <a:t>Datos</a:t>
            </a:r>
            <a:endParaRPr sz="12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251313" y="1108900"/>
            <a:ext cx="7035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Inter Medium"/>
                <a:ea typeface="Inter Medium"/>
                <a:cs typeface="Inter Medium"/>
                <a:sym typeface="Inter Medium"/>
              </a:rPr>
              <a:t>Asig</a:t>
            </a:r>
            <a:endParaRPr sz="12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8281925" y="1755650"/>
            <a:ext cx="7035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Inter Medium"/>
                <a:ea typeface="Inter Medium"/>
                <a:cs typeface="Inter Medium"/>
                <a:sym typeface="Inter Medium"/>
              </a:rPr>
              <a:t>Res</a:t>
            </a:r>
            <a:endParaRPr sz="12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Dado un dispositivo que puede estar encendido o apagado ( por ejemplo, un velador, un teléfono celular, una central atómica ) tenemos un botón que sirve para encenderlo o apagarlo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Una cuestión que puede ser importante es poder determinar si el botón está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encendido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o apagado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Problema del Botón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Dada una secuencia de operaciones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PUSH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determinar si el botón está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ON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o está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OFF</a:t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Botón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= { &lt;ps, x&gt; | x = ON o bien x = OFF}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Problema del botón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0" name="Google Shape;120;p1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6063350" y="3691600"/>
            <a:ext cx="7035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Inter Medium"/>
                <a:ea typeface="Inter Medium"/>
                <a:cs typeface="Inter Medium"/>
                <a:sym typeface="Inter Medium"/>
              </a:rPr>
              <a:t>Datos</a:t>
            </a:r>
            <a:endParaRPr sz="12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7395338" y="3008875"/>
            <a:ext cx="7035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Inter Medium"/>
                <a:ea typeface="Inter Medium"/>
                <a:cs typeface="Inter Medium"/>
                <a:sym typeface="Inter Medium"/>
              </a:rPr>
              <a:t>Botón</a:t>
            </a:r>
            <a:endParaRPr sz="12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8035050" y="3600450"/>
            <a:ext cx="7035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Inter Medium"/>
                <a:ea typeface="Inter Medium"/>
                <a:cs typeface="Inter Medium"/>
                <a:sym typeface="Inter Medium"/>
              </a:rPr>
              <a:t>Res</a:t>
            </a:r>
            <a:endParaRPr sz="12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8725" y="3285812"/>
            <a:ext cx="2276975" cy="14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Si lo definimos inductivamente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&lt;[], </a:t>
            </a:r>
            <a:r>
              <a:rPr i="1"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OFF</a:t>
            </a: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&gt; </a:t>
            </a:r>
            <a:r>
              <a:rPr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∈ </a:t>
            </a:r>
            <a:r>
              <a:rPr b="1"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botón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&lt;PUSH : ps, </a:t>
            </a:r>
            <a:r>
              <a:rPr i="1"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&gt; </a:t>
            </a:r>
            <a:r>
              <a:rPr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∈ </a:t>
            </a:r>
            <a:r>
              <a:rPr b="1"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botón</a:t>
            </a: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 &lt;ps, </a:t>
            </a:r>
            <a:r>
              <a:rPr i="1"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OFF</a:t>
            </a: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&gt; </a:t>
            </a:r>
            <a:r>
              <a:rPr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∈</a:t>
            </a: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botón</a:t>
            </a: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&lt;PUSH : ps, </a:t>
            </a:r>
            <a:r>
              <a:rPr i="1"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OFF</a:t>
            </a: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&gt; </a:t>
            </a:r>
            <a:r>
              <a:rPr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∈ </a:t>
            </a:r>
            <a:r>
              <a:rPr b="1"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botón</a:t>
            </a: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 &lt;ps, </a:t>
            </a:r>
            <a:r>
              <a:rPr i="1"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&gt; </a:t>
            </a:r>
            <a:r>
              <a:rPr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∈ </a:t>
            </a:r>
            <a:r>
              <a:rPr b="1" lang="e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botón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Vemos que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&lt;[PUSH, PUSH, PUSH], </a:t>
            </a:r>
            <a:r>
              <a:rPr i="1"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ON</a:t>
            </a: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&gt; ∈ </a:t>
            </a:r>
            <a:r>
              <a:rPr b="1" lang="es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botón</a:t>
            </a: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=&gt;</a:t>
            </a:r>
            <a:endParaRPr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&lt;[PUSH, PUSH], </a:t>
            </a:r>
            <a:r>
              <a:rPr i="1"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OFF</a:t>
            </a: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&gt; ∈ </a:t>
            </a:r>
            <a:r>
              <a:rPr b="1" lang="es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botón</a:t>
            </a: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 =&gt;</a:t>
            </a:r>
            <a:endParaRPr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&lt;[PUSH], </a:t>
            </a:r>
            <a:r>
              <a:rPr i="1"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ON</a:t>
            </a: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&gt; ∈ </a:t>
            </a:r>
            <a:r>
              <a:rPr b="1" lang="es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botón</a:t>
            </a: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 =&gt;</a:t>
            </a:r>
            <a:endParaRPr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&lt; [], </a:t>
            </a:r>
            <a:r>
              <a:rPr i="1"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OFF</a:t>
            </a: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&gt; ∈ </a:t>
            </a:r>
            <a:r>
              <a:rPr b="1" lang="es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botón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Problema del botón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3" name="Google Shape;133;p2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Una posible solución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Notar que no es necesario guardar la historia completa de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PUSHs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para saber si está en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ON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u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OFF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ON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es la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clase de equivalencia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 todas las listas de PUSH de longitud impar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OFF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es la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clase de equivalencia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de todas las listas de PUSH de longitud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par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2" name="Google Shape;142;p2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750" y="1465662"/>
            <a:ext cx="2343201" cy="73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602" y="1595850"/>
            <a:ext cx="3585049" cy="47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