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Inter"/>
      <p:regular r:id="rId26"/>
      <p:bold r:id="rId27"/>
    </p:embeddedFont>
    <p:embeddedFont>
      <p:font typeface="Inter Medium"/>
      <p:regular r:id="rId28"/>
      <p:bold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Inter-regular.fntdata"/><Relationship Id="rId25" Type="http://schemas.openxmlformats.org/officeDocument/2006/relationships/slide" Target="slides/slide20.xml"/><Relationship Id="rId28" Type="http://schemas.openxmlformats.org/officeDocument/2006/relationships/font" Target="fonts/InterMedium-regular.fntdata"/><Relationship Id="rId27" Type="http://schemas.openxmlformats.org/officeDocument/2006/relationships/font" Target="fonts/Inter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InterMedium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e943b98ecd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e943b98ecd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e943b98ecd_0_3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e943b98ecd_0_3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e943b98ecd_0_3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e943b98ecd_0_3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e943b98ecd_0_3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e943b98ecd_0_3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e943b98ecd_0_3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e943b98ecd_0_3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e943b98ecd_0_3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1e943b98ecd_0_3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e943b98ecd_0_3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1e943b98ecd_0_3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e943b98ecd_0_4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1e943b98ecd_0_4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e943b98ecd_0_4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1e943b98ecd_0_4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e943b98ecd_0_4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1e943b98ecd_0_4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e943b98ecd_0_4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1e943b98ecd_0_4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e943b98ecd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e943b98ecd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e943b98ecd_0_4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1e943b98ecd_0_4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e943b98ecd_0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e943b98ecd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e943b98ecd_0_2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e943b98ecd_0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e943b98ecd_0_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e943b98ecd_0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e943b98ecd_0_2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e943b98ecd_0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e943b98ecd_0_2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e943b98ecd_0_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e943b98ecd_0_3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e943b98ecd_0_3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e943b98ecd_0_2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e943b98ecd_0_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Relationship Id="rId4" Type="http://schemas.openxmlformats.org/officeDocument/2006/relationships/image" Target="../media/image3.png"/><Relationship Id="rId5" Type="http://schemas.openxmlformats.org/officeDocument/2006/relationships/image" Target="../media/image6.png"/><Relationship Id="rId6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Relationship Id="rId4" Type="http://schemas.openxmlformats.org/officeDocument/2006/relationships/image" Target="../media/image7.png"/><Relationship Id="rId5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png"/><Relationship Id="rId4" Type="http://schemas.openxmlformats.org/officeDocument/2006/relationships/image" Target="../media/image2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2.png"/><Relationship Id="rId4" Type="http://schemas.openxmlformats.org/officeDocument/2006/relationships/image" Target="../media/image21.png"/><Relationship Id="rId5" Type="http://schemas.openxmlformats.org/officeDocument/2006/relationships/image" Target="../media/image27.png"/><Relationship Id="rId6" Type="http://schemas.openxmlformats.org/officeDocument/2006/relationships/image" Target="../media/image1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4.png"/><Relationship Id="rId4" Type="http://schemas.openxmlformats.org/officeDocument/2006/relationships/image" Target="../media/image19.png"/><Relationship Id="rId5" Type="http://schemas.openxmlformats.org/officeDocument/2006/relationships/image" Target="../media/image2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8.png"/><Relationship Id="rId4" Type="http://schemas.openxmlformats.org/officeDocument/2006/relationships/image" Target="../media/image3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1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9.png"/><Relationship Id="rId4" Type="http://schemas.openxmlformats.org/officeDocument/2006/relationships/image" Target="../media/image2.png"/><Relationship Id="rId5" Type="http://schemas.openxmlformats.org/officeDocument/2006/relationships/image" Target="../media/image10.png"/><Relationship Id="rId6" Type="http://schemas.openxmlformats.org/officeDocument/2006/relationships/image" Target="../media/image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Relationship Id="rId4" Type="http://schemas.openxmlformats.org/officeDocument/2006/relationships/image" Target="../media/image2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Relationship Id="rId4" Type="http://schemas.openxmlformats.org/officeDocument/2006/relationships/image" Target="../media/image16.png"/><Relationship Id="rId5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Relationship Id="rId4" Type="http://schemas.openxmlformats.org/officeDocument/2006/relationships/image" Target="../media/image7.png"/><Relationship Id="rId5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4400">
                <a:latin typeface="Inter Medium"/>
                <a:ea typeface="Inter Medium"/>
                <a:cs typeface="Inter Medium"/>
                <a:sym typeface="Inter Medium"/>
              </a:rPr>
              <a:t>Gramáticas libres del contexto</a:t>
            </a:r>
            <a:endParaRPr sz="440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55" name="Google Shape;55;p13"/>
          <p:cNvSpPr txBox="1"/>
          <p:nvPr>
            <p:ph idx="4294967295" type="subTitle"/>
          </p:nvPr>
        </p:nvSpPr>
        <p:spPr>
          <a:xfrm>
            <a:off x="0" y="4764600"/>
            <a:ext cx="3189000" cy="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Universidad Nacional de Quilmes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6545100" y="4818125"/>
            <a:ext cx="2598900" cy="3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latin typeface="Inter Medium"/>
                <a:ea typeface="Inter Medium"/>
                <a:cs typeface="Inter Medium"/>
                <a:sym typeface="Inter Medium"/>
              </a:rPr>
              <a:t>Emanuel Alvaredo, Federico Lochbaum</a:t>
            </a:r>
            <a:endParaRPr sz="100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57" name="Google Shape;57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Inter Medium"/>
                <a:ea typeface="Inter Medium"/>
                <a:cs typeface="Inter Medium"/>
                <a:sym typeface="Inter Medium"/>
              </a:rPr>
              <a:t>Árbol</a:t>
            </a:r>
            <a:r>
              <a:rPr lang="es">
                <a:latin typeface="Inter Medium"/>
                <a:ea typeface="Inter Medium"/>
                <a:cs typeface="Inter Medium"/>
                <a:sym typeface="Inter Medium"/>
              </a:rPr>
              <a:t> de derivación (parse tree)</a:t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56" name="Google Shape;156;p22"/>
          <p:cNvSpPr txBox="1"/>
          <p:nvPr>
            <p:ph idx="1" type="body"/>
          </p:nvPr>
        </p:nvSpPr>
        <p:spPr>
          <a:xfrm>
            <a:off x="311700" y="1152475"/>
            <a:ext cx="8520600" cy="37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Sean las producciones</a:t>
            </a:r>
            <a:endParaRPr sz="14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El </a:t>
            </a:r>
            <a:r>
              <a:rPr i="1"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árbol</a:t>
            </a:r>
            <a:r>
              <a:rPr i="1"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de derivación</a:t>
            </a:r>
            <a:r>
              <a:rPr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de la </a:t>
            </a:r>
            <a:r>
              <a:rPr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siguiente</a:t>
            </a:r>
            <a:r>
              <a:rPr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derivación </a:t>
            </a:r>
            <a:endParaRPr sz="14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457200" lvl="0" marL="18288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Se ve así</a:t>
            </a:r>
            <a:endParaRPr sz="14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57" name="Google Shape;157;p22"/>
          <p:cNvSpPr txBox="1"/>
          <p:nvPr>
            <p:ph idx="4294967295" type="subTitle"/>
          </p:nvPr>
        </p:nvSpPr>
        <p:spPr>
          <a:xfrm>
            <a:off x="0" y="4764600"/>
            <a:ext cx="3189000" cy="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Universidad Nacional de Quilmes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58" name="Google Shape;158;p22"/>
          <p:cNvSpPr txBox="1"/>
          <p:nvPr/>
        </p:nvSpPr>
        <p:spPr>
          <a:xfrm>
            <a:off x="6698100" y="4853700"/>
            <a:ext cx="24459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Inter Medium"/>
                <a:ea typeface="Inter Medium"/>
                <a:cs typeface="Inter Medium"/>
                <a:sym typeface="Inter Medium"/>
              </a:rPr>
              <a:t>Lenguajes Formales y Autómatas - S2 - 2023</a:t>
            </a:r>
            <a:endParaRPr sz="80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59" name="Google Shape;159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160" name="Google Shape;16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8371" y="1209874"/>
            <a:ext cx="3197304" cy="28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03572" y="1639825"/>
            <a:ext cx="3968875" cy="192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73350" y="2185263"/>
            <a:ext cx="3197300" cy="23599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16375" y="4255375"/>
            <a:ext cx="1357498" cy="28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69" name="Google Shape;169;p23"/>
          <p:cNvSpPr txBox="1"/>
          <p:nvPr>
            <p:ph idx="1" type="body"/>
          </p:nvPr>
        </p:nvSpPr>
        <p:spPr>
          <a:xfrm>
            <a:off x="311700" y="1152475"/>
            <a:ext cx="8520600" cy="37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Nota: 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Hay veces donde el orden no importa y la derivación a izquierda produce la misma cadena que la derivación a derecha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Ambas producen </a:t>
            </a:r>
            <a:r>
              <a:rPr b="1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el mismo </a:t>
            </a:r>
            <a:r>
              <a:rPr b="1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árbol</a:t>
            </a:r>
            <a:r>
              <a:rPr b="1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de derivación</a:t>
            </a:r>
            <a:endParaRPr b="1" sz="12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70" name="Google Shape;170;p23"/>
          <p:cNvSpPr txBox="1"/>
          <p:nvPr>
            <p:ph idx="4294967295" type="subTitle"/>
          </p:nvPr>
        </p:nvSpPr>
        <p:spPr>
          <a:xfrm>
            <a:off x="0" y="4764600"/>
            <a:ext cx="3189000" cy="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Universidad Nacional de Quilmes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71" name="Google Shape;171;p23"/>
          <p:cNvSpPr txBox="1"/>
          <p:nvPr/>
        </p:nvSpPr>
        <p:spPr>
          <a:xfrm>
            <a:off x="6698100" y="4853700"/>
            <a:ext cx="24459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Inter Medium"/>
                <a:ea typeface="Inter Medium"/>
                <a:cs typeface="Inter Medium"/>
                <a:sym typeface="Inter Medium"/>
              </a:rPr>
              <a:t>Lenguajes Formales y Autómatas - S2 - 2023</a:t>
            </a:r>
            <a:endParaRPr sz="80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72" name="Google Shape;17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173" name="Google Shape;17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4950" y="2022863"/>
            <a:ext cx="3496707" cy="39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81197" y="2010952"/>
            <a:ext cx="3496701" cy="4174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61639" y="2775000"/>
            <a:ext cx="2924361" cy="228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81" name="Google Shape;181;p24"/>
          <p:cNvSpPr txBox="1"/>
          <p:nvPr>
            <p:ph idx="1" type="body"/>
          </p:nvPr>
        </p:nvSpPr>
        <p:spPr>
          <a:xfrm>
            <a:off x="311700" y="1152475"/>
            <a:ext cx="8520600" cy="37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Una gramática </a:t>
            </a:r>
            <a:r>
              <a:rPr b="1" lang="es" sz="14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libre de contexto</a:t>
            </a:r>
            <a:r>
              <a:rPr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induce sobre las cadenas una estructura </a:t>
            </a:r>
            <a:r>
              <a:rPr b="1" lang="es" sz="14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arborescente</a:t>
            </a:r>
            <a:r>
              <a:rPr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, es decir, </a:t>
            </a:r>
            <a:r>
              <a:rPr b="1" lang="es" sz="14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estructuralmente</a:t>
            </a:r>
            <a:r>
              <a:rPr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son </a:t>
            </a:r>
            <a:r>
              <a:rPr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árboles</a:t>
            </a:r>
            <a:r>
              <a:rPr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generales</a:t>
            </a:r>
            <a:endParaRPr sz="14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La estructura que una gramática libre de contexto induce sobre las cadenas/strings generadas es </a:t>
            </a:r>
            <a:r>
              <a:rPr b="1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única</a:t>
            </a:r>
            <a:r>
              <a:rPr b="1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?</a:t>
            </a:r>
            <a:endParaRPr b="1" sz="12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Es decir, cada cadena tiene exactamente un </a:t>
            </a:r>
            <a:r>
              <a:rPr b="1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único</a:t>
            </a:r>
            <a:r>
              <a:rPr b="1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b="1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árbol</a:t>
            </a:r>
            <a:r>
              <a:rPr b="1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de derivación?</a:t>
            </a:r>
            <a:endParaRPr b="1" sz="12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82" name="Google Shape;182;p24"/>
          <p:cNvSpPr txBox="1"/>
          <p:nvPr>
            <p:ph idx="4294967295" type="subTitle"/>
          </p:nvPr>
        </p:nvSpPr>
        <p:spPr>
          <a:xfrm>
            <a:off x="0" y="4764600"/>
            <a:ext cx="3189000" cy="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Universidad Nacional de Quilmes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83" name="Google Shape;183;p24"/>
          <p:cNvSpPr txBox="1"/>
          <p:nvPr/>
        </p:nvSpPr>
        <p:spPr>
          <a:xfrm>
            <a:off x="6698100" y="4853700"/>
            <a:ext cx="24459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Inter Medium"/>
                <a:ea typeface="Inter Medium"/>
                <a:cs typeface="Inter Medium"/>
                <a:sym typeface="Inter Medium"/>
              </a:rPr>
              <a:t>Lenguajes Formales y Autómatas - S2 - 2023</a:t>
            </a:r>
            <a:endParaRPr sz="80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84" name="Google Shape;18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185" name="Google Shape;18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5570" y="1838800"/>
            <a:ext cx="1696250" cy="172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54500" y="1838800"/>
            <a:ext cx="2226158" cy="172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5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4400">
                <a:latin typeface="Inter Medium"/>
                <a:ea typeface="Inter Medium"/>
                <a:cs typeface="Inter Medium"/>
                <a:sym typeface="Inter Medium"/>
              </a:rPr>
              <a:t>Ambigüedad</a:t>
            </a:r>
            <a:endParaRPr sz="440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92" name="Google Shape;192;p25"/>
          <p:cNvSpPr txBox="1"/>
          <p:nvPr>
            <p:ph idx="4294967295" type="subTitle"/>
          </p:nvPr>
        </p:nvSpPr>
        <p:spPr>
          <a:xfrm>
            <a:off x="0" y="4764600"/>
            <a:ext cx="3189000" cy="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Universidad Nacional de Quilmes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93" name="Google Shape;193;p25"/>
          <p:cNvSpPr txBox="1"/>
          <p:nvPr/>
        </p:nvSpPr>
        <p:spPr>
          <a:xfrm>
            <a:off x="6545100" y="4818125"/>
            <a:ext cx="2598900" cy="3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latin typeface="Inter Medium"/>
                <a:ea typeface="Inter Medium"/>
                <a:cs typeface="Inter Medium"/>
                <a:sym typeface="Inter Medium"/>
              </a:rPr>
              <a:t>Emanuel Alvaredo, Federico Lochbaum</a:t>
            </a:r>
            <a:endParaRPr sz="100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94" name="Google Shape;194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6"/>
          <p:cNvSpPr txBox="1"/>
          <p:nvPr>
            <p:ph idx="1" type="body"/>
          </p:nvPr>
        </p:nvSpPr>
        <p:spPr>
          <a:xfrm>
            <a:off x="311700" y="1152475"/>
            <a:ext cx="8520600" cy="37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Vemos que esta </a:t>
            </a:r>
            <a:r>
              <a:rPr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gramática</a:t>
            </a:r>
            <a:r>
              <a:rPr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acepta cadenas del estilo</a:t>
            </a:r>
            <a:endParaRPr sz="14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											donde a denota cualquier número</a:t>
            </a:r>
            <a:endParaRPr sz="14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Dos derivaciones a izquierda para </a:t>
            </a:r>
            <a:r>
              <a:rPr b="1" lang="es" sz="14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a + a * a</a:t>
            </a:r>
            <a:endParaRPr b="1"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00" name="Google Shape;200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Inter Medium"/>
                <a:ea typeface="Inter Medium"/>
                <a:cs typeface="Inter Medium"/>
                <a:sym typeface="Inter Medium"/>
              </a:rPr>
              <a:t>Gramática de las expresiones aritméticas</a:t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201" name="Google Shape;201;p26"/>
          <p:cNvSpPr txBox="1"/>
          <p:nvPr>
            <p:ph idx="4294967295" type="subTitle"/>
          </p:nvPr>
        </p:nvSpPr>
        <p:spPr>
          <a:xfrm>
            <a:off x="0" y="4764600"/>
            <a:ext cx="3189000" cy="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Universidad Nacional de Quilmes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202" name="Google Shape;202;p26"/>
          <p:cNvSpPr txBox="1"/>
          <p:nvPr/>
        </p:nvSpPr>
        <p:spPr>
          <a:xfrm>
            <a:off x="6698100" y="4853700"/>
            <a:ext cx="24459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Inter Medium"/>
                <a:ea typeface="Inter Medium"/>
                <a:cs typeface="Inter Medium"/>
                <a:sym typeface="Inter Medium"/>
              </a:rPr>
              <a:t>Lenguajes Formales y Autómatas - S2 - 2023</a:t>
            </a:r>
            <a:endParaRPr sz="80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203" name="Google Shape;203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204" name="Google Shape;20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42650" y="1377775"/>
            <a:ext cx="3258707" cy="39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86825" y="1999000"/>
            <a:ext cx="2529309" cy="289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6" name="Google Shape;206;p26"/>
          <p:cNvCxnSpPr/>
          <p:nvPr/>
        </p:nvCxnSpPr>
        <p:spPr>
          <a:xfrm rot="10800000">
            <a:off x="5242275" y="2250150"/>
            <a:ext cx="1735500" cy="21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07" name="Google Shape;207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96525" y="3165599"/>
            <a:ext cx="2829324" cy="159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86825" y="3165600"/>
            <a:ext cx="2864650" cy="159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7"/>
          <p:cNvSpPr txBox="1"/>
          <p:nvPr>
            <p:ph idx="1" type="body"/>
          </p:nvPr>
        </p:nvSpPr>
        <p:spPr>
          <a:xfrm>
            <a:off x="311700" y="1152475"/>
            <a:ext cx="8520600" cy="37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Vemos que</a:t>
            </a:r>
            <a:endParaRPr b="1"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14" name="Google Shape;214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215" name="Google Shape;215;p27"/>
          <p:cNvSpPr txBox="1"/>
          <p:nvPr>
            <p:ph idx="4294967295" type="subTitle"/>
          </p:nvPr>
        </p:nvSpPr>
        <p:spPr>
          <a:xfrm>
            <a:off x="0" y="4764600"/>
            <a:ext cx="3189000" cy="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Universidad Nacional de Quilmes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216" name="Google Shape;216;p27"/>
          <p:cNvSpPr txBox="1"/>
          <p:nvPr/>
        </p:nvSpPr>
        <p:spPr>
          <a:xfrm>
            <a:off x="6698100" y="4853700"/>
            <a:ext cx="24459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Inter Medium"/>
                <a:ea typeface="Inter Medium"/>
                <a:cs typeface="Inter Medium"/>
                <a:sym typeface="Inter Medium"/>
              </a:rPr>
              <a:t>Lenguajes Formales y Autómatas - S2 - 2023</a:t>
            </a:r>
            <a:endParaRPr sz="80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217" name="Google Shape;217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218" name="Google Shape;21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6931" y="1556676"/>
            <a:ext cx="4810145" cy="234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8"/>
          <p:cNvSpPr txBox="1"/>
          <p:nvPr>
            <p:ph idx="1" type="body"/>
          </p:nvPr>
        </p:nvSpPr>
        <p:spPr>
          <a:xfrm>
            <a:off x="311700" y="1152475"/>
            <a:ext cx="8520600" cy="37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Tener dos árboles de derivación diferentes </a:t>
            </a:r>
            <a:r>
              <a:rPr b="1" lang="es" sz="14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puede causar problemas</a:t>
            </a:r>
            <a:r>
              <a:rPr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si uno quiere</a:t>
            </a:r>
            <a:endParaRPr sz="14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 Medium"/>
              <a:buChar char="●"/>
            </a:pPr>
            <a:r>
              <a:rPr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Evaluar expresiones</a:t>
            </a:r>
            <a:endParaRPr sz="14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 Medium"/>
              <a:buChar char="●"/>
            </a:pPr>
            <a:r>
              <a:rPr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Hacer compiladores de lenguajes de programación</a:t>
            </a:r>
            <a:endParaRPr sz="14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Vamos a decir que una </a:t>
            </a:r>
            <a:r>
              <a:rPr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gramática</a:t>
            </a:r>
            <a:r>
              <a:rPr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libre de contexto G es </a:t>
            </a:r>
            <a:r>
              <a:rPr b="1" lang="es" sz="14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ambigua</a:t>
            </a:r>
            <a:r>
              <a:rPr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si existe una cadena 	       tal que o bien </a:t>
            </a:r>
            <a:r>
              <a:rPr b="1" lang="es" sz="14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tiene dos </a:t>
            </a:r>
            <a:r>
              <a:rPr b="1" lang="es" sz="14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árboles</a:t>
            </a:r>
            <a:r>
              <a:rPr b="1" lang="es" sz="14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de derivación diferentes</a:t>
            </a:r>
            <a:r>
              <a:rPr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o bien </a:t>
            </a:r>
            <a:r>
              <a:rPr b="1" lang="es" sz="14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dos derivaciones más a la izquierda diferentes</a:t>
            </a:r>
            <a:endParaRPr b="1"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Vimos el ejemplo de las </a:t>
            </a:r>
            <a:r>
              <a:rPr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expresiones</a:t>
            </a:r>
            <a:r>
              <a:rPr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</a:t>
            </a:r>
            <a:r>
              <a:rPr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aritméticas</a:t>
            </a:r>
            <a:endParaRPr sz="14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224" name="Google Shape;224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225" name="Google Shape;225;p28"/>
          <p:cNvSpPr txBox="1"/>
          <p:nvPr>
            <p:ph idx="4294967295" type="subTitle"/>
          </p:nvPr>
        </p:nvSpPr>
        <p:spPr>
          <a:xfrm>
            <a:off x="0" y="4764600"/>
            <a:ext cx="3189000" cy="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Universidad Nacional de Quilmes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226" name="Google Shape;226;p28"/>
          <p:cNvSpPr txBox="1"/>
          <p:nvPr/>
        </p:nvSpPr>
        <p:spPr>
          <a:xfrm>
            <a:off x="6698100" y="4853700"/>
            <a:ext cx="24459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Inter Medium"/>
                <a:ea typeface="Inter Medium"/>
                <a:cs typeface="Inter Medium"/>
                <a:sym typeface="Inter Medium"/>
              </a:rPr>
              <a:t>Lenguajes Formales y Autómatas - S2 - 2023</a:t>
            </a:r>
            <a:endParaRPr sz="80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227" name="Google Shape;227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228" name="Google Shape;22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27350" y="2680575"/>
            <a:ext cx="745100" cy="211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26050" y="4044521"/>
            <a:ext cx="3138275" cy="61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29775" y="4044525"/>
            <a:ext cx="3518857" cy="61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9"/>
          <p:cNvSpPr txBox="1"/>
          <p:nvPr>
            <p:ph idx="1" type="body"/>
          </p:nvPr>
        </p:nvSpPr>
        <p:spPr>
          <a:xfrm>
            <a:off x="311700" y="1152475"/>
            <a:ext cx="8520600" cy="37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Otra </a:t>
            </a:r>
            <a:r>
              <a:rPr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gramática</a:t>
            </a:r>
            <a:r>
              <a:rPr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ambigua</a:t>
            </a:r>
            <a:endParaRPr sz="14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4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STMT -&gt; if EXPR then STMT | if EXPR then STMT else STMT</a:t>
            </a:r>
            <a:endParaRPr b="1"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236" name="Google Shape;236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237" name="Google Shape;237;p29"/>
          <p:cNvSpPr txBox="1"/>
          <p:nvPr>
            <p:ph idx="4294967295" type="subTitle"/>
          </p:nvPr>
        </p:nvSpPr>
        <p:spPr>
          <a:xfrm>
            <a:off x="0" y="4764600"/>
            <a:ext cx="3189000" cy="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Universidad Nacional de Quilmes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238" name="Google Shape;238;p29"/>
          <p:cNvSpPr txBox="1"/>
          <p:nvPr/>
        </p:nvSpPr>
        <p:spPr>
          <a:xfrm>
            <a:off x="6698100" y="4853700"/>
            <a:ext cx="24459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Inter Medium"/>
                <a:ea typeface="Inter Medium"/>
                <a:cs typeface="Inter Medium"/>
                <a:sym typeface="Inter Medium"/>
              </a:rPr>
              <a:t>Lenguajes Formales y Autómatas - S2 - 2023</a:t>
            </a:r>
            <a:endParaRPr sz="80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239" name="Google Shape;239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240" name="Google Shape;24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200" y="2178850"/>
            <a:ext cx="4075050" cy="1187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35325" y="2136475"/>
            <a:ext cx="3616376" cy="127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0"/>
          <p:cNvSpPr txBox="1"/>
          <p:nvPr>
            <p:ph idx="1" type="body"/>
          </p:nvPr>
        </p:nvSpPr>
        <p:spPr>
          <a:xfrm>
            <a:off x="311700" y="1152475"/>
            <a:ext cx="8520600" cy="37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En </a:t>
            </a:r>
            <a:r>
              <a:rPr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general</a:t>
            </a:r>
            <a:r>
              <a:rPr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, tener </a:t>
            </a:r>
            <a:r>
              <a:rPr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ambigüedad</a:t>
            </a:r>
            <a:r>
              <a:rPr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es malo e intentamos </a:t>
            </a:r>
            <a:r>
              <a:rPr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eliminarla</a:t>
            </a:r>
            <a:endParaRPr sz="14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 Medium"/>
              <a:buChar char="●"/>
            </a:pPr>
            <a:r>
              <a:rPr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A veces es posible encontrar una gramática no ambigua para un lenguaje</a:t>
            </a:r>
            <a:endParaRPr sz="14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 Medium"/>
              <a:buChar char="●"/>
            </a:pPr>
            <a:r>
              <a:rPr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No existe un método general para eliminar la ambigüedad</a:t>
            </a:r>
            <a:endParaRPr sz="14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4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Desambiguar la gramática de expresiones aritméticas</a:t>
            </a:r>
            <a:endParaRPr sz="14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Necesitamos una forma de </a:t>
            </a:r>
            <a:r>
              <a:rPr b="1" lang="es" sz="14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precedencia</a:t>
            </a:r>
            <a:r>
              <a:rPr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entre los operadores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Podemos pensar las operaciones como, una </a:t>
            </a:r>
            <a:r>
              <a:rPr b="1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expresión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es una suma de </a:t>
            </a:r>
            <a:r>
              <a:rPr b="1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términos</a:t>
            </a:r>
            <a:endParaRPr b="1" sz="12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y un </a:t>
            </a:r>
            <a:r>
              <a:rPr b="1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término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un producto de </a:t>
            </a:r>
            <a:r>
              <a:rPr b="1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factores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y permitimos los </a:t>
            </a:r>
            <a:r>
              <a:rPr b="1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paréntesis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para alterar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la precedencia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247" name="Google Shape;247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248" name="Google Shape;248;p30"/>
          <p:cNvSpPr txBox="1"/>
          <p:nvPr>
            <p:ph idx="4294967295" type="subTitle"/>
          </p:nvPr>
        </p:nvSpPr>
        <p:spPr>
          <a:xfrm>
            <a:off x="0" y="4764600"/>
            <a:ext cx="3189000" cy="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Universidad Nacional de Quilmes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249" name="Google Shape;249;p30"/>
          <p:cNvSpPr txBox="1"/>
          <p:nvPr/>
        </p:nvSpPr>
        <p:spPr>
          <a:xfrm>
            <a:off x="6698100" y="4853700"/>
            <a:ext cx="24459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Inter Medium"/>
                <a:ea typeface="Inter Medium"/>
                <a:cs typeface="Inter Medium"/>
                <a:sym typeface="Inter Medium"/>
              </a:rPr>
              <a:t>Lenguajes Formales y Autómatas - S2 - 2023</a:t>
            </a:r>
            <a:endParaRPr sz="80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250" name="Google Shape;250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251" name="Google Shape;25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98100" y="2917575"/>
            <a:ext cx="1689534" cy="19361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2" name="Google Shape;252;p30"/>
          <p:cNvCxnSpPr/>
          <p:nvPr/>
        </p:nvCxnSpPr>
        <p:spPr>
          <a:xfrm flipH="1" rot="10800000">
            <a:off x="5638425" y="3296350"/>
            <a:ext cx="982500" cy="29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3" name="Google Shape;253;p30"/>
          <p:cNvCxnSpPr/>
          <p:nvPr/>
        </p:nvCxnSpPr>
        <p:spPr>
          <a:xfrm>
            <a:off x="5630500" y="3621150"/>
            <a:ext cx="935100" cy="10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1"/>
          <p:cNvSpPr txBox="1"/>
          <p:nvPr>
            <p:ph idx="1" type="body"/>
          </p:nvPr>
        </p:nvSpPr>
        <p:spPr>
          <a:xfrm>
            <a:off x="311700" y="1152475"/>
            <a:ext cx="8520600" cy="37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La nueva </a:t>
            </a:r>
            <a:r>
              <a:rPr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gramática</a:t>
            </a:r>
            <a:r>
              <a:rPr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es equivalente y no es ambigua, esta </a:t>
            </a:r>
            <a:r>
              <a:rPr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construye</a:t>
            </a:r>
            <a:r>
              <a:rPr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nueva </a:t>
            </a:r>
            <a:r>
              <a:rPr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categorías</a:t>
            </a:r>
            <a:r>
              <a:rPr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que permiten eliminar la </a:t>
            </a:r>
            <a:r>
              <a:rPr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ambigüedad</a:t>
            </a:r>
            <a:r>
              <a:rPr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forzando las alturas de las derivaciones</a:t>
            </a:r>
            <a:endParaRPr sz="14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259" name="Google Shape;259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260" name="Google Shape;260;p31"/>
          <p:cNvSpPr txBox="1"/>
          <p:nvPr>
            <p:ph idx="4294967295" type="subTitle"/>
          </p:nvPr>
        </p:nvSpPr>
        <p:spPr>
          <a:xfrm>
            <a:off x="0" y="4764600"/>
            <a:ext cx="3189000" cy="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Universidad Nacional de Quilmes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261" name="Google Shape;261;p31"/>
          <p:cNvSpPr txBox="1"/>
          <p:nvPr/>
        </p:nvSpPr>
        <p:spPr>
          <a:xfrm>
            <a:off x="6698100" y="4853700"/>
            <a:ext cx="24459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Inter Medium"/>
                <a:ea typeface="Inter Medium"/>
                <a:cs typeface="Inter Medium"/>
                <a:sym typeface="Inter Medium"/>
              </a:rPr>
              <a:t>Lenguajes Formales y Autómatas - S2 - 2023</a:t>
            </a:r>
            <a:endParaRPr sz="80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262" name="Google Shape;262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263" name="Google Shape;26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5575" y="1868425"/>
            <a:ext cx="1717825" cy="127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75781" y="1868425"/>
            <a:ext cx="2503544" cy="279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20650" y="1868425"/>
            <a:ext cx="960700" cy="196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6" name="Google Shape;266;p31"/>
          <p:cNvCxnSpPr/>
          <p:nvPr/>
        </p:nvCxnSpPr>
        <p:spPr>
          <a:xfrm>
            <a:off x="4608125" y="1966575"/>
            <a:ext cx="1640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Inter Medium"/>
                <a:ea typeface="Inter Medium"/>
                <a:cs typeface="Inter Medium"/>
                <a:sym typeface="Inter Medium"/>
              </a:rPr>
              <a:t>Overview</a:t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64" name="Google Shape;64;p14"/>
          <p:cNvSpPr txBox="1"/>
          <p:nvPr>
            <p:ph idx="4294967295" type="subTitle"/>
          </p:nvPr>
        </p:nvSpPr>
        <p:spPr>
          <a:xfrm>
            <a:off x="0" y="4764600"/>
            <a:ext cx="3189000" cy="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Universidad Nacional de Quilmes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6698100" y="4853700"/>
            <a:ext cx="24459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Inter Medium"/>
                <a:ea typeface="Inter Medium"/>
                <a:cs typeface="Inter Medium"/>
                <a:sym typeface="Inter Medium"/>
              </a:rPr>
              <a:t>Lenguajes Formales y Autómatas - S2 - 2023</a:t>
            </a:r>
            <a:endParaRPr sz="80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66" name="Google Shape;66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67" name="Google Shape;67;p14"/>
          <p:cNvSpPr/>
          <p:nvPr/>
        </p:nvSpPr>
        <p:spPr>
          <a:xfrm>
            <a:off x="2510850" y="1690413"/>
            <a:ext cx="4122300" cy="24015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Lenguajes libres del contexto</a:t>
            </a:r>
            <a:endParaRPr/>
          </a:p>
        </p:txBody>
      </p:sp>
      <p:sp>
        <p:nvSpPr>
          <p:cNvPr id="68" name="Google Shape;68;p14"/>
          <p:cNvSpPr/>
          <p:nvPr/>
        </p:nvSpPr>
        <p:spPr>
          <a:xfrm>
            <a:off x="3257700" y="3063950"/>
            <a:ext cx="2628600" cy="9834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Inter Medium"/>
                <a:ea typeface="Inter Medium"/>
                <a:cs typeface="Inter Medium"/>
                <a:sym typeface="Inter Medium"/>
              </a:rPr>
              <a:t>Lenguajes regulares</a:t>
            </a:r>
            <a:endParaRPr sz="120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pic>
        <p:nvPicPr>
          <p:cNvPr id="69" name="Google Shape;6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41325" y="2252900"/>
            <a:ext cx="978125" cy="26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49343" y="2252893"/>
            <a:ext cx="526380" cy="26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91975" y="3757900"/>
            <a:ext cx="291875" cy="206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91750" y="3757900"/>
            <a:ext cx="433801" cy="20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2"/>
          <p:cNvSpPr txBox="1"/>
          <p:nvPr>
            <p:ph idx="1" type="body"/>
          </p:nvPr>
        </p:nvSpPr>
        <p:spPr>
          <a:xfrm>
            <a:off x="311700" y="1152475"/>
            <a:ext cx="8520600" cy="37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Sin embargo, hay casos inherentemente ambiguos como L = { a</a:t>
            </a:r>
            <a:r>
              <a:rPr baseline="30000"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n</a:t>
            </a:r>
            <a:r>
              <a:rPr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b</a:t>
            </a:r>
            <a:r>
              <a:rPr baseline="30000"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n </a:t>
            </a:r>
            <a:r>
              <a:rPr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c</a:t>
            </a:r>
            <a:r>
              <a:rPr baseline="30000"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m</a:t>
            </a:r>
            <a:r>
              <a:rPr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} U </a:t>
            </a:r>
            <a:r>
              <a:rPr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{ a</a:t>
            </a:r>
            <a:r>
              <a:rPr baseline="30000"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n</a:t>
            </a:r>
            <a:r>
              <a:rPr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b</a:t>
            </a:r>
            <a:r>
              <a:rPr baseline="30000"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m </a:t>
            </a:r>
            <a:r>
              <a:rPr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c</a:t>
            </a:r>
            <a:r>
              <a:rPr baseline="30000"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m</a:t>
            </a:r>
            <a:r>
              <a:rPr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}</a:t>
            </a:r>
            <a:r>
              <a:rPr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n, m &gt;=0</a:t>
            </a:r>
            <a:endParaRPr sz="14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Es decir, </a:t>
            </a:r>
            <a:r>
              <a:rPr b="1" lang="es" sz="14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toda </a:t>
            </a:r>
            <a:r>
              <a:rPr b="1" lang="es" sz="14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gramática</a:t>
            </a:r>
            <a:r>
              <a:rPr b="1" lang="es" sz="14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que genere este lenguaje es </a:t>
            </a:r>
            <a:r>
              <a:rPr b="1" lang="es" sz="14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ambigua</a:t>
            </a:r>
            <a:endParaRPr b="1"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72" name="Google Shape;272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273" name="Google Shape;273;p32"/>
          <p:cNvSpPr txBox="1"/>
          <p:nvPr>
            <p:ph idx="4294967295" type="subTitle"/>
          </p:nvPr>
        </p:nvSpPr>
        <p:spPr>
          <a:xfrm>
            <a:off x="0" y="4764600"/>
            <a:ext cx="3189000" cy="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Universidad Nacional de Quilmes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274" name="Google Shape;274;p32"/>
          <p:cNvSpPr txBox="1"/>
          <p:nvPr/>
        </p:nvSpPr>
        <p:spPr>
          <a:xfrm>
            <a:off x="6698100" y="4853700"/>
            <a:ext cx="24459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Inter Medium"/>
                <a:ea typeface="Inter Medium"/>
                <a:cs typeface="Inter Medium"/>
                <a:sym typeface="Inter Medium"/>
              </a:rPr>
              <a:t>Lenguajes Formales y Autómatas - S2 - 2023</a:t>
            </a:r>
            <a:endParaRPr sz="80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275" name="Google Shape;275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276" name="Google Shape;27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0278" y="2144272"/>
            <a:ext cx="4783450" cy="171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Ya vimos que existen las </a:t>
            </a:r>
            <a:r>
              <a:rPr b="1" lang="es" sz="14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Gramáticas</a:t>
            </a:r>
            <a:r>
              <a:rPr b="1" lang="es" sz="14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Libres del contexto</a:t>
            </a:r>
            <a:r>
              <a:rPr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!</a:t>
            </a:r>
            <a:endParaRPr sz="14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Pero </a:t>
            </a:r>
            <a:r>
              <a:rPr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además</a:t>
            </a:r>
            <a:r>
              <a:rPr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, vamos a ver otra manera de reconocer LLCs</a:t>
            </a:r>
            <a:endParaRPr sz="14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Inter Medium"/>
                <a:ea typeface="Inter Medium"/>
                <a:cs typeface="Inter Medium"/>
                <a:sym typeface="Inter Medium"/>
              </a:rPr>
              <a:t>¿Cómo reconocemos los LLC?</a:t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79" name="Google Shape;79;p15"/>
          <p:cNvSpPr txBox="1"/>
          <p:nvPr>
            <p:ph idx="4294967295" type="subTitle"/>
          </p:nvPr>
        </p:nvSpPr>
        <p:spPr>
          <a:xfrm>
            <a:off x="0" y="4764600"/>
            <a:ext cx="3189000" cy="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Universidad Nacional de Quilmes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80" name="Google Shape;80;p15"/>
          <p:cNvSpPr txBox="1"/>
          <p:nvPr/>
        </p:nvSpPr>
        <p:spPr>
          <a:xfrm>
            <a:off x="6698100" y="4853700"/>
            <a:ext cx="24459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Inter Medium"/>
                <a:ea typeface="Inter Medium"/>
                <a:cs typeface="Inter Medium"/>
                <a:sym typeface="Inter Medium"/>
              </a:rPr>
              <a:t>Lenguajes Formales y Autómatas - S2 - 2023</a:t>
            </a:r>
            <a:endParaRPr sz="80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81" name="Google Shape;8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Ya vimos que existen las </a:t>
            </a:r>
            <a:r>
              <a:rPr b="1" lang="es" sz="14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Gramáticas Libres del contexto</a:t>
            </a:r>
            <a:r>
              <a:rPr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!</a:t>
            </a:r>
            <a:endParaRPr sz="14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Pero además, vamos a ver otra manera de reconocer LLCs</a:t>
            </a:r>
            <a:endParaRPr sz="14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s" sz="14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Autómatas</a:t>
            </a:r>
            <a:r>
              <a:rPr b="1" lang="es" sz="14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de pila!</a:t>
            </a:r>
            <a:endParaRPr b="1"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87" name="Google Shape;8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Inter Medium"/>
                <a:ea typeface="Inter Medium"/>
                <a:cs typeface="Inter Medium"/>
                <a:sym typeface="Inter Medium"/>
              </a:rPr>
              <a:t>¿Cómo reconocemos los LLC?</a:t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88" name="Google Shape;88;p16"/>
          <p:cNvSpPr txBox="1"/>
          <p:nvPr>
            <p:ph idx="4294967295" type="subTitle"/>
          </p:nvPr>
        </p:nvSpPr>
        <p:spPr>
          <a:xfrm>
            <a:off x="0" y="4764600"/>
            <a:ext cx="3189000" cy="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Universidad Nacional de Quilmes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89" name="Google Shape;89;p16"/>
          <p:cNvSpPr txBox="1"/>
          <p:nvPr/>
        </p:nvSpPr>
        <p:spPr>
          <a:xfrm>
            <a:off x="6698100" y="4853700"/>
            <a:ext cx="24459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Inter Medium"/>
                <a:ea typeface="Inter Medium"/>
                <a:cs typeface="Inter Medium"/>
                <a:sym typeface="Inter Medium"/>
              </a:rPr>
              <a:t>Lenguajes Formales y Autómatas - S2 - 2023</a:t>
            </a:r>
            <a:endParaRPr sz="80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90" name="Google Shape;90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s" sz="14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Pero… lo dejamos para la </a:t>
            </a:r>
            <a:r>
              <a:rPr b="1" lang="es" sz="14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próxima</a:t>
            </a:r>
            <a:r>
              <a:rPr b="1" lang="es" sz="14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clase :)</a:t>
            </a:r>
            <a:endParaRPr b="1"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96" name="Google Shape;9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Inter Medium"/>
                <a:ea typeface="Inter Medium"/>
                <a:cs typeface="Inter Medium"/>
                <a:sym typeface="Inter Medium"/>
              </a:rPr>
              <a:t>Autómatas</a:t>
            </a:r>
            <a:r>
              <a:rPr lang="es">
                <a:latin typeface="Inter Medium"/>
                <a:ea typeface="Inter Medium"/>
                <a:cs typeface="Inter Medium"/>
                <a:sym typeface="Inter Medium"/>
              </a:rPr>
              <a:t> de pila</a:t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97" name="Google Shape;97;p17"/>
          <p:cNvSpPr txBox="1"/>
          <p:nvPr>
            <p:ph idx="4294967295" type="subTitle"/>
          </p:nvPr>
        </p:nvSpPr>
        <p:spPr>
          <a:xfrm>
            <a:off x="0" y="4764600"/>
            <a:ext cx="3189000" cy="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Universidad Nacional de Quilmes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98" name="Google Shape;98;p17"/>
          <p:cNvSpPr txBox="1"/>
          <p:nvPr/>
        </p:nvSpPr>
        <p:spPr>
          <a:xfrm>
            <a:off x="6698100" y="4853700"/>
            <a:ext cx="24459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Inter Medium"/>
                <a:ea typeface="Inter Medium"/>
                <a:cs typeface="Inter Medium"/>
                <a:sym typeface="Inter Medium"/>
              </a:rPr>
              <a:t>Lenguajes Formales y Autómatas - S2 - 2023</a:t>
            </a:r>
            <a:endParaRPr sz="80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99" name="Google Shape;9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100" name="Google Shape;10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8375" y="1798625"/>
            <a:ext cx="4467225" cy="2124075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7"/>
          <p:cNvSpPr txBox="1"/>
          <p:nvPr/>
        </p:nvSpPr>
        <p:spPr>
          <a:xfrm>
            <a:off x="1414250" y="1877600"/>
            <a:ext cx="73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Inter Medium"/>
                <a:ea typeface="Inter Medium"/>
                <a:cs typeface="Inter Medium"/>
                <a:sym typeface="Inter Medium"/>
              </a:rPr>
              <a:t>input</a:t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cxnSp>
        <p:nvCxnSpPr>
          <p:cNvPr id="102" name="Google Shape;102;p17"/>
          <p:cNvCxnSpPr>
            <a:stCxn id="101" idx="3"/>
          </p:cNvCxnSpPr>
          <p:nvPr/>
        </p:nvCxnSpPr>
        <p:spPr>
          <a:xfrm>
            <a:off x="2151350" y="2077700"/>
            <a:ext cx="309000" cy="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3" name="Google Shape;103;p17"/>
          <p:cNvSpPr txBox="1"/>
          <p:nvPr/>
        </p:nvSpPr>
        <p:spPr>
          <a:xfrm>
            <a:off x="2953550" y="2743275"/>
            <a:ext cx="1218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Inter Medium"/>
                <a:ea typeface="Inter Medium"/>
                <a:cs typeface="Inter Medium"/>
                <a:sym typeface="Inter Medium"/>
              </a:rPr>
              <a:t>Control finito</a:t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04" name="Google Shape;104;p17"/>
          <p:cNvSpPr txBox="1"/>
          <p:nvPr/>
        </p:nvSpPr>
        <p:spPr>
          <a:xfrm>
            <a:off x="5648150" y="2850975"/>
            <a:ext cx="73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Inter Medium"/>
                <a:ea typeface="Inter Medium"/>
                <a:cs typeface="Inter Medium"/>
                <a:sym typeface="Inter Medium"/>
              </a:rPr>
              <a:t>pila</a:t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cxnSp>
        <p:nvCxnSpPr>
          <p:cNvPr id="105" name="Google Shape;105;p17"/>
          <p:cNvCxnSpPr>
            <a:stCxn id="104" idx="1"/>
          </p:cNvCxnSpPr>
          <p:nvPr/>
        </p:nvCxnSpPr>
        <p:spPr>
          <a:xfrm flipH="1">
            <a:off x="5329250" y="3051075"/>
            <a:ext cx="318900" cy="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Una gramática es regular si es lineal a derecha o lineal a izquierda</a:t>
            </a:r>
            <a:endParaRPr b="1"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La estructura que una gramática regular induce sobre las cadenas/strings del lenguaje </a:t>
            </a:r>
            <a:r>
              <a:rPr b="1" lang="es" sz="14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es lineal</a:t>
            </a:r>
            <a:r>
              <a:rPr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, </a:t>
            </a:r>
            <a:endParaRPr sz="14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es decir, es </a:t>
            </a:r>
            <a:r>
              <a:rPr b="1" lang="es" sz="14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estructuralmente</a:t>
            </a:r>
            <a:r>
              <a:rPr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una secuencia o una lista</a:t>
            </a:r>
            <a:endParaRPr sz="14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Ejemplo:			    notar que la definición por </a:t>
            </a:r>
            <a:r>
              <a:rPr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inducción</a:t>
            </a:r>
            <a:r>
              <a:rPr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de los </a:t>
            </a:r>
            <a:r>
              <a:rPr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elementos</a:t>
            </a:r>
            <a:r>
              <a:rPr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de L(G) se define</a:t>
            </a:r>
            <a:endParaRPr sz="14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11" name="Google Shape;11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Inter Medium"/>
                <a:ea typeface="Inter Medium"/>
                <a:cs typeface="Inter Medium"/>
                <a:sym typeface="Inter Medium"/>
              </a:rPr>
              <a:t>Recordamos</a:t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12" name="Google Shape;112;p18"/>
          <p:cNvSpPr txBox="1"/>
          <p:nvPr>
            <p:ph idx="4294967295" type="subTitle"/>
          </p:nvPr>
        </p:nvSpPr>
        <p:spPr>
          <a:xfrm>
            <a:off x="0" y="4764600"/>
            <a:ext cx="3189000" cy="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Universidad Nacional de Quilmes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13" name="Google Shape;113;p18"/>
          <p:cNvSpPr txBox="1"/>
          <p:nvPr/>
        </p:nvSpPr>
        <p:spPr>
          <a:xfrm>
            <a:off x="6698100" y="4853700"/>
            <a:ext cx="24459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Inter Medium"/>
                <a:ea typeface="Inter Medium"/>
                <a:cs typeface="Inter Medium"/>
                <a:sym typeface="Inter Medium"/>
              </a:rPr>
              <a:t>Lenguajes Formales y Autómatas - S2 - 2023</a:t>
            </a:r>
            <a:endParaRPr sz="80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14" name="Google Shape;114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115" name="Google Shape;11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7275" y="3262200"/>
            <a:ext cx="1069150" cy="69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40613" y="3557750"/>
            <a:ext cx="3262775" cy="129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idx="1" type="body"/>
          </p:nvPr>
        </p:nvSpPr>
        <p:spPr>
          <a:xfrm>
            <a:off x="311700" y="1152475"/>
            <a:ext cx="8520600" cy="37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Notación 			      donde todas las producciones P son de la forma		</a:t>
            </a:r>
            <a:endParaRPr sz="14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457200" lvl="0" marL="3657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No</a:t>
            </a:r>
            <a:r>
              <a:rPr b="1" lang="es"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terminal 	             Secuencia/string de no terminales y terminales</a:t>
            </a:r>
            <a:endParaRPr b="1" sz="10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Ejemplo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: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S -&gt; aSb | λ  con			  	</a:t>
            </a:r>
            <a:endParaRPr sz="14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Lenguaje libre de contexto: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Un lenguaje L es libre de contexto si existe una gramática libre de contexto G con L(G) = L</a:t>
            </a:r>
            <a:endParaRPr b="1" sz="12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Ejemplo: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	G = S -&gt; aSa | bSb |  </a:t>
            </a:r>
            <a:r>
              <a:rPr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λ 	         L(G) = { ww</a:t>
            </a:r>
            <a:r>
              <a:rPr baseline="30000"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R</a:t>
            </a:r>
            <a:r>
              <a:rPr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: w ∈ { a, b}</a:t>
            </a:r>
            <a:r>
              <a:rPr baseline="30000"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*</a:t>
            </a:r>
            <a:r>
              <a:rPr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} 	        S =&gt; aSa =&gt; abSba =&gt; abaSaba =&gt; …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22" name="Google Shape;12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Inter Medium"/>
                <a:ea typeface="Inter Medium"/>
                <a:cs typeface="Inter Medium"/>
                <a:sym typeface="Inter Medium"/>
              </a:rPr>
              <a:t>Definición de GLC</a:t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23" name="Google Shape;123;p19"/>
          <p:cNvSpPr txBox="1"/>
          <p:nvPr>
            <p:ph idx="4294967295" type="subTitle"/>
          </p:nvPr>
        </p:nvSpPr>
        <p:spPr>
          <a:xfrm>
            <a:off x="0" y="4764600"/>
            <a:ext cx="3189000" cy="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Universidad Nacional de Quilmes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24" name="Google Shape;124;p19"/>
          <p:cNvSpPr txBox="1"/>
          <p:nvPr/>
        </p:nvSpPr>
        <p:spPr>
          <a:xfrm>
            <a:off x="6698100" y="4853700"/>
            <a:ext cx="24459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Inter Medium"/>
                <a:ea typeface="Inter Medium"/>
                <a:cs typeface="Inter Medium"/>
                <a:sym typeface="Inter Medium"/>
              </a:rPr>
              <a:t>Lenguajes Formales y Autómatas - S2 - 2023</a:t>
            </a:r>
            <a:endParaRPr sz="80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25" name="Google Shape;125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126" name="Google Shape;12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8700" y="1222950"/>
            <a:ext cx="1187230" cy="26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41375" y="1222950"/>
            <a:ext cx="598900" cy="2262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8" name="Google Shape;128;p19"/>
          <p:cNvCxnSpPr/>
          <p:nvPr/>
        </p:nvCxnSpPr>
        <p:spPr>
          <a:xfrm flipH="1" rot="10800000">
            <a:off x="5146300" y="1461900"/>
            <a:ext cx="1519200" cy="18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9" name="Google Shape;129;p19"/>
          <p:cNvCxnSpPr/>
          <p:nvPr/>
        </p:nvCxnSpPr>
        <p:spPr>
          <a:xfrm rot="10800000">
            <a:off x="7163525" y="1436700"/>
            <a:ext cx="308700" cy="21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30" name="Google Shape;130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19830" y="2244125"/>
            <a:ext cx="1765146" cy="28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4400">
                <a:latin typeface="Inter Medium"/>
                <a:ea typeface="Inter Medium"/>
                <a:cs typeface="Inter Medium"/>
                <a:sym typeface="Inter Medium"/>
              </a:rPr>
              <a:t>Orden de derivación y </a:t>
            </a:r>
            <a:r>
              <a:rPr lang="es" sz="4400">
                <a:latin typeface="Inter Medium"/>
                <a:ea typeface="Inter Medium"/>
                <a:cs typeface="Inter Medium"/>
                <a:sym typeface="Inter Medium"/>
              </a:rPr>
              <a:t>árboles</a:t>
            </a:r>
            <a:r>
              <a:rPr lang="es" sz="4400">
                <a:latin typeface="Inter Medium"/>
                <a:ea typeface="Inter Medium"/>
                <a:cs typeface="Inter Medium"/>
                <a:sym typeface="Inter Medium"/>
              </a:rPr>
              <a:t> de derivación</a:t>
            </a:r>
            <a:endParaRPr sz="440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36" name="Google Shape;136;p20"/>
          <p:cNvSpPr txBox="1"/>
          <p:nvPr>
            <p:ph idx="4294967295" type="subTitle"/>
          </p:nvPr>
        </p:nvSpPr>
        <p:spPr>
          <a:xfrm>
            <a:off x="0" y="4764600"/>
            <a:ext cx="3189000" cy="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Universidad Nacional de Quilmes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37" name="Google Shape;137;p20"/>
          <p:cNvSpPr txBox="1"/>
          <p:nvPr/>
        </p:nvSpPr>
        <p:spPr>
          <a:xfrm>
            <a:off x="6545100" y="4818125"/>
            <a:ext cx="2598900" cy="3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latin typeface="Inter Medium"/>
                <a:ea typeface="Inter Medium"/>
                <a:cs typeface="Inter Medium"/>
                <a:sym typeface="Inter Medium"/>
              </a:rPr>
              <a:t>Emanuel Alvaredo, Federico Lochbaum</a:t>
            </a:r>
            <a:endParaRPr sz="100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38" name="Google Shape;138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44" name="Google Shape;144;p21"/>
          <p:cNvSpPr txBox="1"/>
          <p:nvPr>
            <p:ph idx="1" type="body"/>
          </p:nvPr>
        </p:nvSpPr>
        <p:spPr>
          <a:xfrm>
            <a:off x="311700" y="1152475"/>
            <a:ext cx="8520600" cy="37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Consideremos las siguientes producciones de una gramática</a:t>
            </a:r>
            <a:endParaRPr sz="14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					S =&gt; AB          A =&gt; aaA | λ          B =&gt; Bb | λ</a:t>
            </a:r>
            <a:endParaRPr sz="14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Vemos que la derivación </a:t>
            </a:r>
            <a:r>
              <a:rPr i="1"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más</a:t>
            </a:r>
            <a:r>
              <a:rPr i="1"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a la izquierda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del corresponde a la cadena </a:t>
            </a:r>
            <a:r>
              <a:rPr b="1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aab</a:t>
            </a:r>
            <a:endParaRPr b="1" sz="12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Y la derivación </a:t>
            </a:r>
            <a:r>
              <a:rPr i="1"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más a la derecha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también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corresponde a la cadena </a:t>
            </a:r>
            <a:r>
              <a:rPr b="1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aab</a:t>
            </a:r>
            <a:endParaRPr b="1" sz="12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Notar que la siguiente derivación no es ni  más a la izquierda ni más a la derecha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45" name="Google Shape;145;p21"/>
          <p:cNvSpPr txBox="1"/>
          <p:nvPr>
            <p:ph idx="4294967295" type="subTitle"/>
          </p:nvPr>
        </p:nvSpPr>
        <p:spPr>
          <a:xfrm>
            <a:off x="0" y="4764600"/>
            <a:ext cx="3189000" cy="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Universidad Nacional de Quilmes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46" name="Google Shape;146;p21"/>
          <p:cNvSpPr txBox="1"/>
          <p:nvPr/>
        </p:nvSpPr>
        <p:spPr>
          <a:xfrm>
            <a:off x="6698100" y="4853700"/>
            <a:ext cx="24459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Inter Medium"/>
                <a:ea typeface="Inter Medium"/>
                <a:cs typeface="Inter Medium"/>
                <a:sym typeface="Inter Medium"/>
              </a:rPr>
              <a:t>Lenguajes Formales y Autómatas - S2 - 2023</a:t>
            </a:r>
            <a:endParaRPr sz="80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47" name="Google Shape;147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148" name="Google Shape;14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23650" y="2374950"/>
            <a:ext cx="3496707" cy="39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23647" y="3421602"/>
            <a:ext cx="3496701" cy="4174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91008" y="4492075"/>
            <a:ext cx="4961969" cy="24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