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6" r:id="rId22"/>
    <p:sldId id="307" r:id="rId23"/>
    <p:sldId id="308" r:id="rId24"/>
    <p:sldId id="309" r:id="rId25"/>
    <p:sldId id="316" r:id="rId26"/>
    <p:sldId id="310" r:id="rId27"/>
    <p:sldId id="311" r:id="rId28"/>
    <p:sldId id="312" r:id="rId29"/>
    <p:sldId id="313" r:id="rId30"/>
    <p:sldId id="314" r:id="rId31"/>
    <p:sldId id="315" r:id="rId32"/>
    <p:sldId id="31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a002bf2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a002bf2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a002bf2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a002bf2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a002bf2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a002bf2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a002bf2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a002bf2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a002bf2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a002bf2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77f61eb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77f61eb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77f61e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77f61e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a002bf2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a002bf2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a002bf2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a002bf2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a002bf2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a002bf2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a002bf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a002bf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a002bf2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a002bf2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a002bf2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a002bf2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a002bf2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a002bf2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a002bf2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a002bf2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a002bf2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a002bf2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a002bf2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a002bf2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204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a002bf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a002bf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a002bf2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a002bf2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a002bf2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a002bf2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a002bf2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a002bf2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c23f3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c23f3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a002bf2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a002bf2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a002bf2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a002bf2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a002bf2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a002bf2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38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a002bf2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a002bf2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a002bf2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a002bf2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a002bf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a002bf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a002bf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a002bf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a002bf2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a002bf2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a002bf2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a002bf2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flex.de/manual.html" TargetMode="External"/><Relationship Id="rId7" Type="http://schemas.openxmlformats.org/officeDocument/2006/relationships/hyperlink" Target="http://www2.cs.tum.edu/projects/cup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flex.de/" TargetMode="External"/><Relationship Id="rId5" Type="http://schemas.openxmlformats.org/officeDocument/2006/relationships/hyperlink" Target="https://github.com/ppandomail/compi/tree/master/CompiladorAritmetico" TargetMode="External"/><Relationship Id="rId4" Type="http://schemas.openxmlformats.org/officeDocument/2006/relationships/hyperlink" Target="http://manglar.uninorte.edu.co/bitstream/handle/10584/2109/1044421326.pdf;jsessionid=52482F9D293AAB4788A140780D4BC217?sequence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417100" y="616217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000000"/>
                </a:solidFill>
              </a:rPr>
              <a:t>Diseño de Compiladores</a:t>
            </a:r>
            <a:endParaRPr sz="3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00000"/>
                </a:solidFill>
              </a:rPr>
              <a:t>Presentación de Trabajo Final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239150" y="1548473"/>
            <a:ext cx="5193600" cy="204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/>
              <a:t>Universidad de Belgrano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Licenciatura en Informática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/>
              <a:t>Alumnos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</a:rPr>
              <a:t>Parrado Ramiro – Federico </a:t>
            </a:r>
            <a:r>
              <a:rPr lang="es-ES" sz="1200" dirty="0" err="1">
                <a:solidFill>
                  <a:schemeClr val="dk1"/>
                </a:solidFill>
              </a:rPr>
              <a:t>Gaston</a:t>
            </a:r>
            <a:r>
              <a:rPr lang="es-ES" sz="1200" dirty="0">
                <a:solidFill>
                  <a:schemeClr val="dk1"/>
                </a:solidFill>
              </a:rPr>
              <a:t> Molinari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</a:rPr>
              <a:t>Profesor: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MG.ING.Pablo Pandolfo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</a:rPr>
              <a:t>Fecha: 4/11/2021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88" y="3847882"/>
            <a:ext cx="2387302" cy="9777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442ABB-7D1D-4D77-B438-1C841739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08" y="2022359"/>
            <a:ext cx="1496737" cy="11053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18F29E-917A-40DA-9434-F3B02017C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85" y="1762468"/>
            <a:ext cx="1103000" cy="1614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Reglas lexicográficas</a:t>
            </a:r>
            <a:endParaRPr sz="3500"/>
          </a:p>
        </p:txBody>
      </p:sp>
      <p:sp>
        <p:nvSpPr>
          <p:cNvPr id="272" name="Google Shape;272;p45"/>
          <p:cNvSpPr txBox="1"/>
          <p:nvPr/>
        </p:nvSpPr>
        <p:spPr>
          <a:xfrm>
            <a:off x="220257" y="1208076"/>
            <a:ext cx="8466393" cy="37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[: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jletter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:] [: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jletterdigit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:]*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%%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"+"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Suma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sym.MAS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"-"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Resta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sym.MENOS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"*"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Multiplicacion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sym.POR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sym.DIVISION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P_Coma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sym.PUNTOYCOMA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"("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P_Abre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sym.LPAREN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P_Cierra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sym.RPAREN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"inicio"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inicio "); 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sym.INICIO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"fin"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fin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sym.FIN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"="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=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sym.ASIGNACION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"escribir"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leyendo:Print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sym.IMPRIMIR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id ");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yytext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:]+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("leyendo: numero ");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 Symbol(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sym.NUMERO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new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yytext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())); 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\t\r\n]+ {;}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 {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("Error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lexico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."+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yytext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()+"-"); }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Parámetros y Opciones</a:t>
            </a:r>
            <a:endParaRPr sz="3500"/>
          </a:p>
        </p:txBody>
      </p:sp>
      <p:sp>
        <p:nvSpPr>
          <p:cNvPr id="278" name="Google Shape;278;p46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Los siguientes son los posibles parámetros y  opciones que pueden especificarse en un archivo jex.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Parámetros y Opciones</a:t>
            </a:r>
            <a:endParaRPr sz="3500"/>
          </a:p>
        </p:txBody>
      </p:sp>
      <p:sp>
        <p:nvSpPr>
          <p:cNvPr id="284" name="Google Shape;284;p47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Scanner</a:t>
            </a: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dirty="0">
                <a:solidFill>
                  <a:schemeClr val="dk1"/>
                </a:solidFill>
              </a:rPr>
              <a:t> Esta opción le dice a JFlex que el archivo .java a generar lleve el nombre de Lexer, aquí podremos indicar cualquier nombre.</a:t>
            </a: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</a:rPr>
              <a:t>%</a:t>
            </a:r>
            <a:r>
              <a:rPr lang="es" b="1" dirty="0">
                <a:solidFill>
                  <a:schemeClr val="dk1"/>
                </a:solidFill>
              </a:rPr>
              <a:t>Standalone: </a:t>
            </a:r>
            <a:r>
              <a:rPr lang="es-ES" dirty="0">
                <a:solidFill>
                  <a:schemeClr val="dk1"/>
                </a:solidFill>
              </a:rPr>
              <a:t>La opción Standalone puede encontrar un pequeño escáner independiente que no necesita otras dependencias o herramientas como CUP para proporcionarle un código de trabajo.</a:t>
            </a:r>
            <a:endParaRPr dirty="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unicode</a:t>
            </a: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dirty="0">
                <a:solidFill>
                  <a:schemeClr val="dk1"/>
                </a:solidFill>
              </a:rPr>
              <a:t> La opción unicode nos permite trabajar con archivos que tienen este tipo de caracteres.</a:t>
            </a:r>
            <a:endParaRPr dirty="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cup</a:t>
            </a: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dirty="0">
                <a:solidFill>
                  <a:schemeClr val="dk1"/>
                </a:solidFill>
              </a:rPr>
              <a:t> CUP es un analizador sintáctico el cual se mostrará más adelante, esta opción nos permite integrar JFlex y CUP.</a:t>
            </a:r>
            <a:endParaRPr dirty="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dirty="0">
                <a:solidFill>
                  <a:schemeClr val="dk1"/>
                </a:solidFill>
              </a:rPr>
              <a:t>Le dice al analizador que lleve el conteo de la línea que se está analizando.</a:t>
            </a:r>
            <a:endParaRPr dirty="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dirty="0">
                <a:solidFill>
                  <a:schemeClr val="dk1"/>
                </a:solidFill>
              </a:rPr>
              <a:t>Le dice al analizador que lleve el conteo de la columna que se está analizando.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272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CUP</a:t>
            </a:r>
            <a:endParaRPr sz="4500"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50" y="2118053"/>
            <a:ext cx="4080965" cy="136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Definición</a:t>
            </a:r>
            <a:endParaRPr sz="3500"/>
          </a:p>
        </p:txBody>
      </p:sp>
      <p:sp>
        <p:nvSpPr>
          <p:cNvPr id="296" name="Google Shape;296;p49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>
                <a:solidFill>
                  <a:schemeClr val="dk1"/>
                </a:solidFill>
              </a:rPr>
              <a:t>CUP, </a:t>
            </a:r>
            <a:r>
              <a:rPr lang="es" sz="2600" b="1">
                <a:solidFill>
                  <a:schemeClr val="dk1"/>
                </a:solidFill>
              </a:rPr>
              <a:t>Construcción de Parseadores Útiles</a:t>
            </a:r>
            <a:r>
              <a:rPr lang="es" sz="2600">
                <a:solidFill>
                  <a:schemeClr val="dk1"/>
                </a:solidFill>
              </a:rPr>
              <a:t> (por sus siglas en inglés), es una herramienta en Java para crear parsers con LALR (</a:t>
            </a:r>
            <a:r>
              <a:rPr lang="es" sz="2600" b="1">
                <a:solidFill>
                  <a:schemeClr val="dk1"/>
                </a:solidFill>
              </a:rPr>
              <a:t>look-ahead, left to right</a:t>
            </a:r>
            <a:r>
              <a:rPr lang="es" sz="2600">
                <a:solidFill>
                  <a:schemeClr val="dk1"/>
                </a:solidFill>
              </a:rPr>
              <a:t>).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Permite la creación de un parser mediante la </a:t>
            </a:r>
            <a:r>
              <a:rPr lang="es" sz="2600" b="1">
                <a:solidFill>
                  <a:schemeClr val="dk1"/>
                </a:solidFill>
              </a:rPr>
              <a:t>especificación de los símbolos de la gramática</a:t>
            </a:r>
            <a:r>
              <a:rPr lang="es" sz="2600">
                <a:solidFill>
                  <a:schemeClr val="dk1"/>
                </a:solidFill>
              </a:rPr>
              <a:t>, por ejemplo: </a:t>
            </a:r>
            <a:r>
              <a:rPr lang="es" sz="2600" b="1">
                <a:solidFill>
                  <a:schemeClr val="dk1"/>
                </a:solidFill>
              </a:rPr>
              <a:t>terminales</a:t>
            </a:r>
            <a:r>
              <a:rPr lang="es" sz="2600">
                <a:solidFill>
                  <a:schemeClr val="dk1"/>
                </a:solidFill>
              </a:rPr>
              <a:t> T1, T2.., </a:t>
            </a:r>
            <a:r>
              <a:rPr lang="es" sz="2600" b="1">
                <a:solidFill>
                  <a:schemeClr val="dk1"/>
                </a:solidFill>
              </a:rPr>
              <a:t>no-terminales</a:t>
            </a:r>
            <a:r>
              <a:rPr lang="es" sz="2600">
                <a:solidFill>
                  <a:schemeClr val="dk1"/>
                </a:solidFill>
              </a:rPr>
              <a:t> N1, N2.., </a:t>
            </a:r>
            <a:r>
              <a:rPr lang="es" sz="2600" b="1">
                <a:solidFill>
                  <a:schemeClr val="dk1"/>
                </a:solidFill>
              </a:rPr>
              <a:t>y las diferentes producciones</a:t>
            </a:r>
            <a:r>
              <a:rPr lang="es" sz="2600">
                <a:solidFill>
                  <a:schemeClr val="dk1"/>
                </a:solidFill>
              </a:rPr>
              <a:t> tales como XX:==EX1|BX2.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Estructura de un archivo .CUP</a:t>
            </a:r>
            <a:endParaRPr sz="3500"/>
          </a:p>
        </p:txBody>
      </p:sp>
      <p:sp>
        <p:nvSpPr>
          <p:cNvPr id="302" name="Google Shape;302;p50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Entre otras funcionalidades, permite generar un  AST (</a:t>
            </a:r>
            <a:r>
              <a:rPr lang="es" sz="2600" b="1">
                <a:solidFill>
                  <a:schemeClr val="dk1"/>
                </a:solidFill>
              </a:rPr>
              <a:t>árbol abstracto de sintaxis</a:t>
            </a:r>
            <a:r>
              <a:rPr lang="es" sz="2600">
                <a:solidFill>
                  <a:schemeClr val="dk1"/>
                </a:solidFill>
              </a:rPr>
              <a:t>) mediante las llamadas a funciones asignadas a las producciones luego de realizar cada reducción.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Estructura de un archivo .CUP</a:t>
            </a:r>
            <a:endParaRPr sz="3500"/>
          </a:p>
        </p:txBody>
      </p:sp>
      <p:sp>
        <p:nvSpPr>
          <p:cNvPr id="308" name="Google Shape;308;p51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Un archivo de entrada CUP consta de las siguientes cinco partes:</a:t>
            </a:r>
            <a:endParaRPr sz="2600">
              <a:solidFill>
                <a:schemeClr val="dk1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s" sz="2600">
                <a:solidFill>
                  <a:schemeClr val="dk1"/>
                </a:solidFill>
              </a:rPr>
              <a:t>Definición de </a:t>
            </a:r>
            <a:r>
              <a:rPr lang="es" sz="2600" b="1">
                <a:solidFill>
                  <a:schemeClr val="dk1"/>
                </a:solidFill>
              </a:rPr>
              <a:t>paquete y sentencias import</a:t>
            </a:r>
            <a:r>
              <a:rPr lang="e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s" sz="2600">
                <a:solidFill>
                  <a:schemeClr val="dk1"/>
                </a:solidFill>
              </a:rPr>
              <a:t>Sección de </a:t>
            </a:r>
            <a:r>
              <a:rPr lang="es" sz="2600" b="1">
                <a:solidFill>
                  <a:schemeClr val="dk1"/>
                </a:solidFill>
              </a:rPr>
              <a:t>código de usuario</a:t>
            </a:r>
            <a:r>
              <a:rPr lang="e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s" sz="2600" b="1">
                <a:solidFill>
                  <a:schemeClr val="dk1"/>
                </a:solidFill>
              </a:rPr>
              <a:t>Declaración de símbolos</a:t>
            </a:r>
            <a:r>
              <a:rPr lang="es" sz="2600">
                <a:solidFill>
                  <a:schemeClr val="dk1"/>
                </a:solidFill>
              </a:rPr>
              <a:t> terminales y no terminales.</a:t>
            </a:r>
            <a:endParaRPr sz="2600">
              <a:solidFill>
                <a:schemeClr val="dk1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s" sz="2600">
                <a:solidFill>
                  <a:schemeClr val="dk1"/>
                </a:solidFill>
              </a:rPr>
              <a:t>Declaraciones de </a:t>
            </a:r>
            <a:r>
              <a:rPr lang="es" sz="2600" b="1">
                <a:solidFill>
                  <a:schemeClr val="dk1"/>
                </a:solidFill>
              </a:rPr>
              <a:t>precedencia</a:t>
            </a:r>
            <a:r>
              <a:rPr lang="e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s" sz="2600">
                <a:solidFill>
                  <a:schemeClr val="dk1"/>
                </a:solidFill>
              </a:rPr>
              <a:t>Definición del </a:t>
            </a:r>
            <a:r>
              <a:rPr lang="es" sz="2600" b="1">
                <a:solidFill>
                  <a:schemeClr val="dk1"/>
                </a:solidFill>
              </a:rPr>
              <a:t>símbolo inicial</a:t>
            </a:r>
            <a:r>
              <a:rPr lang="es" sz="2600">
                <a:solidFill>
                  <a:schemeClr val="dk1"/>
                </a:solidFill>
              </a:rPr>
              <a:t> de la </a:t>
            </a:r>
            <a:r>
              <a:rPr lang="es" sz="2600" b="1">
                <a:solidFill>
                  <a:schemeClr val="dk1"/>
                </a:solidFill>
              </a:rPr>
              <a:t>gramática y reglas de producción</a:t>
            </a:r>
            <a:r>
              <a:rPr lang="e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Package e Import</a:t>
            </a:r>
            <a:endParaRPr sz="3500"/>
          </a:p>
        </p:txBody>
      </p:sp>
      <p:sp>
        <p:nvSpPr>
          <p:cNvPr id="314" name="Google Shape;314;p52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Las especificaciones comienzan con la declaración del paquete y los diferentes imports que sean necesarios para las librerías a utilizar.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Package e Import</a:t>
            </a:r>
            <a:endParaRPr sz="3500"/>
          </a:p>
        </p:txBody>
      </p:sp>
      <p:sp>
        <p:nvSpPr>
          <p:cNvPr id="320" name="Google Shape;320;p53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Analizador;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java.io.*;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java_cup.runtime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java.util.HashMap</a:t>
            </a:r>
            <a:r>
              <a:rPr lang="es-AR" sz="2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Código de usuario</a:t>
            </a:r>
            <a:endParaRPr sz="3500"/>
          </a:p>
        </p:txBody>
      </p:sp>
      <p:sp>
        <p:nvSpPr>
          <p:cNvPr id="326" name="Google Shape;326;p54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Se incluyen declaraciones opcionales que permiten escribir código que luego formará parte del analizador generado durante la ejecución del parser.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1220496"/>
            <a:ext cx="8229600" cy="2250221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500" dirty="0"/>
              <a:t>Compilador Micro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Integración de JFlex y CUP</a:t>
            </a:r>
            <a:endParaRPr sz="45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9B8025-2DBC-4377-851A-21136405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106791"/>
            <a:ext cx="2111721" cy="91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12BCEAB-3581-4CD0-AC04-C98E2141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132" y="106791"/>
            <a:ext cx="1523073" cy="913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F3F5AE-020C-4F32-91C8-AB2CAB923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625" y="106791"/>
            <a:ext cx="1728206" cy="907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Código de usuario</a:t>
            </a:r>
            <a:endParaRPr sz="3500"/>
          </a:p>
        </p:txBody>
      </p:sp>
      <p:sp>
        <p:nvSpPr>
          <p:cNvPr id="332" name="Google Shape;332;p55"/>
          <p:cNvSpPr txBox="1"/>
          <p:nvPr/>
        </p:nvSpPr>
        <p:spPr>
          <a:xfrm>
            <a:off x="223950" y="1300325"/>
            <a:ext cx="87366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hm = new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hm.put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			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hm.get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Show(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("Resultado: " + 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("Fin de </a:t>
            </a:r>
            <a:r>
              <a:rPr lang="es-AR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ejecucion</a:t>
            </a: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:};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Símbolos terminales y no terminales</a:t>
            </a:r>
            <a:endParaRPr sz="3500"/>
          </a:p>
        </p:txBody>
      </p:sp>
      <p:sp>
        <p:nvSpPr>
          <p:cNvPr id="350" name="Google Shape;350;p58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>
                <a:solidFill>
                  <a:schemeClr val="dk1"/>
                </a:solidFill>
              </a:rPr>
              <a:t>Para efectos de especificar al analizador qué tipo de objeto es cada símbolo terminal o no terminal, se hace de la siguiente forma:</a:t>
            </a:r>
            <a:endParaRPr sz="2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terminal simbolo1, simbolo2, ... 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non terminal simbolo1, simbolo2, ... 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Símbolos terminales y no terminales</a:t>
            </a:r>
            <a:endParaRPr sz="3500"/>
          </a:p>
        </p:txBody>
      </p:sp>
      <p:sp>
        <p:nvSpPr>
          <p:cNvPr id="356" name="Google Shape;356;p59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/* Terminales sin atributo */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terminal INICIO, FIN;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terminal PUNTOYCOMA, MAS, MENOS, POR, DIVISION,ASIGNACION, IDENTIFIER, IMPRIMIR;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terminal LPAREN, RPAREN;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/* Terminales con atributo asociado */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terminal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Integer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NUMERO;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/* No terminales sin atributo */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non terminal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program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lista_expresiones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,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declaracion,asignacion,imprimir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/* No terminales con atributo asociado */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non terminal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Integer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s-AR" sz="1200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expresion</a:t>
            </a:r>
            <a:r>
              <a:rPr lang="es-AR" sz="12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;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Símbolo Inicial</a:t>
            </a:r>
            <a:endParaRPr sz="3500"/>
          </a:p>
        </p:txBody>
      </p:sp>
      <p:sp>
        <p:nvSpPr>
          <p:cNvPr id="362" name="Google Shape;362;p60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>
                <a:solidFill>
                  <a:schemeClr val="dk1"/>
                </a:solidFill>
              </a:rPr>
              <a:t>Se define el símbolo que indica el comienzo de la gramática:</a:t>
            </a:r>
            <a:endParaRPr sz="2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start</a:t>
            </a:r>
            <a:r>
              <a:rPr lang="es-AR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s-AR" sz="2000" b="1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with</a:t>
            </a:r>
            <a:r>
              <a:rPr lang="es-AR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s-AR" sz="2000" b="1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program</a:t>
            </a:r>
            <a:r>
              <a:rPr lang="es-AR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000" b="1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program</a:t>
            </a:r>
            <a:r>
              <a:rPr lang="es-AR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::= INICIO </a:t>
            </a:r>
            <a:r>
              <a:rPr lang="es-AR" sz="2000" b="1" dirty="0" err="1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lista_expresiones</a:t>
            </a:r>
            <a:r>
              <a:rPr lang="es-AR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FIN;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Reglas de Producción</a:t>
            </a:r>
            <a:endParaRPr sz="3500"/>
          </a:p>
        </p:txBody>
      </p:sp>
      <p:sp>
        <p:nvSpPr>
          <p:cNvPr id="368" name="Google Shape;368;p61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lista_expresiones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::=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lista_expresiones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declaracion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PUNTOYCOMA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|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lista_expresiones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 PUNTOYCOMA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|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;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declaracion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::=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asignacion:a</a:t>
            </a: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|imprimir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|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expresion:e</a:t>
            </a: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|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asignacion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::=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IDENTIFIER:v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ASIGNACION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expresion:e</a:t>
            </a: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{: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)v, e); :}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 ::= IMPRIMIR LPAREN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IDENTIFIER:v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RPAREN {: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("Resultado : "+v + " = " + 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-AR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)v)); :}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Reglas de Producción</a:t>
            </a:r>
            <a:endParaRPr sz="3500"/>
          </a:p>
        </p:txBody>
      </p:sp>
      <p:sp>
        <p:nvSpPr>
          <p:cNvPr id="368" name="Google Shape;368;p61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811B94-66F9-42D9-9DCD-BD7496C8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11" y="1300325"/>
            <a:ext cx="344817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272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INTEGRACIÓN &amp; EJECUCIÓN</a:t>
            </a:r>
            <a:endParaRPr sz="4500"/>
          </a:p>
        </p:txBody>
      </p:sp>
      <p:pic>
        <p:nvPicPr>
          <p:cNvPr id="374" name="Google Shape;37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75" y="1871125"/>
            <a:ext cx="2218975" cy="1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Ejecución de los Generadores	</a:t>
            </a:r>
            <a:endParaRPr sz="3500"/>
          </a:p>
        </p:txBody>
      </p:sp>
      <p:sp>
        <p:nvSpPr>
          <p:cNvPr id="380" name="Google Shape;380;p63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Para que el programa pueda correr utilizando los analizadores necesarios, se deben ejecutar individualmente ambos generadores.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Esto se realiza con clases de tipo main() para cada uno.</a:t>
            </a:r>
            <a:endParaRPr sz="2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/>
              <a:t>Generador Parser</a:t>
            </a:r>
            <a:endParaRPr sz="3500" dirty="0"/>
          </a:p>
        </p:txBody>
      </p:sp>
      <p:sp>
        <p:nvSpPr>
          <p:cNvPr id="386" name="Google Shape;386;p64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/*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To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change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this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license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header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,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choose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License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Headers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in Project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Properties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To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change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this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template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file,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choose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Tools |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Templates</a:t>
            </a:r>
            <a:endParaRPr lang="es-AR" sz="1200" b="1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 and open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template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in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editor.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*/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package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Analizador;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b="1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/**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 @author Fede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*/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public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GeneradorParser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{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  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public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static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void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main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String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[]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args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)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throws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Exception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{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		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String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opciones[] = new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String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[] {"-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destdir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", "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src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/Analizador" , "-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parser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", 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				"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Parser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", "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src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/Analizador/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Aritmetico.cup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"};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		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java_cup.Main.main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(opciones);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	}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}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/>
              <a:t>Generador Scanner</a:t>
            </a:r>
            <a:endParaRPr sz="3500" dirty="0"/>
          </a:p>
        </p:txBody>
      </p:sp>
      <p:sp>
        <p:nvSpPr>
          <p:cNvPr id="392" name="Google Shape;392;p65"/>
          <p:cNvSpPr txBox="1"/>
          <p:nvPr/>
        </p:nvSpPr>
        <p:spPr>
          <a:xfrm>
            <a:off x="223950" y="1300324"/>
            <a:ext cx="8462700" cy="374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/*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To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change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this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license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header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,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choose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License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Headers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in Project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Properties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To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change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this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template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file,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choose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Tools |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Templates</a:t>
            </a:r>
            <a:endParaRPr lang="es-AR" sz="1200" b="1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 and open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the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template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in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the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editor.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*/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package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Analizador;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b="1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import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java.io.File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200" b="1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/**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 @author Fede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*/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public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GeneradorScanner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{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  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public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static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void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main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String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[]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args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)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throws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Exception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{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		</a:t>
            </a:r>
            <a:r>
              <a:rPr lang="es-AR" sz="12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jflex.Main.generate</a:t>
            </a: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(new File("C:/Users/Fede/Documents/NetBeansProjects/Microo/src/Analizador/Aritmetico.jflex"));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	}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    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959950" y="1457525"/>
            <a:ext cx="71346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" sz="2000" dirty="0">
                <a:solidFill>
                  <a:schemeClr val="dk1"/>
                </a:solidFill>
              </a:rPr>
              <a:t>JFLEX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s" sz="2000" dirty="0">
                <a:solidFill>
                  <a:schemeClr val="dk1"/>
                </a:solidFill>
              </a:rPr>
              <a:t>Características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s" sz="2000" dirty="0">
                <a:solidFill>
                  <a:schemeClr val="dk1"/>
                </a:solidFill>
              </a:rPr>
              <a:t>Estructura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s" sz="2000" dirty="0">
                <a:solidFill>
                  <a:schemeClr val="dk1"/>
                </a:solidFill>
              </a:rPr>
              <a:t>Reglas lexicográficas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s" sz="2000" dirty="0">
                <a:solidFill>
                  <a:schemeClr val="dk1"/>
                </a:solidFill>
              </a:rPr>
              <a:t>Parámetros y opciones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" sz="2000" dirty="0">
                <a:solidFill>
                  <a:schemeClr val="dk1"/>
                </a:solidFill>
              </a:rPr>
              <a:t>CUP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s" sz="2000" dirty="0">
                <a:solidFill>
                  <a:schemeClr val="dk1"/>
                </a:solidFill>
              </a:rPr>
              <a:t>Estructura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s" sz="2000" dirty="0">
                <a:solidFill>
                  <a:schemeClr val="dk1"/>
                </a:solidFill>
              </a:rPr>
              <a:t>Símbolos terminales y no terminales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s" sz="2000" dirty="0">
                <a:solidFill>
                  <a:schemeClr val="dk1"/>
                </a:solidFill>
              </a:rPr>
              <a:t>Reglas de producción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" sz="2000" dirty="0">
                <a:solidFill>
                  <a:schemeClr val="dk1"/>
                </a:solidFill>
              </a:rPr>
              <a:t>Integración &amp; Ejecución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" sz="2000" dirty="0">
                <a:solidFill>
                  <a:schemeClr val="dk1"/>
                </a:solidFill>
              </a:rPr>
              <a:t>Biblografia 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Integración con el Main principal	</a:t>
            </a:r>
            <a:endParaRPr sz="3500"/>
          </a:p>
        </p:txBody>
      </p:sp>
      <p:sp>
        <p:nvSpPr>
          <p:cNvPr id="398" name="Google Shape;398;p66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La clase Main principal sólo podrá ser ejecutada luego de que se hayan generado ambos analizadores con los generadores anteriores.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94" y="2507369"/>
            <a:ext cx="1092175" cy="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Integración con el Main principal	</a:t>
            </a:r>
            <a:endParaRPr sz="3500"/>
          </a:p>
        </p:txBody>
      </p:sp>
      <p:sp>
        <p:nvSpPr>
          <p:cNvPr id="405" name="Google Shape;405;p67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1A8C3D-7834-493B-BE4E-193D7377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74" y="1640723"/>
            <a:ext cx="6775160" cy="21970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/>
              <a:t>Biblografia 	</a:t>
            </a:r>
            <a:endParaRPr sz="3500" dirty="0"/>
          </a:p>
        </p:txBody>
      </p:sp>
      <p:sp>
        <p:nvSpPr>
          <p:cNvPr id="405" name="Google Shape;405;p67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chemeClr val="dk1"/>
                </a:solidFill>
              </a:rPr>
              <a:t>Documentacíon</a:t>
            </a:r>
            <a:r>
              <a:rPr lang="pt-BR" sz="1200" dirty="0">
                <a:solidFill>
                  <a:schemeClr val="dk1"/>
                </a:solidFill>
              </a:rPr>
              <a:t> / Libro utilizados:</a:t>
            </a: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dk1"/>
              </a:solidFill>
            </a:endParaRP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Compiladores Java a Tope (Sergio Rojas) (Libre </a:t>
            </a:r>
            <a:r>
              <a:rPr lang="pt-BR" sz="1200" dirty="0" err="1">
                <a:solidFill>
                  <a:schemeClr val="dk1"/>
                </a:solidFill>
              </a:rPr>
              <a:t>en</a:t>
            </a:r>
            <a:r>
              <a:rPr lang="pt-BR" sz="1200" dirty="0">
                <a:solidFill>
                  <a:schemeClr val="dk1"/>
                </a:solidFill>
              </a:rPr>
              <a:t> PDF Dado MG.ING. Pablo Pandolfo)</a:t>
            </a: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dk1"/>
                </a:solidFill>
                <a:hlinkClick r:id="rId3"/>
              </a:rPr>
              <a:t>https://jflex.de/manual.html</a:t>
            </a:r>
            <a:r>
              <a:rPr lang="pt-BR" sz="1200" dirty="0">
                <a:solidFill>
                  <a:schemeClr val="dk1"/>
                </a:solidFill>
              </a:rPr>
              <a:t> (Manuel de usuário de </a:t>
            </a:r>
            <a:r>
              <a:rPr lang="pt-BR" sz="1200" dirty="0" err="1">
                <a:solidFill>
                  <a:schemeClr val="dk1"/>
                </a:solidFill>
              </a:rPr>
              <a:t>jflex</a:t>
            </a:r>
            <a:r>
              <a:rPr lang="pt-BR" sz="1200" dirty="0">
                <a:solidFill>
                  <a:schemeClr val="dk1"/>
                </a:solidFill>
              </a:rPr>
              <a:t>)</a:t>
            </a: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hlinkClick r:id="rId4"/>
              </a:rPr>
              <a:t>http://manglar.uninorte.edu.co/bitstream/handle/10584/2109/1044421326.pdf;jsessionid=52482F9D293AAB4788A140780D4BC217?sequence=1</a:t>
            </a:r>
            <a:endParaRPr lang="pt-BR" sz="1200" dirty="0">
              <a:solidFill>
                <a:schemeClr val="dk1"/>
              </a:solidFill>
            </a:endParaRP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hlinkClick r:id="rId5"/>
              </a:rPr>
              <a:t>https://github.com/ppandomail/compi/tree/master/CompiladorAritmetico</a:t>
            </a:r>
            <a:r>
              <a:rPr lang="pt-BR" sz="1200" dirty="0">
                <a:solidFill>
                  <a:schemeClr val="dk1"/>
                </a:solidFill>
              </a:rPr>
              <a:t> (Repositório De </a:t>
            </a:r>
            <a:r>
              <a:rPr lang="pt-BR" sz="1200" dirty="0" err="1">
                <a:solidFill>
                  <a:schemeClr val="dk1"/>
                </a:solidFill>
              </a:rPr>
              <a:t>Ejemplo</a:t>
            </a:r>
            <a:r>
              <a:rPr lang="pt-BR" sz="1200" dirty="0">
                <a:solidFill>
                  <a:schemeClr val="dk1"/>
                </a:solidFill>
              </a:rPr>
              <a:t> dado por </a:t>
            </a:r>
            <a:r>
              <a:rPr lang="pt-BR" sz="1200" dirty="0" err="1">
                <a:solidFill>
                  <a:schemeClr val="dk1"/>
                </a:solidFill>
              </a:rPr>
              <a:t>MG.ING.Pablo</a:t>
            </a:r>
            <a:r>
              <a:rPr lang="pt-BR" sz="1200" dirty="0">
                <a:solidFill>
                  <a:schemeClr val="dk1"/>
                </a:solidFill>
              </a:rPr>
              <a:t> Pandolfo )</a:t>
            </a: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dk1"/>
              </a:solidFill>
            </a:endParaRP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r>
              <a:rPr lang="es-AR" sz="1200" dirty="0">
                <a:solidFill>
                  <a:schemeClr val="dk1"/>
                </a:solidFill>
              </a:rPr>
              <a:t>Librerías</a:t>
            </a:r>
            <a:r>
              <a:rPr lang="pt-BR" sz="1200" dirty="0">
                <a:solidFill>
                  <a:schemeClr val="dk1"/>
                </a:solidFill>
              </a:rPr>
              <a:t> utilizadas </a:t>
            </a:r>
            <a:r>
              <a:rPr lang="pt-BR" sz="1200" dirty="0" err="1">
                <a:solidFill>
                  <a:schemeClr val="dk1"/>
                </a:solidFill>
              </a:rPr>
              <a:t>en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dirty="0" err="1">
                <a:solidFill>
                  <a:schemeClr val="dk1"/>
                </a:solidFill>
              </a:rPr>
              <a:t>el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dirty="0" err="1">
                <a:solidFill>
                  <a:schemeClr val="dk1"/>
                </a:solidFill>
              </a:rPr>
              <a:t>proyecto</a:t>
            </a:r>
            <a:r>
              <a:rPr lang="pt-BR" sz="1200" dirty="0">
                <a:solidFill>
                  <a:schemeClr val="dk1"/>
                </a:solidFill>
              </a:rPr>
              <a:t>.  </a:t>
            </a: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b="0" i="0" dirty="0">
              <a:solidFill>
                <a:schemeClr val="dk1"/>
              </a:solidFill>
              <a:effectLst/>
              <a:latin typeface="+mj-lt"/>
            </a:endParaRP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latin typeface="+mj-lt"/>
              </a:rPr>
              <a:t>JFLEX: </a:t>
            </a: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r>
              <a:rPr lang="es-AR" sz="1600" b="0" i="0" u="sng" dirty="0">
                <a:solidFill>
                  <a:srgbClr val="009EB8"/>
                </a:solidFill>
                <a:effectLst/>
                <a:latin typeface="+mj-lt"/>
                <a:hlinkClick r:id="rId6"/>
              </a:rPr>
              <a:t>http://jflex.de/</a:t>
            </a:r>
            <a:endParaRPr lang="pt-BR" sz="1200" b="0" i="0" dirty="0">
              <a:solidFill>
                <a:schemeClr val="dk1"/>
              </a:solidFill>
              <a:effectLst/>
              <a:latin typeface="+mj-lt"/>
            </a:endParaRP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dk1"/>
              </a:solidFill>
              <a:latin typeface="+mj-lt"/>
            </a:endParaRP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b="0" i="0" dirty="0">
              <a:solidFill>
                <a:schemeClr val="dk1"/>
              </a:solidFill>
              <a:effectLst/>
              <a:latin typeface="+mj-lt"/>
            </a:endParaRPr>
          </a:p>
          <a:p>
            <a:pPr marL="10858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latin typeface="+mj-lt"/>
              </a:rPr>
              <a:t>CUP:</a:t>
            </a:r>
            <a:endParaRPr lang="es-AR" sz="12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just"/>
            <a:br>
              <a:rPr lang="es-AR" sz="1200" dirty="0">
                <a:latin typeface="+mj-lt"/>
              </a:rPr>
            </a:br>
            <a:r>
              <a:rPr lang="es-AR" sz="1200" dirty="0">
                <a:latin typeface="+mj-lt"/>
              </a:rPr>
              <a:t>	</a:t>
            </a:r>
            <a:r>
              <a:rPr lang="es-AR" sz="1200" b="0" i="0" u="sng" dirty="0">
                <a:solidFill>
                  <a:srgbClr val="009EB8"/>
                </a:solidFill>
                <a:effectLst/>
                <a:latin typeface="+mj-lt"/>
                <a:hlinkClick r:id="rId7"/>
              </a:rPr>
              <a:t>http://www2.cs.tum.edu/projects/cup/</a:t>
            </a:r>
            <a:endParaRPr lang="es-AR" sz="12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272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/>
              <a:t>JFLEX</a:t>
            </a:r>
            <a:endParaRPr sz="4500" dirty="0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47" y="1873700"/>
            <a:ext cx="4152026" cy="16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Características de JFlex</a:t>
            </a:r>
            <a:endParaRPr sz="3500"/>
          </a:p>
        </p:txBody>
      </p:sp>
      <p:sp>
        <p:nvSpPr>
          <p:cNvPr id="236" name="Google Shape;236;p39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Soporte completo con caracteres unicode</a:t>
            </a:r>
            <a:endParaRPr sz="2300">
              <a:solidFill>
                <a:schemeClr val="dk1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Permite generar analizadores léxicos rápidamente.</a:t>
            </a:r>
            <a:endParaRPr sz="2300">
              <a:solidFill>
                <a:schemeClr val="dk1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Tiene una sintaxis cómoda de manipular y fácil de interpretar.</a:t>
            </a:r>
            <a:endParaRPr sz="2300">
              <a:solidFill>
                <a:schemeClr val="dk1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Es independiente de la plataforma debido a que está diseñado para ser integrado con Java.</a:t>
            </a:r>
            <a:endParaRPr sz="2300">
              <a:solidFill>
                <a:schemeClr val="dk1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" sz="2300">
                <a:solidFill>
                  <a:schemeClr val="dk1"/>
                </a:solidFill>
              </a:rPr>
              <a:t>Permite la integración con CUP (Analizador sintáctico)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Estructura un archivo de JFlex</a:t>
            </a:r>
            <a:endParaRPr sz="3500"/>
          </a:p>
        </p:txBody>
      </p:sp>
      <p:sp>
        <p:nvSpPr>
          <p:cNvPr id="242" name="Google Shape;242;p40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Un archivo jex está dividido en 3 secciones:</a:t>
            </a:r>
            <a:endParaRPr sz="2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</a:endParaRPr>
          </a:p>
          <a:p>
            <a:pPr marL="9144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Opciones y declaraciones</a:t>
            </a:r>
            <a:endParaRPr sz="2700">
              <a:solidFill>
                <a:schemeClr val="dk1"/>
              </a:solidFill>
            </a:endParaRPr>
          </a:p>
          <a:p>
            <a:pPr marL="9144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Código de usuario</a:t>
            </a:r>
            <a:endParaRPr sz="2700">
              <a:solidFill>
                <a:schemeClr val="dk1"/>
              </a:solidFill>
            </a:endParaRPr>
          </a:p>
          <a:p>
            <a:pPr marL="9144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700">
                <a:solidFill>
                  <a:schemeClr val="dk1"/>
                </a:solidFill>
              </a:rPr>
              <a:t>Reglas lexicográficas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Opciones y declaraciones</a:t>
            </a:r>
            <a:endParaRPr sz="3500"/>
          </a:p>
        </p:txBody>
      </p:sp>
      <p:sp>
        <p:nvSpPr>
          <p:cNvPr id="248" name="Google Shape;248;p41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dirty="0">
                <a:solidFill>
                  <a:schemeClr val="dk1"/>
                </a:solidFill>
              </a:rPr>
              <a:t>La primera parte del archivo es el bloque donde se importan los paquetes que se van a utilizar para nuestro analizador, es decir, si en nuestro programa utilizamos componentes del paquete util debemos importar aquí dicho paquete:</a:t>
            </a:r>
            <a:br>
              <a:rPr lang="es" sz="2700" dirty="0">
                <a:solidFill>
                  <a:schemeClr val="dk1"/>
                </a:solidFill>
              </a:rPr>
            </a:br>
            <a:endParaRPr sz="2700" dirty="0">
              <a:solidFill>
                <a:schemeClr val="dk1"/>
              </a:solidFill>
            </a:endParaRP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import java.util.*;</a:t>
            </a: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AR" sz="2400" dirty="0" err="1">
                <a:solidFill>
                  <a:schemeClr val="dk1"/>
                </a:solidFill>
              </a:rPr>
              <a:t>import</a:t>
            </a:r>
            <a:r>
              <a:rPr lang="es-AR" sz="2400" dirty="0">
                <a:solidFill>
                  <a:schemeClr val="dk1"/>
                </a:solidFill>
              </a:rPr>
              <a:t> </a:t>
            </a:r>
            <a:r>
              <a:rPr lang="es-AR" sz="2400" dirty="0" err="1">
                <a:solidFill>
                  <a:schemeClr val="dk1"/>
                </a:solidFill>
              </a:rPr>
              <a:t>java_cup.runtime.Symbol</a:t>
            </a:r>
            <a:r>
              <a:rPr lang="es-AR" sz="2400" dirty="0">
                <a:solidFill>
                  <a:schemeClr val="dk1"/>
                </a:solidFill>
              </a:rPr>
              <a:t>;</a:t>
            </a: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AR" sz="2400" dirty="0" err="1">
                <a:solidFill>
                  <a:schemeClr val="dk1"/>
                </a:solidFill>
              </a:rPr>
              <a:t>import</a:t>
            </a:r>
            <a:r>
              <a:rPr lang="es-AR" sz="2400" dirty="0">
                <a:solidFill>
                  <a:schemeClr val="dk1"/>
                </a:solidFill>
              </a:rPr>
              <a:t> </a:t>
            </a:r>
            <a:r>
              <a:rPr lang="es-AR" sz="2400" dirty="0" err="1">
                <a:solidFill>
                  <a:schemeClr val="dk1"/>
                </a:solidFill>
              </a:rPr>
              <a:t>java.lang.Character</a:t>
            </a:r>
            <a:r>
              <a:rPr lang="es-AR" sz="2400" dirty="0">
                <a:solidFill>
                  <a:schemeClr val="dk1"/>
                </a:solidFill>
              </a:rPr>
              <a:t>;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Opciones y declaraciones</a:t>
            </a:r>
            <a:endParaRPr sz="3500"/>
          </a:p>
        </p:txBody>
      </p:sp>
      <p:sp>
        <p:nvSpPr>
          <p:cNvPr id="260" name="Google Shape;260;p43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ar.edu.ub.compiladores.micro.modelo;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java_cup.runtime.Symbol;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%%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%public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%class AnalizadorLexico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%standalone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%cup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%line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%column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Reglas lexicográficas</a:t>
            </a:r>
            <a:endParaRPr sz="3500"/>
          </a:p>
        </p:txBody>
      </p:sp>
      <p:sp>
        <p:nvSpPr>
          <p:cNvPr id="266" name="Google Shape;266;p44"/>
          <p:cNvSpPr txBox="1"/>
          <p:nvPr/>
        </p:nvSpPr>
        <p:spPr>
          <a:xfrm>
            <a:off x="223950" y="1300325"/>
            <a:ext cx="84627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En este segmento se definirá el conjunto de expresiones regulares que se utilizarán durante el proceso de análisis.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También se declaran los diferentes símbolos posibles del lenguaje (en los siguientes ejemplos se incluye también el código de Java que permite indicarnos la lectura de cada uno de ellos).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1828</Words>
  <Application>Microsoft Office PowerPoint</Application>
  <PresentationFormat>Presentación en pantalla (16:9)</PresentationFormat>
  <Paragraphs>238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Consolas</vt:lpstr>
      <vt:lpstr>Swiss</vt:lpstr>
      <vt:lpstr>Presentación de PowerPoint</vt:lpstr>
      <vt:lpstr>Compilador Micro Integración de JFlex y CUP</vt:lpstr>
      <vt:lpstr>Contenido</vt:lpstr>
      <vt:lpstr>JFLEX</vt:lpstr>
      <vt:lpstr>Características de JFlex</vt:lpstr>
      <vt:lpstr>Estructura un archivo de JFlex</vt:lpstr>
      <vt:lpstr>Opciones y declaraciones</vt:lpstr>
      <vt:lpstr>Opciones y declaraciones</vt:lpstr>
      <vt:lpstr>Reglas lexicográficas</vt:lpstr>
      <vt:lpstr>Reglas lexicográficas</vt:lpstr>
      <vt:lpstr>Parámetros y Opciones</vt:lpstr>
      <vt:lpstr>Parámetros y Opciones</vt:lpstr>
      <vt:lpstr>CUP</vt:lpstr>
      <vt:lpstr>Definición</vt:lpstr>
      <vt:lpstr>Estructura de un archivo .CUP</vt:lpstr>
      <vt:lpstr>Estructura de un archivo .CUP</vt:lpstr>
      <vt:lpstr>Package e Import</vt:lpstr>
      <vt:lpstr>Package e Import</vt:lpstr>
      <vt:lpstr>Código de usuario</vt:lpstr>
      <vt:lpstr>Código de usuario</vt:lpstr>
      <vt:lpstr>Símbolos terminales y no terminales</vt:lpstr>
      <vt:lpstr>Símbolos terminales y no terminales</vt:lpstr>
      <vt:lpstr>Símbolo Inicial</vt:lpstr>
      <vt:lpstr>Reglas de Producción</vt:lpstr>
      <vt:lpstr>Reglas de Producción</vt:lpstr>
      <vt:lpstr>INTEGRACIÓN &amp; EJECUCIÓN</vt:lpstr>
      <vt:lpstr>Ejecución de los Generadores </vt:lpstr>
      <vt:lpstr>Generador Parser</vt:lpstr>
      <vt:lpstr>Generador Scanner</vt:lpstr>
      <vt:lpstr>Integración con el Main principal </vt:lpstr>
      <vt:lpstr>Integración con el Main principal </vt:lpstr>
      <vt:lpstr>Biblografia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</dc:creator>
  <cp:lastModifiedBy>federico molinari</cp:lastModifiedBy>
  <cp:revision>6</cp:revision>
  <dcterms:modified xsi:type="dcterms:W3CDTF">2021-11-04T20:01:00Z</dcterms:modified>
</cp:coreProperties>
</file>