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9" r:id="rId4"/>
    <p:sldId id="258" r:id="rId5"/>
    <p:sldId id="262" r:id="rId6"/>
    <p:sldId id="260" r:id="rId7"/>
    <p:sldId id="264" r:id="rId8"/>
    <p:sldId id="270" r:id="rId9"/>
    <p:sldId id="266" r:id="rId10"/>
    <p:sldId id="267" r:id="rId11"/>
    <p:sldId id="271"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037730D-1A0F-4331-95BD-7594BAE80E18}" type="datetimeFigureOut">
              <a:rPr lang="es-AR" smtClean="0"/>
              <a:t>1/10/2023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902C6FF-E34B-433C-BFBB-5A647C46193F}" type="slidenum">
              <a:rPr lang="es-AR" smtClean="0"/>
              <a:t>‹Nº›</a:t>
            </a:fld>
            <a:endParaRPr lang="es-AR"/>
          </a:p>
        </p:txBody>
      </p:sp>
    </p:spTree>
    <p:extLst>
      <p:ext uri="{BB962C8B-B14F-4D97-AF65-F5344CB8AC3E}">
        <p14:creationId xmlns:p14="http://schemas.microsoft.com/office/powerpoint/2010/main" val="1841961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037730D-1A0F-4331-95BD-7594BAE80E18}" type="datetimeFigureOut">
              <a:rPr lang="es-AR" smtClean="0"/>
              <a:t>1/10/2023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902C6FF-E34B-433C-BFBB-5A647C46193F}" type="slidenum">
              <a:rPr lang="es-AR" smtClean="0"/>
              <a:t>‹Nº›</a:t>
            </a:fld>
            <a:endParaRPr lang="es-AR"/>
          </a:p>
        </p:txBody>
      </p:sp>
    </p:spTree>
    <p:extLst>
      <p:ext uri="{BB962C8B-B14F-4D97-AF65-F5344CB8AC3E}">
        <p14:creationId xmlns:p14="http://schemas.microsoft.com/office/powerpoint/2010/main" val="572654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037730D-1A0F-4331-95BD-7594BAE80E18}" type="datetimeFigureOut">
              <a:rPr lang="es-AR" smtClean="0"/>
              <a:t>1/10/2023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902C6FF-E34B-433C-BFBB-5A647C46193F}" type="slidenum">
              <a:rPr lang="es-AR" smtClean="0"/>
              <a:t>‹Nº›</a:t>
            </a:fld>
            <a:endParaRPr lang="es-A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1477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037730D-1A0F-4331-95BD-7594BAE80E18}" type="datetimeFigureOut">
              <a:rPr lang="es-AR" smtClean="0"/>
              <a:t>1/10/2023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902C6FF-E34B-433C-BFBB-5A647C46193F}" type="slidenum">
              <a:rPr lang="es-AR" smtClean="0"/>
              <a:t>‹Nº›</a:t>
            </a:fld>
            <a:endParaRPr lang="es-AR"/>
          </a:p>
        </p:txBody>
      </p:sp>
    </p:spTree>
    <p:extLst>
      <p:ext uri="{BB962C8B-B14F-4D97-AF65-F5344CB8AC3E}">
        <p14:creationId xmlns:p14="http://schemas.microsoft.com/office/powerpoint/2010/main" val="2120706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037730D-1A0F-4331-95BD-7594BAE80E18}" type="datetimeFigureOut">
              <a:rPr lang="es-AR" smtClean="0"/>
              <a:t>1/10/2023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902C6FF-E34B-433C-BFBB-5A647C46193F}" type="slidenum">
              <a:rPr lang="es-AR" smtClean="0"/>
              <a:t>‹Nº›</a:t>
            </a:fld>
            <a:endParaRPr lang="es-A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73959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037730D-1A0F-4331-95BD-7594BAE80E18}" type="datetimeFigureOut">
              <a:rPr lang="es-AR" smtClean="0"/>
              <a:t>1/10/2023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902C6FF-E34B-433C-BFBB-5A647C46193F}" type="slidenum">
              <a:rPr lang="es-AR" smtClean="0"/>
              <a:t>‹Nº›</a:t>
            </a:fld>
            <a:endParaRPr lang="es-AR"/>
          </a:p>
        </p:txBody>
      </p:sp>
    </p:spTree>
    <p:extLst>
      <p:ext uri="{BB962C8B-B14F-4D97-AF65-F5344CB8AC3E}">
        <p14:creationId xmlns:p14="http://schemas.microsoft.com/office/powerpoint/2010/main" val="3338600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037730D-1A0F-4331-95BD-7594BAE80E18}" type="datetimeFigureOut">
              <a:rPr lang="es-AR" smtClean="0"/>
              <a:t>1/10/2023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902C6FF-E34B-433C-BFBB-5A647C46193F}" type="slidenum">
              <a:rPr lang="es-AR" smtClean="0"/>
              <a:t>‹Nº›</a:t>
            </a:fld>
            <a:endParaRPr lang="es-AR"/>
          </a:p>
        </p:txBody>
      </p:sp>
    </p:spTree>
    <p:extLst>
      <p:ext uri="{BB962C8B-B14F-4D97-AF65-F5344CB8AC3E}">
        <p14:creationId xmlns:p14="http://schemas.microsoft.com/office/powerpoint/2010/main" val="111576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037730D-1A0F-4331-95BD-7594BAE80E18}" type="datetimeFigureOut">
              <a:rPr lang="es-AR" smtClean="0"/>
              <a:t>1/10/2023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902C6FF-E34B-433C-BFBB-5A647C46193F}" type="slidenum">
              <a:rPr lang="es-AR" smtClean="0"/>
              <a:t>‹Nº›</a:t>
            </a:fld>
            <a:endParaRPr lang="es-AR"/>
          </a:p>
        </p:txBody>
      </p:sp>
    </p:spTree>
    <p:extLst>
      <p:ext uri="{BB962C8B-B14F-4D97-AF65-F5344CB8AC3E}">
        <p14:creationId xmlns:p14="http://schemas.microsoft.com/office/powerpoint/2010/main" val="1589154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037730D-1A0F-4331-95BD-7594BAE80E18}" type="datetimeFigureOut">
              <a:rPr lang="es-AR" smtClean="0"/>
              <a:t>1/10/2023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902C6FF-E34B-433C-BFBB-5A647C46193F}" type="slidenum">
              <a:rPr lang="es-AR" smtClean="0"/>
              <a:t>‹Nº›</a:t>
            </a:fld>
            <a:endParaRPr lang="es-AR"/>
          </a:p>
        </p:txBody>
      </p:sp>
    </p:spTree>
    <p:extLst>
      <p:ext uri="{BB962C8B-B14F-4D97-AF65-F5344CB8AC3E}">
        <p14:creationId xmlns:p14="http://schemas.microsoft.com/office/powerpoint/2010/main" val="1267819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037730D-1A0F-4331-95BD-7594BAE80E18}" type="datetimeFigureOut">
              <a:rPr lang="es-AR" smtClean="0"/>
              <a:t>1/10/2023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902C6FF-E34B-433C-BFBB-5A647C46193F}" type="slidenum">
              <a:rPr lang="es-AR" smtClean="0"/>
              <a:t>‹Nº›</a:t>
            </a:fld>
            <a:endParaRPr lang="es-AR"/>
          </a:p>
        </p:txBody>
      </p:sp>
    </p:spTree>
    <p:extLst>
      <p:ext uri="{BB962C8B-B14F-4D97-AF65-F5344CB8AC3E}">
        <p14:creationId xmlns:p14="http://schemas.microsoft.com/office/powerpoint/2010/main" val="204575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037730D-1A0F-4331-95BD-7594BAE80E18}" type="datetimeFigureOut">
              <a:rPr lang="es-AR" smtClean="0"/>
              <a:t>1/10/2023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902C6FF-E34B-433C-BFBB-5A647C46193F}" type="slidenum">
              <a:rPr lang="es-AR" smtClean="0"/>
              <a:t>‹Nº›</a:t>
            </a:fld>
            <a:endParaRPr lang="es-AR"/>
          </a:p>
        </p:txBody>
      </p:sp>
    </p:spTree>
    <p:extLst>
      <p:ext uri="{BB962C8B-B14F-4D97-AF65-F5344CB8AC3E}">
        <p14:creationId xmlns:p14="http://schemas.microsoft.com/office/powerpoint/2010/main" val="64819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037730D-1A0F-4331-95BD-7594BAE80E18}" type="datetimeFigureOut">
              <a:rPr lang="es-AR" smtClean="0"/>
              <a:t>1/10/2023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0902C6FF-E34B-433C-BFBB-5A647C46193F}" type="slidenum">
              <a:rPr lang="es-AR" smtClean="0"/>
              <a:t>‹Nº›</a:t>
            </a:fld>
            <a:endParaRPr lang="es-AR"/>
          </a:p>
        </p:txBody>
      </p:sp>
    </p:spTree>
    <p:extLst>
      <p:ext uri="{BB962C8B-B14F-4D97-AF65-F5344CB8AC3E}">
        <p14:creationId xmlns:p14="http://schemas.microsoft.com/office/powerpoint/2010/main" val="1891815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037730D-1A0F-4331-95BD-7594BAE80E18}" type="datetimeFigureOut">
              <a:rPr lang="es-AR" smtClean="0"/>
              <a:t>1/10/2023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0902C6FF-E34B-433C-BFBB-5A647C46193F}" type="slidenum">
              <a:rPr lang="es-AR" smtClean="0"/>
              <a:t>‹Nº›</a:t>
            </a:fld>
            <a:endParaRPr lang="es-AR"/>
          </a:p>
        </p:txBody>
      </p:sp>
    </p:spTree>
    <p:extLst>
      <p:ext uri="{BB962C8B-B14F-4D97-AF65-F5344CB8AC3E}">
        <p14:creationId xmlns:p14="http://schemas.microsoft.com/office/powerpoint/2010/main" val="243172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37730D-1A0F-4331-95BD-7594BAE80E18}" type="datetimeFigureOut">
              <a:rPr lang="es-AR" smtClean="0"/>
              <a:t>1/10/2023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0902C6FF-E34B-433C-BFBB-5A647C46193F}" type="slidenum">
              <a:rPr lang="es-AR" smtClean="0"/>
              <a:t>‹Nº›</a:t>
            </a:fld>
            <a:endParaRPr lang="es-AR"/>
          </a:p>
        </p:txBody>
      </p:sp>
    </p:spTree>
    <p:extLst>
      <p:ext uri="{BB962C8B-B14F-4D97-AF65-F5344CB8AC3E}">
        <p14:creationId xmlns:p14="http://schemas.microsoft.com/office/powerpoint/2010/main" val="2564313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037730D-1A0F-4331-95BD-7594BAE80E18}" type="datetimeFigureOut">
              <a:rPr lang="es-AR" smtClean="0"/>
              <a:t>1/10/2023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902C6FF-E34B-433C-BFBB-5A647C46193F}" type="slidenum">
              <a:rPr lang="es-AR" smtClean="0"/>
              <a:t>‹Nº›</a:t>
            </a:fld>
            <a:endParaRPr lang="es-AR"/>
          </a:p>
        </p:txBody>
      </p:sp>
    </p:spTree>
    <p:extLst>
      <p:ext uri="{BB962C8B-B14F-4D97-AF65-F5344CB8AC3E}">
        <p14:creationId xmlns:p14="http://schemas.microsoft.com/office/powerpoint/2010/main" val="293215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037730D-1A0F-4331-95BD-7594BAE80E18}" type="datetimeFigureOut">
              <a:rPr lang="es-AR" smtClean="0"/>
              <a:t>1/10/2023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902C6FF-E34B-433C-BFBB-5A647C46193F}" type="slidenum">
              <a:rPr lang="es-AR" smtClean="0"/>
              <a:t>‹Nº›</a:t>
            </a:fld>
            <a:endParaRPr lang="es-AR"/>
          </a:p>
        </p:txBody>
      </p:sp>
    </p:spTree>
    <p:extLst>
      <p:ext uri="{BB962C8B-B14F-4D97-AF65-F5344CB8AC3E}">
        <p14:creationId xmlns:p14="http://schemas.microsoft.com/office/powerpoint/2010/main" val="2676951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37730D-1A0F-4331-95BD-7594BAE80E18}" type="datetimeFigureOut">
              <a:rPr lang="es-AR" smtClean="0"/>
              <a:t>1/10/2023</a:t>
            </a:fld>
            <a:endParaRPr lang="es-A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902C6FF-E34B-433C-BFBB-5A647C46193F}" type="slidenum">
              <a:rPr lang="es-AR" smtClean="0"/>
              <a:t>‹Nº›</a:t>
            </a:fld>
            <a:endParaRPr lang="es-AR"/>
          </a:p>
        </p:txBody>
      </p:sp>
    </p:spTree>
    <p:extLst>
      <p:ext uri="{BB962C8B-B14F-4D97-AF65-F5344CB8AC3E}">
        <p14:creationId xmlns:p14="http://schemas.microsoft.com/office/powerpoint/2010/main" val="4070390361"/>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D161BB-209B-4B09-B0B3-9C26B907B5B8}"/>
              </a:ext>
            </a:extLst>
          </p:cNvPr>
          <p:cNvSpPr>
            <a:spLocks noGrp="1"/>
          </p:cNvSpPr>
          <p:nvPr>
            <p:ph type="ctrTitle"/>
          </p:nvPr>
        </p:nvSpPr>
        <p:spPr>
          <a:xfrm>
            <a:off x="857711" y="1160865"/>
            <a:ext cx="7766936" cy="1646302"/>
          </a:xfrm>
        </p:spPr>
        <p:txBody>
          <a:bodyPr>
            <a:noAutofit/>
          </a:bodyPr>
          <a:lstStyle/>
          <a:p>
            <a:r>
              <a:rPr lang="es-AR" sz="6400" dirty="0"/>
              <a:t>"Análisis de Fraude crediticio"</a:t>
            </a:r>
          </a:p>
        </p:txBody>
      </p:sp>
      <p:sp>
        <p:nvSpPr>
          <p:cNvPr id="3" name="Subtítulo 2">
            <a:extLst>
              <a:ext uri="{FF2B5EF4-FFF2-40B4-BE49-F238E27FC236}">
                <a16:creationId xmlns:a16="http://schemas.microsoft.com/office/drawing/2014/main" id="{6F2D9654-801D-4C19-99A9-33AD8345C0F8}"/>
              </a:ext>
            </a:extLst>
          </p:cNvPr>
          <p:cNvSpPr>
            <a:spLocks noGrp="1"/>
          </p:cNvSpPr>
          <p:nvPr>
            <p:ph type="subTitle" idx="1"/>
          </p:nvPr>
        </p:nvSpPr>
        <p:spPr>
          <a:xfrm>
            <a:off x="1308286" y="3287847"/>
            <a:ext cx="7766936" cy="1096899"/>
          </a:xfrm>
        </p:spPr>
        <p:txBody>
          <a:bodyPr>
            <a:normAutofit fontScale="25000" lnSpcReduction="20000"/>
          </a:bodyPr>
          <a:lstStyle/>
          <a:p>
            <a:r>
              <a:rPr lang="es-ES" sz="13600" dirty="0" err="1"/>
              <a:t>Story</a:t>
            </a:r>
            <a:r>
              <a:rPr lang="es-ES" sz="13600" dirty="0"/>
              <a:t> </a:t>
            </a:r>
            <a:r>
              <a:rPr lang="es-ES" sz="13600" dirty="0" err="1"/>
              <a:t>Telling</a:t>
            </a:r>
            <a:endParaRPr lang="es-ES" sz="13600" dirty="0"/>
          </a:p>
          <a:p>
            <a:endParaRPr lang="es-ES" sz="13600" dirty="0"/>
          </a:p>
          <a:p>
            <a:endParaRPr lang="es-ES" sz="13600" dirty="0"/>
          </a:p>
          <a:p>
            <a:endParaRPr lang="es-ES" sz="13600" dirty="0"/>
          </a:p>
          <a:p>
            <a:endParaRPr lang="es-ES" sz="13600" dirty="0"/>
          </a:p>
          <a:p>
            <a:endParaRPr lang="es-ES" sz="13600" dirty="0"/>
          </a:p>
          <a:p>
            <a:r>
              <a:rPr lang="es-ES" sz="6800" dirty="0" err="1"/>
              <a:t>By</a:t>
            </a:r>
            <a:r>
              <a:rPr lang="es-ES" sz="6800" dirty="0"/>
              <a:t>: Federico Ramadan</a:t>
            </a:r>
            <a:endParaRPr lang="es-AR" sz="6800" dirty="0"/>
          </a:p>
        </p:txBody>
      </p:sp>
      <p:pic>
        <p:nvPicPr>
          <p:cNvPr id="5" name="Imagen 4">
            <a:extLst>
              <a:ext uri="{FF2B5EF4-FFF2-40B4-BE49-F238E27FC236}">
                <a16:creationId xmlns:a16="http://schemas.microsoft.com/office/drawing/2014/main" id="{64D83392-D474-4998-B9FA-E2D03A3F2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12" y="5962327"/>
            <a:ext cx="3233530" cy="895673"/>
          </a:xfrm>
          <a:prstGeom prst="rect">
            <a:avLst/>
          </a:prstGeom>
        </p:spPr>
      </p:pic>
    </p:spTree>
    <p:extLst>
      <p:ext uri="{BB962C8B-B14F-4D97-AF65-F5344CB8AC3E}">
        <p14:creationId xmlns:p14="http://schemas.microsoft.com/office/powerpoint/2010/main" val="3676398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4A8D6-BAFB-4CA6-BB47-B5003FFD1E3F}"/>
              </a:ext>
            </a:extLst>
          </p:cNvPr>
          <p:cNvSpPr>
            <a:spLocks noGrp="1"/>
          </p:cNvSpPr>
          <p:nvPr>
            <p:ph type="title"/>
          </p:nvPr>
        </p:nvSpPr>
        <p:spPr>
          <a:xfrm>
            <a:off x="677335" y="344557"/>
            <a:ext cx="8596668" cy="750578"/>
          </a:xfrm>
        </p:spPr>
        <p:txBody>
          <a:bodyPr>
            <a:normAutofit fontScale="90000"/>
          </a:bodyPr>
          <a:lstStyle/>
          <a:p>
            <a:r>
              <a:rPr lang="es-ES" b="1" dirty="0"/>
              <a:t>Conclusiones:</a:t>
            </a:r>
            <a:endParaRPr lang="es-AR" b="1" dirty="0"/>
          </a:p>
        </p:txBody>
      </p:sp>
      <p:sp>
        <p:nvSpPr>
          <p:cNvPr id="3" name="Marcador de texto 2">
            <a:extLst>
              <a:ext uri="{FF2B5EF4-FFF2-40B4-BE49-F238E27FC236}">
                <a16:creationId xmlns:a16="http://schemas.microsoft.com/office/drawing/2014/main" id="{1F28EF0C-4833-4AB3-A3DF-4DE011229C90}"/>
              </a:ext>
            </a:extLst>
          </p:cNvPr>
          <p:cNvSpPr>
            <a:spLocks noGrp="1"/>
          </p:cNvSpPr>
          <p:nvPr>
            <p:ph type="body" idx="1"/>
          </p:nvPr>
        </p:nvSpPr>
        <p:spPr>
          <a:xfrm>
            <a:off x="359283" y="1095135"/>
            <a:ext cx="8466665" cy="4285248"/>
          </a:xfrm>
        </p:spPr>
        <p:txBody>
          <a:bodyPr>
            <a:noAutofit/>
          </a:bodyPr>
          <a:lstStyle/>
          <a:p>
            <a:pPr marL="342900" indent="-342900" algn="just">
              <a:buFont typeface="Wingdings" panose="05000000000000000000" pitchFamily="2" charset="2"/>
              <a:buChar char="v"/>
            </a:pPr>
            <a:r>
              <a:rPr lang="es-ES" sz="2200" dirty="0"/>
              <a:t>En base a los resultados obtenidos, podemos concluir que, la precisión de este algoritmo es muy elevada, por la sinergia de la naturaleza de los datos y por como funciona el algoritmo, logrando ser capaz de identificar correctamente la mayoría de las transacciones fraudulentas y tiene una baja tasa de falsos positivos.</a:t>
            </a:r>
          </a:p>
          <a:p>
            <a:pPr marL="342900" indent="-342900" algn="just">
              <a:buFont typeface="Wingdings" panose="05000000000000000000" pitchFamily="2" charset="2"/>
              <a:buChar char="v"/>
            </a:pPr>
            <a:r>
              <a:rPr lang="es-ES" sz="2200" dirty="0"/>
              <a:t>A su vez, dado que los fraudes suelen ser eventos poco frecuentes en comparación con las transacciones normales, el desbalance de clases puede ser un desafío para el modelo.</a:t>
            </a:r>
          </a:p>
          <a:p>
            <a:pPr marL="342900" indent="-342900" algn="just">
              <a:buFont typeface="Wingdings" panose="05000000000000000000" pitchFamily="2" charset="2"/>
              <a:buChar char="v"/>
            </a:pPr>
            <a:r>
              <a:rPr lang="es-ES" sz="2200" dirty="0"/>
              <a:t>Según los datos obtenidos el modelo de algoritmo </a:t>
            </a:r>
            <a:r>
              <a:rPr lang="es-ES" sz="2200" dirty="0" err="1"/>
              <a:t>random</a:t>
            </a:r>
            <a:r>
              <a:rPr lang="es-ES" sz="2200" dirty="0"/>
              <a:t> </a:t>
            </a:r>
            <a:r>
              <a:rPr lang="es-ES" sz="2200" dirty="0" err="1"/>
              <a:t>forest</a:t>
            </a:r>
            <a:r>
              <a:rPr lang="es-ES" sz="2200" dirty="0"/>
              <a:t> es el ideal para la </a:t>
            </a:r>
            <a:r>
              <a:rPr lang="es-ES" sz="2200" dirty="0" err="1"/>
              <a:t>problematica</a:t>
            </a:r>
            <a:r>
              <a:rPr lang="es-ES" sz="2200" dirty="0"/>
              <a:t>, ya que es extremadamente preciso, si bien se puede modificar algunos </a:t>
            </a:r>
            <a:r>
              <a:rPr lang="es-ES" sz="2200" dirty="0" err="1"/>
              <a:t>parametros</a:t>
            </a:r>
            <a:r>
              <a:rPr lang="es-ES" sz="2200" dirty="0"/>
              <a:t> como el </a:t>
            </a:r>
            <a:r>
              <a:rPr lang="es-ES" sz="2200" dirty="0" err="1"/>
              <a:t>Overfitting</a:t>
            </a:r>
            <a:r>
              <a:rPr lang="es-ES" sz="2200" dirty="0"/>
              <a:t>. Es muy certero.</a:t>
            </a:r>
            <a:endParaRPr lang="es-AR" sz="2200" dirty="0"/>
          </a:p>
        </p:txBody>
      </p:sp>
    </p:spTree>
    <p:extLst>
      <p:ext uri="{BB962C8B-B14F-4D97-AF65-F5344CB8AC3E}">
        <p14:creationId xmlns:p14="http://schemas.microsoft.com/office/powerpoint/2010/main" val="700353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D2A37A-0E78-4D18-8FF3-EC4C2B646EF4}"/>
              </a:ext>
            </a:extLst>
          </p:cNvPr>
          <p:cNvSpPr>
            <a:spLocks noGrp="1"/>
          </p:cNvSpPr>
          <p:nvPr>
            <p:ph type="title"/>
          </p:nvPr>
        </p:nvSpPr>
        <p:spPr>
          <a:xfrm>
            <a:off x="3804091" y="154745"/>
            <a:ext cx="3125093" cy="666916"/>
          </a:xfrm>
        </p:spPr>
        <p:txBody>
          <a:bodyPr>
            <a:normAutofit/>
          </a:bodyPr>
          <a:lstStyle/>
          <a:p>
            <a:r>
              <a:rPr lang="es-ES" sz="2200" b="1" dirty="0">
                <a:solidFill>
                  <a:srgbClr val="00B050"/>
                </a:solidFill>
              </a:rPr>
              <a:t>APIS y Geolocalización</a:t>
            </a:r>
            <a:endParaRPr lang="es-AR" sz="2200" b="1" dirty="0"/>
          </a:p>
        </p:txBody>
      </p:sp>
      <p:sp>
        <p:nvSpPr>
          <p:cNvPr id="4" name="Marcador de texto 3">
            <a:extLst>
              <a:ext uri="{FF2B5EF4-FFF2-40B4-BE49-F238E27FC236}">
                <a16:creationId xmlns:a16="http://schemas.microsoft.com/office/drawing/2014/main" id="{0C24D6B0-9FCD-4E3C-B52C-6AB2B429D4CC}"/>
              </a:ext>
            </a:extLst>
          </p:cNvPr>
          <p:cNvSpPr>
            <a:spLocks noGrp="1"/>
          </p:cNvSpPr>
          <p:nvPr>
            <p:ph type="body" sz="half" idx="2"/>
          </p:nvPr>
        </p:nvSpPr>
        <p:spPr>
          <a:xfrm>
            <a:off x="375737" y="1590663"/>
            <a:ext cx="9622302" cy="1949866"/>
          </a:xfrm>
        </p:spPr>
        <p:txBody>
          <a:bodyPr/>
          <a:lstStyle/>
          <a:p>
            <a:pPr algn="just"/>
            <a:r>
              <a:rPr lang="es-ES" dirty="0"/>
              <a:t>Utilizaremos la API, de Google </a:t>
            </a:r>
            <a:r>
              <a:rPr lang="es-ES" dirty="0" err="1"/>
              <a:t>Maps</a:t>
            </a:r>
            <a:r>
              <a:rPr lang="es-ES" dirty="0"/>
              <a:t>, para saber exactamente donde se realizo la transacción y poder completar la meta data obtenida.</a:t>
            </a:r>
          </a:p>
          <a:p>
            <a:pPr algn="just"/>
            <a:r>
              <a:rPr lang="es-ES" dirty="0"/>
              <a:t>Si las transacciones se realizan siempre en un sitio, y por x motivo, se realizo una transacción con monto sospechoso, en una dirección diferente, existe una alta probabilidad de que la misma sea Fraudulenta.</a:t>
            </a:r>
          </a:p>
          <a:p>
            <a:pPr marL="285750" indent="-285750" algn="just">
              <a:buFont typeface="Wingdings" panose="05000000000000000000" pitchFamily="2" charset="2"/>
              <a:buChar char="Ø"/>
            </a:pPr>
            <a:r>
              <a:rPr lang="es-ES" dirty="0" err="1"/>
              <a:t>Direccion</a:t>
            </a:r>
            <a:r>
              <a:rPr lang="es-ES" dirty="0"/>
              <a:t> de Ejemplo:</a:t>
            </a:r>
            <a:endParaRPr lang="es-AR" dirty="0"/>
          </a:p>
          <a:p>
            <a:pPr marL="285750" indent="-285750">
              <a:buFont typeface="Wingdings" panose="05000000000000000000" pitchFamily="2" charset="2"/>
              <a:buChar char="Ø"/>
            </a:pPr>
            <a:endParaRPr lang="es-AR" dirty="0"/>
          </a:p>
        </p:txBody>
      </p:sp>
      <p:pic>
        <p:nvPicPr>
          <p:cNvPr id="12" name="Marcador de contenido 11">
            <a:extLst>
              <a:ext uri="{FF2B5EF4-FFF2-40B4-BE49-F238E27FC236}">
                <a16:creationId xmlns:a16="http://schemas.microsoft.com/office/drawing/2014/main" id="{3AB3CFD2-1744-49E1-89B4-2A2FCEDA3D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6181" y="5229230"/>
            <a:ext cx="6197393" cy="693268"/>
          </a:xfrm>
        </p:spPr>
      </p:pic>
      <p:sp>
        <p:nvSpPr>
          <p:cNvPr id="13" name="Marcador de texto 3">
            <a:extLst>
              <a:ext uri="{FF2B5EF4-FFF2-40B4-BE49-F238E27FC236}">
                <a16:creationId xmlns:a16="http://schemas.microsoft.com/office/drawing/2014/main" id="{EFB5E0D3-3010-48DA-9646-2F8AC6B74AD7}"/>
              </a:ext>
            </a:extLst>
          </p:cNvPr>
          <p:cNvSpPr txBox="1">
            <a:spLocks/>
          </p:cNvSpPr>
          <p:nvPr/>
        </p:nvSpPr>
        <p:spPr>
          <a:xfrm>
            <a:off x="375737" y="4109547"/>
            <a:ext cx="9457580" cy="550665"/>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1pPr>
            <a:lvl2pPr marL="457063"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2pPr>
            <a:lvl3pPr marL="914126"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3pPr>
            <a:lvl4pPr marL="1371189"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4pPr>
            <a:lvl5pPr marL="1828251"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5pPr>
            <a:lvl6pPr marL="2285314"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6pPr>
            <a:lvl7pPr marL="2742377"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7pPr>
            <a:lvl8pPr marL="319944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8pPr>
            <a:lvl9pPr marL="3656503"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9pPr>
          </a:lstStyle>
          <a:p>
            <a:pPr marL="285750" indent="-285750" algn="just">
              <a:buFont typeface="Wingdings" panose="05000000000000000000" pitchFamily="2" charset="2"/>
              <a:buChar char="Ø"/>
            </a:pPr>
            <a:r>
              <a:rPr lang="es-ES" dirty="0"/>
              <a:t>Se obtendrá la Latitud y Longitud mediante la API de Google </a:t>
            </a:r>
            <a:r>
              <a:rPr lang="es-ES" dirty="0" err="1"/>
              <a:t>Maps</a:t>
            </a:r>
            <a:r>
              <a:rPr lang="es-ES" dirty="0"/>
              <a:t>, y así poder lograr la geolocalización. </a:t>
            </a:r>
          </a:p>
        </p:txBody>
      </p:sp>
      <p:pic>
        <p:nvPicPr>
          <p:cNvPr id="14" name="Imagen 13">
            <a:extLst>
              <a:ext uri="{FF2B5EF4-FFF2-40B4-BE49-F238E27FC236}">
                <a16:creationId xmlns:a16="http://schemas.microsoft.com/office/drawing/2014/main" id="{E9C5DA33-DCA1-4057-AE19-CED574DD0972}"/>
              </a:ext>
            </a:extLst>
          </p:cNvPr>
          <p:cNvPicPr>
            <a:picLocks noChangeAspect="1"/>
          </p:cNvPicPr>
          <p:nvPr/>
        </p:nvPicPr>
        <p:blipFill>
          <a:blip r:embed="rId3"/>
          <a:stretch>
            <a:fillRect/>
          </a:stretch>
        </p:blipFill>
        <p:spPr>
          <a:xfrm>
            <a:off x="2538190" y="3157940"/>
            <a:ext cx="5656894" cy="542119"/>
          </a:xfrm>
          <a:prstGeom prst="rect">
            <a:avLst/>
          </a:prstGeom>
        </p:spPr>
      </p:pic>
    </p:spTree>
    <p:extLst>
      <p:ext uri="{BB962C8B-B14F-4D97-AF65-F5344CB8AC3E}">
        <p14:creationId xmlns:p14="http://schemas.microsoft.com/office/powerpoint/2010/main" val="1690012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BE8A6D-AA39-491E-8F2C-A83A02DD125E}"/>
              </a:ext>
            </a:extLst>
          </p:cNvPr>
          <p:cNvSpPr>
            <a:spLocks noGrp="1"/>
          </p:cNvSpPr>
          <p:nvPr>
            <p:ph type="ctrTitle"/>
          </p:nvPr>
        </p:nvSpPr>
        <p:spPr>
          <a:xfrm>
            <a:off x="2212532" y="2418523"/>
            <a:ext cx="7766936" cy="1646302"/>
          </a:xfrm>
        </p:spPr>
        <p:txBody>
          <a:bodyPr/>
          <a:lstStyle/>
          <a:p>
            <a:pPr algn="ctr"/>
            <a:r>
              <a:rPr lang="es-ES" sz="6400" dirty="0"/>
              <a:t>FIN.</a:t>
            </a:r>
            <a:endParaRPr lang="es-AR" sz="6400" dirty="0"/>
          </a:p>
        </p:txBody>
      </p:sp>
    </p:spTree>
    <p:extLst>
      <p:ext uri="{BB962C8B-B14F-4D97-AF65-F5344CB8AC3E}">
        <p14:creationId xmlns:p14="http://schemas.microsoft.com/office/powerpoint/2010/main" val="1553862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E54E3-FB46-41AD-BDC1-176B34AF1892}"/>
              </a:ext>
            </a:extLst>
          </p:cNvPr>
          <p:cNvSpPr>
            <a:spLocks noGrp="1"/>
          </p:cNvSpPr>
          <p:nvPr>
            <p:ph type="title"/>
          </p:nvPr>
        </p:nvSpPr>
        <p:spPr/>
        <p:txBody>
          <a:bodyPr>
            <a:normAutofit/>
          </a:bodyPr>
          <a:lstStyle/>
          <a:p>
            <a:pPr algn="ctr"/>
            <a:r>
              <a:rPr lang="es-AR" sz="5400" b="1" dirty="0">
                <a:solidFill>
                  <a:schemeClr val="bg2">
                    <a:lumMod val="75000"/>
                  </a:schemeClr>
                </a:solidFill>
              </a:rPr>
              <a:t>Introducción</a:t>
            </a:r>
            <a:r>
              <a:rPr lang="es-AR" sz="5400" b="1" dirty="0">
                <a:solidFill>
                  <a:schemeClr val="accent2">
                    <a:lumMod val="20000"/>
                    <a:lumOff val="80000"/>
                  </a:schemeClr>
                </a:solidFill>
              </a:rPr>
              <a:t>.</a:t>
            </a:r>
          </a:p>
        </p:txBody>
      </p:sp>
      <p:sp>
        <p:nvSpPr>
          <p:cNvPr id="3" name="Marcador de contenido 2">
            <a:extLst>
              <a:ext uri="{FF2B5EF4-FFF2-40B4-BE49-F238E27FC236}">
                <a16:creationId xmlns:a16="http://schemas.microsoft.com/office/drawing/2014/main" id="{4D6CBD9B-5E54-49D3-BFA9-653590A43EA2}"/>
              </a:ext>
            </a:extLst>
          </p:cNvPr>
          <p:cNvSpPr>
            <a:spLocks noGrp="1"/>
          </p:cNvSpPr>
          <p:nvPr>
            <p:ph idx="1"/>
          </p:nvPr>
        </p:nvSpPr>
        <p:spPr/>
        <p:txBody>
          <a:bodyPr>
            <a:normAutofit fontScale="92500" lnSpcReduction="10000"/>
          </a:bodyPr>
          <a:lstStyle/>
          <a:p>
            <a:pPr algn="just"/>
            <a:r>
              <a:rPr lang="es-ES" sz="2400" dirty="0">
                <a:solidFill>
                  <a:srgbClr val="00B050"/>
                </a:solidFill>
              </a:rPr>
              <a:t>En el mundo actual, las </a:t>
            </a:r>
            <a:r>
              <a:rPr lang="es-ES" sz="2400" dirty="0">
                <a:solidFill>
                  <a:schemeClr val="accent5"/>
                </a:solidFill>
              </a:rPr>
              <a:t>transacciones financieras</a:t>
            </a:r>
            <a:r>
              <a:rPr lang="es-ES" sz="2400" dirty="0">
                <a:solidFill>
                  <a:srgbClr val="92D050"/>
                </a:solidFill>
              </a:rPr>
              <a:t> </a:t>
            </a:r>
            <a:r>
              <a:rPr lang="es-ES" sz="2400" dirty="0">
                <a:solidFill>
                  <a:srgbClr val="00B050"/>
                </a:solidFill>
              </a:rPr>
              <a:t>se han vuelto más frecuentes que nunca, impulsadas por la digitalización de nuestras vidas y potenciadas en los últimos años tras la pandemia. Sin embargo, con esta conveniencia también ha surgido un </a:t>
            </a:r>
            <a:r>
              <a:rPr lang="es-ES" sz="2400" dirty="0">
                <a:solidFill>
                  <a:schemeClr val="accent5"/>
                </a:solidFill>
              </a:rPr>
              <a:t>aumento exponencial en las transacciones fraudulentas </a:t>
            </a:r>
            <a:r>
              <a:rPr lang="es-ES" sz="2400" dirty="0">
                <a:solidFill>
                  <a:srgbClr val="00B050"/>
                </a:solidFill>
              </a:rPr>
              <a:t>que amenazan la seguridad de nuestro dinero y la confianza en el sistema financiero.</a:t>
            </a:r>
          </a:p>
          <a:p>
            <a:pPr algn="just"/>
            <a:r>
              <a:rPr lang="es-ES" sz="2400" dirty="0">
                <a:solidFill>
                  <a:schemeClr val="tx1"/>
                </a:solidFill>
              </a:rPr>
              <a:t>En este análisis, exploraremos un conjunto de datos que contiene registros de transacciones financieras y buscaremos patrones que puedan ayudarnos a identificar y comprender el fraude.</a:t>
            </a:r>
            <a:endParaRPr lang="es-AR" sz="2400" dirty="0">
              <a:solidFill>
                <a:schemeClr val="tx1"/>
              </a:solidFill>
            </a:endParaRPr>
          </a:p>
        </p:txBody>
      </p:sp>
    </p:spTree>
    <p:extLst>
      <p:ext uri="{BB962C8B-B14F-4D97-AF65-F5344CB8AC3E}">
        <p14:creationId xmlns:p14="http://schemas.microsoft.com/office/powerpoint/2010/main" val="2160024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0D3DA-9502-4337-AB30-3FCC684FBFD9}"/>
              </a:ext>
            </a:extLst>
          </p:cNvPr>
          <p:cNvSpPr>
            <a:spLocks noGrp="1"/>
          </p:cNvSpPr>
          <p:nvPr>
            <p:ph type="title"/>
          </p:nvPr>
        </p:nvSpPr>
        <p:spPr/>
        <p:txBody>
          <a:bodyPr>
            <a:normAutofit/>
          </a:bodyPr>
          <a:lstStyle/>
          <a:p>
            <a:pPr algn="ctr"/>
            <a:r>
              <a:rPr lang="es-AR" sz="5400" dirty="0"/>
              <a:t>Publico Objetivo</a:t>
            </a:r>
          </a:p>
        </p:txBody>
      </p:sp>
      <p:sp>
        <p:nvSpPr>
          <p:cNvPr id="3" name="Marcador de contenido 2">
            <a:extLst>
              <a:ext uri="{FF2B5EF4-FFF2-40B4-BE49-F238E27FC236}">
                <a16:creationId xmlns:a16="http://schemas.microsoft.com/office/drawing/2014/main" id="{72EB9F60-D85D-472C-A97A-1BB3DD3E8F51}"/>
              </a:ext>
            </a:extLst>
          </p:cNvPr>
          <p:cNvSpPr>
            <a:spLocks noGrp="1"/>
          </p:cNvSpPr>
          <p:nvPr>
            <p:ph idx="1"/>
          </p:nvPr>
        </p:nvSpPr>
        <p:spPr/>
        <p:txBody>
          <a:bodyPr>
            <a:noAutofit/>
          </a:bodyPr>
          <a:lstStyle/>
          <a:p>
            <a:pPr algn="just"/>
            <a:r>
              <a:rPr lang="es-ES" sz="2400" dirty="0"/>
              <a:t>El público objetivo al que va orientado este </a:t>
            </a:r>
            <a:r>
              <a:rPr lang="es-ES" sz="2400" dirty="0" err="1"/>
              <a:t>dataframe</a:t>
            </a:r>
            <a:r>
              <a:rPr lang="es-ES" sz="2400" dirty="0"/>
              <a:t> es conformado por profesionales y equipos dedicados a la prevención y detección de fraudes en entidades financieras, así como a la aplicación de técnicas de análisis de datos y aprendizaje automático para mejorar la seguridad en transacciones financieras.</a:t>
            </a:r>
            <a:endParaRPr lang="es-AR" sz="2400" dirty="0"/>
          </a:p>
        </p:txBody>
      </p:sp>
    </p:spTree>
    <p:extLst>
      <p:ext uri="{BB962C8B-B14F-4D97-AF65-F5344CB8AC3E}">
        <p14:creationId xmlns:p14="http://schemas.microsoft.com/office/powerpoint/2010/main" val="89623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0D3DA-9502-4337-AB30-3FCC684FBFD9}"/>
              </a:ext>
            </a:extLst>
          </p:cNvPr>
          <p:cNvSpPr>
            <a:spLocks noGrp="1"/>
          </p:cNvSpPr>
          <p:nvPr>
            <p:ph type="title"/>
          </p:nvPr>
        </p:nvSpPr>
        <p:spPr/>
        <p:txBody>
          <a:bodyPr>
            <a:normAutofit/>
          </a:bodyPr>
          <a:lstStyle/>
          <a:p>
            <a:pPr algn="ctr"/>
            <a:r>
              <a:rPr lang="es-AR" sz="5400" dirty="0"/>
              <a:t>Exploración de Datos:</a:t>
            </a:r>
          </a:p>
        </p:txBody>
      </p:sp>
      <p:sp>
        <p:nvSpPr>
          <p:cNvPr id="3" name="Marcador de contenido 2">
            <a:extLst>
              <a:ext uri="{FF2B5EF4-FFF2-40B4-BE49-F238E27FC236}">
                <a16:creationId xmlns:a16="http://schemas.microsoft.com/office/drawing/2014/main" id="{72EB9F60-D85D-472C-A97A-1BB3DD3E8F51}"/>
              </a:ext>
            </a:extLst>
          </p:cNvPr>
          <p:cNvSpPr>
            <a:spLocks noGrp="1"/>
          </p:cNvSpPr>
          <p:nvPr>
            <p:ph idx="1"/>
          </p:nvPr>
        </p:nvSpPr>
        <p:spPr/>
        <p:txBody>
          <a:bodyPr>
            <a:normAutofit fontScale="92500" lnSpcReduction="10000"/>
          </a:bodyPr>
          <a:lstStyle/>
          <a:p>
            <a:pPr algn="just"/>
            <a:r>
              <a:rPr lang="es-ES" dirty="0"/>
              <a:t>Comenzaremos primero, por realizar una exploración de datos para comprender la estructura de nuestro conjunto.</a:t>
            </a:r>
          </a:p>
          <a:p>
            <a:pPr algn="just"/>
            <a:endParaRPr lang="es-ES" dirty="0"/>
          </a:p>
          <a:p>
            <a:pPr algn="just"/>
            <a:r>
              <a:rPr lang="es-ES" dirty="0"/>
              <a:t>En este informe, se presenta un análisis exhaustivo de un conjunto de datos que contiene información sobre transacciones financieras con el objetivo de detectar fraudes, los datos están “anonimizados” por resguardo de información personal de los clientes.</a:t>
            </a:r>
          </a:p>
          <a:p>
            <a:pPr algn="just"/>
            <a:endParaRPr lang="es-ES" dirty="0"/>
          </a:p>
          <a:p>
            <a:pPr algn="just"/>
            <a:r>
              <a:rPr lang="es-ES" dirty="0"/>
              <a:t>Este proporciona detalles sobre diversas variables, como el tiempo de la transacción, características específicas de la misma y el monto involucrado. Mediante el uso de técnicas de aprendizaje automático, se buscara identificar patrones y características distintivas que permitan la detección eficiente de transacciones fraudulentas y la mitigación de riesgos en el ámbito financiero.</a:t>
            </a:r>
          </a:p>
          <a:p>
            <a:endParaRPr lang="es-AR" dirty="0"/>
          </a:p>
        </p:txBody>
      </p:sp>
    </p:spTree>
    <p:extLst>
      <p:ext uri="{BB962C8B-B14F-4D97-AF65-F5344CB8AC3E}">
        <p14:creationId xmlns:p14="http://schemas.microsoft.com/office/powerpoint/2010/main" val="3602224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B14EA6-57B1-4DF6-8220-D4E7D8651B9F}"/>
              </a:ext>
            </a:extLst>
          </p:cNvPr>
          <p:cNvSpPr>
            <a:spLocks noGrp="1"/>
          </p:cNvSpPr>
          <p:nvPr>
            <p:ph type="title"/>
          </p:nvPr>
        </p:nvSpPr>
        <p:spPr/>
        <p:txBody>
          <a:bodyPr>
            <a:normAutofit/>
          </a:bodyPr>
          <a:lstStyle/>
          <a:p>
            <a:pPr algn="ctr"/>
            <a:r>
              <a:rPr lang="es-ES" sz="5400" dirty="0"/>
              <a:t>Tipos de Datos</a:t>
            </a:r>
            <a:endParaRPr lang="es-AR" sz="5400" dirty="0"/>
          </a:p>
        </p:txBody>
      </p:sp>
      <p:sp>
        <p:nvSpPr>
          <p:cNvPr id="3" name="Marcador de contenido 2">
            <a:extLst>
              <a:ext uri="{FF2B5EF4-FFF2-40B4-BE49-F238E27FC236}">
                <a16:creationId xmlns:a16="http://schemas.microsoft.com/office/drawing/2014/main" id="{FF58211B-2D78-4629-9D72-1A322195E287}"/>
              </a:ext>
            </a:extLst>
          </p:cNvPr>
          <p:cNvSpPr>
            <a:spLocks noGrp="1"/>
          </p:cNvSpPr>
          <p:nvPr>
            <p:ph idx="1"/>
          </p:nvPr>
        </p:nvSpPr>
        <p:spPr/>
        <p:txBody>
          <a:bodyPr/>
          <a:lstStyle/>
          <a:p>
            <a:r>
              <a:rPr lang="es-ES" dirty="0"/>
              <a:t>En este Set de Datos contamos con:</a:t>
            </a:r>
          </a:p>
          <a:p>
            <a:pPr marL="0" indent="0">
              <a:buNone/>
            </a:pPr>
            <a:endParaRPr lang="es-AR" dirty="0"/>
          </a:p>
          <a:p>
            <a:pPr marL="0" indent="0">
              <a:buNone/>
            </a:pPr>
            <a:r>
              <a:rPr lang="es-AR" dirty="0"/>
              <a:t>	Datos de tipo: </a:t>
            </a:r>
          </a:p>
          <a:p>
            <a:pPr marL="0" indent="0">
              <a:buNone/>
            </a:pPr>
            <a:endParaRPr lang="es-AR" dirty="0"/>
          </a:p>
          <a:p>
            <a:pPr algn="ctr">
              <a:buFont typeface="Wingdings" panose="05000000000000000000" pitchFamily="2" charset="2"/>
              <a:buChar char="q"/>
            </a:pPr>
            <a:r>
              <a:rPr lang="es-AR" dirty="0"/>
              <a:t>datetime64[</a:t>
            </a:r>
            <a:r>
              <a:rPr lang="es-AR" dirty="0" err="1"/>
              <a:t>ns</a:t>
            </a:r>
            <a:r>
              <a:rPr lang="es-AR" dirty="0"/>
              <a:t>]</a:t>
            </a:r>
          </a:p>
          <a:p>
            <a:pPr algn="ctr">
              <a:buFont typeface="Wingdings" panose="05000000000000000000" pitchFamily="2" charset="2"/>
              <a:buChar char="q"/>
            </a:pPr>
            <a:r>
              <a:rPr lang="es-AR" dirty="0"/>
              <a:t>Float64</a:t>
            </a:r>
          </a:p>
          <a:p>
            <a:pPr algn="ctr">
              <a:buFont typeface="Wingdings" panose="05000000000000000000" pitchFamily="2" charset="2"/>
              <a:buChar char="q"/>
            </a:pPr>
            <a:r>
              <a:rPr lang="es-AR" dirty="0"/>
              <a:t>int64</a:t>
            </a:r>
            <a:endParaRPr lang="es-ES" dirty="0"/>
          </a:p>
        </p:txBody>
      </p:sp>
    </p:spTree>
    <p:extLst>
      <p:ext uri="{BB962C8B-B14F-4D97-AF65-F5344CB8AC3E}">
        <p14:creationId xmlns:p14="http://schemas.microsoft.com/office/powerpoint/2010/main" val="2320177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0D3DA-9502-4337-AB30-3FCC684FBFD9}"/>
              </a:ext>
            </a:extLst>
          </p:cNvPr>
          <p:cNvSpPr>
            <a:spLocks noGrp="1"/>
          </p:cNvSpPr>
          <p:nvPr>
            <p:ph type="title"/>
          </p:nvPr>
        </p:nvSpPr>
        <p:spPr/>
        <p:txBody>
          <a:bodyPr/>
          <a:lstStyle/>
          <a:p>
            <a:r>
              <a:rPr lang="es-AR" dirty="0"/>
              <a:t>Objetivo a conseguir</a:t>
            </a:r>
          </a:p>
        </p:txBody>
      </p:sp>
      <p:sp>
        <p:nvSpPr>
          <p:cNvPr id="3" name="Marcador de contenido 2">
            <a:extLst>
              <a:ext uri="{FF2B5EF4-FFF2-40B4-BE49-F238E27FC236}">
                <a16:creationId xmlns:a16="http://schemas.microsoft.com/office/drawing/2014/main" id="{72EB9F60-D85D-472C-A97A-1BB3DD3E8F51}"/>
              </a:ext>
            </a:extLst>
          </p:cNvPr>
          <p:cNvSpPr>
            <a:spLocks noGrp="1"/>
          </p:cNvSpPr>
          <p:nvPr>
            <p:ph idx="1"/>
          </p:nvPr>
        </p:nvSpPr>
        <p:spPr/>
        <p:txBody>
          <a:bodyPr>
            <a:normAutofit/>
          </a:bodyPr>
          <a:lstStyle/>
          <a:p>
            <a:pPr marL="0" indent="0" algn="just">
              <a:buNone/>
            </a:pPr>
            <a:r>
              <a:rPr lang="es-ES" dirty="0"/>
              <a:t>El objetivo principal de este informe es responder a las siguientes preguntas de investigación:</a:t>
            </a:r>
          </a:p>
          <a:p>
            <a:pPr algn="just"/>
            <a:endParaRPr lang="es-ES" dirty="0"/>
          </a:p>
          <a:p>
            <a:pPr algn="just"/>
            <a:r>
              <a:rPr lang="es-ES" dirty="0"/>
              <a:t>¿Es posible identificar patrones o tendencias que indiquen la presencia de actividades fraudulentas?</a:t>
            </a:r>
          </a:p>
          <a:p>
            <a:pPr algn="just"/>
            <a:r>
              <a:rPr lang="es-ES" dirty="0"/>
              <a:t>¿Cuáles son las características distintivas de las transacciones fraudulentas en comparación con las transacciones normales?</a:t>
            </a:r>
          </a:p>
          <a:p>
            <a:pPr algn="just"/>
            <a:r>
              <a:rPr lang="es-ES" dirty="0"/>
              <a:t>¿Existe alguna correlación entre el tiempo de la transacción y la probabilidad de fraude?</a:t>
            </a:r>
          </a:p>
        </p:txBody>
      </p:sp>
    </p:spTree>
    <p:extLst>
      <p:ext uri="{BB962C8B-B14F-4D97-AF65-F5344CB8AC3E}">
        <p14:creationId xmlns:p14="http://schemas.microsoft.com/office/powerpoint/2010/main" val="119212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5583BAE0-81E1-484D-99DD-DAB9F7B4A3F8}"/>
              </a:ext>
            </a:extLst>
          </p:cNvPr>
          <p:cNvSpPr>
            <a:spLocks noGrp="1"/>
          </p:cNvSpPr>
          <p:nvPr>
            <p:ph type="title"/>
          </p:nvPr>
        </p:nvSpPr>
        <p:spPr>
          <a:xfrm>
            <a:off x="818869" y="119271"/>
            <a:ext cx="8081307" cy="591552"/>
          </a:xfrm>
        </p:spPr>
        <p:txBody>
          <a:bodyPr>
            <a:noAutofit/>
          </a:bodyPr>
          <a:lstStyle/>
          <a:p>
            <a:r>
              <a:rPr lang="es-ES" dirty="0"/>
              <a:t>División en Grupos</a:t>
            </a:r>
            <a:endParaRPr lang="es-AR" dirty="0"/>
          </a:p>
        </p:txBody>
      </p:sp>
      <p:sp>
        <p:nvSpPr>
          <p:cNvPr id="16" name="Marcador de texto 15">
            <a:extLst>
              <a:ext uri="{FF2B5EF4-FFF2-40B4-BE49-F238E27FC236}">
                <a16:creationId xmlns:a16="http://schemas.microsoft.com/office/drawing/2014/main" id="{9E7EF528-12AE-4E70-AFBA-EDC9E2FD5953}"/>
              </a:ext>
            </a:extLst>
          </p:cNvPr>
          <p:cNvSpPr>
            <a:spLocks noGrp="1"/>
          </p:cNvSpPr>
          <p:nvPr>
            <p:ph type="body" idx="1"/>
          </p:nvPr>
        </p:nvSpPr>
        <p:spPr>
          <a:xfrm>
            <a:off x="818869" y="954157"/>
            <a:ext cx="8547652" cy="2186607"/>
          </a:xfrm>
        </p:spPr>
        <p:txBody>
          <a:bodyPr>
            <a:normAutofit/>
          </a:bodyPr>
          <a:lstStyle/>
          <a:p>
            <a:pPr algn="just"/>
            <a:r>
              <a:rPr lang="es-ES" sz="1800" dirty="0"/>
              <a:t>Utilizando el algoritmo de K-</a:t>
            </a:r>
            <a:r>
              <a:rPr lang="es-ES" sz="1800" dirty="0" err="1"/>
              <a:t>means</a:t>
            </a:r>
            <a:r>
              <a:rPr lang="es-ES" sz="1800" dirty="0"/>
              <a:t>.</a:t>
            </a:r>
          </a:p>
          <a:p>
            <a:pPr algn="just"/>
            <a:r>
              <a:rPr lang="es-ES" sz="1800" dirty="0"/>
              <a:t>Podremos observar que hay algunas transacciones fraudulentas, si bien en su mayoría no lo son, podemos confirmar que claramente  hay dos grupos de transacciones, “Fraudulentas” y “No Fraudulentas”.</a:t>
            </a:r>
            <a:endParaRPr lang="es-AR" sz="1800" dirty="0"/>
          </a:p>
        </p:txBody>
      </p:sp>
      <p:pic>
        <p:nvPicPr>
          <p:cNvPr id="15" name="Marcador de contenido 14">
            <a:extLst>
              <a:ext uri="{FF2B5EF4-FFF2-40B4-BE49-F238E27FC236}">
                <a16:creationId xmlns:a16="http://schemas.microsoft.com/office/drawing/2014/main" id="{2497D993-68A3-4B17-937A-3C77A922DA5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818869" y="2604891"/>
            <a:ext cx="7798238" cy="4253109"/>
          </a:xfrm>
        </p:spPr>
      </p:pic>
    </p:spTree>
    <p:extLst>
      <p:ext uri="{BB962C8B-B14F-4D97-AF65-F5344CB8AC3E}">
        <p14:creationId xmlns:p14="http://schemas.microsoft.com/office/powerpoint/2010/main" val="557307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CA3DE-6085-43C9-B3B5-D9AA159647A2}"/>
              </a:ext>
            </a:extLst>
          </p:cNvPr>
          <p:cNvSpPr>
            <a:spLocks noGrp="1"/>
          </p:cNvSpPr>
          <p:nvPr>
            <p:ph type="title"/>
          </p:nvPr>
        </p:nvSpPr>
        <p:spPr>
          <a:xfrm>
            <a:off x="1147559" y="477446"/>
            <a:ext cx="8987171" cy="1719139"/>
          </a:xfrm>
        </p:spPr>
        <p:txBody>
          <a:bodyPr>
            <a:noAutofit/>
          </a:bodyPr>
          <a:lstStyle/>
          <a:p>
            <a:pPr algn="just"/>
            <a:r>
              <a:rPr lang="es-ES" sz="1800" b="1" dirty="0">
                <a:solidFill>
                  <a:schemeClr val="tx1"/>
                </a:solidFill>
              </a:rPr>
              <a:t>Como observamos existe una fuerte correlación entre las horas de transacción y la clase y los montos realizados.</a:t>
            </a:r>
            <a:br>
              <a:rPr lang="es-ES" sz="1800" b="1" dirty="0">
                <a:solidFill>
                  <a:schemeClr val="tx1"/>
                </a:solidFill>
              </a:rPr>
            </a:br>
            <a:r>
              <a:rPr lang="es-ES" sz="1800" b="1" dirty="0">
                <a:solidFill>
                  <a:schemeClr val="tx1"/>
                </a:solidFill>
              </a:rPr>
              <a:t>A su vez, Analizamos que las actividades fraudulentas muestren patrones distintos de transacciones en comparación con las transacciones normales.</a:t>
            </a:r>
            <a:br>
              <a:rPr lang="es-ES" sz="1800" b="1" dirty="0">
                <a:solidFill>
                  <a:schemeClr val="tx1"/>
                </a:solidFill>
              </a:rPr>
            </a:br>
            <a:r>
              <a:rPr lang="es-ES" sz="1800" b="1" dirty="0">
                <a:solidFill>
                  <a:schemeClr val="tx1"/>
                </a:solidFill>
              </a:rPr>
              <a:t>Como vemos hay un aumento significativo de transacciones fraudulentas durante ciertas horas del día en comparación con las transacciones normales.</a:t>
            </a:r>
            <a:br>
              <a:rPr lang="es-AR" sz="1800" dirty="0"/>
            </a:br>
            <a:endParaRPr lang="es-ES" sz="1800" dirty="0"/>
          </a:p>
        </p:txBody>
      </p:sp>
      <p:pic>
        <p:nvPicPr>
          <p:cNvPr id="6" name="Marcador de contenido 5">
            <a:extLst>
              <a:ext uri="{FF2B5EF4-FFF2-40B4-BE49-F238E27FC236}">
                <a16:creationId xmlns:a16="http://schemas.microsoft.com/office/drawing/2014/main" id="{6BE28405-2355-409D-870E-EA840C3A92F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2593043"/>
            <a:ext cx="5802365" cy="4264957"/>
          </a:xfrm>
        </p:spPr>
      </p:pic>
      <p:pic>
        <p:nvPicPr>
          <p:cNvPr id="12" name="Marcador de contenido 11">
            <a:extLst>
              <a:ext uri="{FF2B5EF4-FFF2-40B4-BE49-F238E27FC236}">
                <a16:creationId xmlns:a16="http://schemas.microsoft.com/office/drawing/2014/main" id="{7371BFAA-8B21-4760-94DF-EDA1387A6EF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41145" y="2328738"/>
            <a:ext cx="6540180" cy="4529262"/>
          </a:xfrm>
        </p:spPr>
      </p:pic>
    </p:spTree>
    <p:extLst>
      <p:ext uri="{BB962C8B-B14F-4D97-AF65-F5344CB8AC3E}">
        <p14:creationId xmlns:p14="http://schemas.microsoft.com/office/powerpoint/2010/main" val="899172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E53A8D9-9494-4BF6-B820-7783B1EA6C8A}"/>
              </a:ext>
            </a:extLst>
          </p:cNvPr>
          <p:cNvSpPr>
            <a:spLocks noGrp="1"/>
          </p:cNvSpPr>
          <p:nvPr>
            <p:ph type="title"/>
          </p:nvPr>
        </p:nvSpPr>
        <p:spPr>
          <a:xfrm>
            <a:off x="222886" y="0"/>
            <a:ext cx="3854528" cy="1278466"/>
          </a:xfrm>
        </p:spPr>
        <p:txBody>
          <a:bodyPr>
            <a:normAutofit/>
          </a:bodyPr>
          <a:lstStyle/>
          <a:p>
            <a:pPr algn="ctr"/>
            <a:r>
              <a:rPr lang="es-ES" sz="2400" dirty="0"/>
              <a:t>Implementación de Machine </a:t>
            </a:r>
            <a:r>
              <a:rPr lang="es-ES" sz="2400" dirty="0" err="1"/>
              <a:t>Learning</a:t>
            </a:r>
            <a:endParaRPr lang="es-AR" sz="2400" dirty="0"/>
          </a:p>
        </p:txBody>
      </p:sp>
      <p:pic>
        <p:nvPicPr>
          <p:cNvPr id="3" name="Marcador de contenido 2">
            <a:extLst>
              <a:ext uri="{FF2B5EF4-FFF2-40B4-BE49-F238E27FC236}">
                <a16:creationId xmlns:a16="http://schemas.microsoft.com/office/drawing/2014/main" id="{941D930B-EDFE-4F0D-987F-8B77CC5878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5797" y="-147711"/>
            <a:ext cx="7467895" cy="7005711"/>
          </a:xfrm>
        </p:spPr>
      </p:pic>
      <p:sp>
        <p:nvSpPr>
          <p:cNvPr id="6" name="Marcador de texto 5">
            <a:extLst>
              <a:ext uri="{FF2B5EF4-FFF2-40B4-BE49-F238E27FC236}">
                <a16:creationId xmlns:a16="http://schemas.microsoft.com/office/drawing/2014/main" id="{22D823ED-7AA3-4A82-8636-EE4227C44BAC}"/>
              </a:ext>
            </a:extLst>
          </p:cNvPr>
          <p:cNvSpPr>
            <a:spLocks noGrp="1"/>
          </p:cNvSpPr>
          <p:nvPr>
            <p:ph type="body" sz="half" idx="2"/>
          </p:nvPr>
        </p:nvSpPr>
        <p:spPr>
          <a:xfrm>
            <a:off x="222885" y="1529504"/>
            <a:ext cx="4503859" cy="2099961"/>
          </a:xfrm>
        </p:spPr>
        <p:txBody>
          <a:bodyPr/>
          <a:lstStyle/>
          <a:p>
            <a:pPr algn="just"/>
            <a:r>
              <a:rPr lang="es-ES" sz="1800" dirty="0"/>
              <a:t>Para este </a:t>
            </a:r>
            <a:r>
              <a:rPr lang="es-ES" sz="1800" dirty="0" err="1"/>
              <a:t>dataframe</a:t>
            </a:r>
            <a:r>
              <a:rPr lang="es-ES" sz="1800" dirty="0"/>
              <a:t> he optado por el método de "</a:t>
            </a:r>
            <a:r>
              <a:rPr lang="es-ES" sz="1800" b="1" dirty="0"/>
              <a:t>***</a:t>
            </a:r>
            <a:r>
              <a:rPr lang="es-ES" sz="1800" b="1" dirty="0" err="1"/>
              <a:t>Random</a:t>
            </a:r>
            <a:r>
              <a:rPr lang="es-ES" sz="1800" b="1" dirty="0"/>
              <a:t> Forest**</a:t>
            </a:r>
            <a:r>
              <a:rPr lang="es-ES" sz="1800" dirty="0"/>
              <a:t>*", debido a su alta precisión, y la capacidad de manejar datos desbalanceados, para evitar sesgos hacia la clase mayoritaria, Siendo altamente tolerable al ruido en los datos</a:t>
            </a:r>
          </a:p>
          <a:p>
            <a:endParaRPr lang="es-AR" dirty="0"/>
          </a:p>
        </p:txBody>
      </p:sp>
    </p:spTree>
    <p:extLst>
      <p:ext uri="{BB962C8B-B14F-4D97-AF65-F5344CB8AC3E}">
        <p14:creationId xmlns:p14="http://schemas.microsoft.com/office/powerpoint/2010/main" val="87294673"/>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2401</TotalTime>
  <Words>686</Words>
  <Application>Microsoft Office PowerPoint</Application>
  <PresentationFormat>Panorámica</PresentationFormat>
  <Paragraphs>49</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Trebuchet MS</vt:lpstr>
      <vt:lpstr>Wingdings</vt:lpstr>
      <vt:lpstr>Wingdings 3</vt:lpstr>
      <vt:lpstr>Faceta</vt:lpstr>
      <vt:lpstr>"Análisis de Fraude crediticio"</vt:lpstr>
      <vt:lpstr>Introducción.</vt:lpstr>
      <vt:lpstr>Publico Objetivo</vt:lpstr>
      <vt:lpstr>Exploración de Datos:</vt:lpstr>
      <vt:lpstr>Tipos de Datos</vt:lpstr>
      <vt:lpstr>Objetivo a conseguir</vt:lpstr>
      <vt:lpstr>División en Grupos</vt:lpstr>
      <vt:lpstr>Como observamos existe una fuerte correlación entre las horas de transacción y la clase y los montos realizados. A su vez, Analizamos que las actividades fraudulentas muestren patrones distintos de transacciones en comparación con las transacciones normales. Como vemos hay un aumento significativo de transacciones fraudulentas durante ciertas horas del día en comparación con las transacciones normales. </vt:lpstr>
      <vt:lpstr>Implementación de Machine Learning</vt:lpstr>
      <vt:lpstr>Conclusiones:</vt:lpstr>
      <vt:lpstr>APIS y Geolocalización</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de Fraude crediticio"</dc:title>
  <dc:creator>Feche Ramadan</dc:creator>
  <cp:lastModifiedBy>Feche Ramadan</cp:lastModifiedBy>
  <cp:revision>19</cp:revision>
  <dcterms:created xsi:type="dcterms:W3CDTF">2023-10-01T04:41:51Z</dcterms:created>
  <dcterms:modified xsi:type="dcterms:W3CDTF">2023-10-02T20:44:06Z</dcterms:modified>
</cp:coreProperties>
</file>